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0"/>
  </p:notesMasterIdLst>
  <p:handoutMasterIdLst>
    <p:handoutMasterId r:id="rId31"/>
  </p:handoutMasterIdLst>
  <p:sldIdLst>
    <p:sldId id="256" r:id="rId2"/>
    <p:sldId id="354" r:id="rId3"/>
    <p:sldId id="394" r:id="rId4"/>
    <p:sldId id="340" r:id="rId5"/>
    <p:sldId id="341" r:id="rId6"/>
    <p:sldId id="388" r:id="rId7"/>
    <p:sldId id="389" r:id="rId8"/>
    <p:sldId id="390" r:id="rId9"/>
    <p:sldId id="348" r:id="rId10"/>
    <p:sldId id="333" r:id="rId11"/>
    <p:sldId id="399" r:id="rId12"/>
    <p:sldId id="367" r:id="rId13"/>
    <p:sldId id="406" r:id="rId14"/>
    <p:sldId id="407" r:id="rId15"/>
    <p:sldId id="401" r:id="rId16"/>
    <p:sldId id="403" r:id="rId17"/>
    <p:sldId id="392" r:id="rId18"/>
    <p:sldId id="393" r:id="rId19"/>
    <p:sldId id="391" r:id="rId20"/>
    <p:sldId id="409" r:id="rId21"/>
    <p:sldId id="402" r:id="rId22"/>
    <p:sldId id="378" r:id="rId23"/>
    <p:sldId id="352" r:id="rId24"/>
    <p:sldId id="353" r:id="rId25"/>
    <p:sldId id="380" r:id="rId26"/>
    <p:sldId id="384" r:id="rId27"/>
    <p:sldId id="287" r:id="rId28"/>
    <p:sldId id="39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FF95B3-CDEE-4072-AAC1-71B32B1F4D73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7B7030-FAD2-4808-A8C9-180E2D10C4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78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05729-831C-4F7D-AB5B-475D60893439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DC3D69-9397-4186-9D40-820A8EADB6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E2948-08EE-4CC3-9340-7DCA2712E207}" type="slidenum">
              <a:rPr lang="en-US" altLang="en-US"/>
              <a:pPr/>
              <a:t>6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A5AA7-4E43-416D-9B01-198FAA11B30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74343-EA48-4EEF-BE8B-3B4D32E57DC6}" type="slidenum">
              <a:rPr lang="en-US" altLang="en-US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A5AA7-4E43-416D-9B01-198FAA11B3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A5AA7-4E43-416D-9B01-198FAA11B3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7F20C-4251-47B7-8594-D10D52B5B272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A5AA7-4E43-416D-9B01-198FAA11B30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7F20C-4251-47B7-8594-D10D52B5B272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7F20C-4251-47B7-8594-D10D52B5B272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A5AA7-4E43-416D-9B01-198FAA11B30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9336AA-66DC-417A-8FD1-DC03B98D79E5}" type="datetimeFigureOut">
              <a:rPr lang="en-US" smtClean="0"/>
              <a:t>4/1/2018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0BAFBC-4750-442A-9139-933746416B5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Genetic Testing in the Age of Multigene Panels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dirty="0" smtClean="0"/>
              <a:t>Rebecca Pollack, MS, CGC</a:t>
            </a:r>
          </a:p>
          <a:p>
            <a:r>
              <a:rPr lang="en-US" dirty="0" smtClean="0"/>
              <a:t>Rocky Mountain Oncology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>Multigene Panels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5410200" cy="4876800"/>
          </a:xfrm>
        </p:spPr>
      </p:pic>
      <p:pic>
        <p:nvPicPr>
          <p:cNvPr id="2" name="Good Bad Ugly - Theme sound effects [Free Download] (256  kbps) (youtubemp3.co.in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887.828"/>
                  <p14:fade out="12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/>
              <a:t>Increased detection rates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33% increase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Quicker TAT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2-3 weeks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Stat testing 7 days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Lower cost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Insurance $1,500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Self pay $250</a:t>
            </a:r>
          </a:p>
          <a:p>
            <a:pPr marL="393192" lvl="1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 marL="585216" lvl="1" indent="0"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Multigene Panels – The Good</a:t>
            </a:r>
          </a:p>
        </p:txBody>
      </p:sp>
    </p:spTree>
    <p:extLst>
      <p:ext uri="{BB962C8B-B14F-4D97-AF65-F5344CB8AC3E}">
        <p14:creationId xmlns:p14="http://schemas.microsoft.com/office/powerpoint/2010/main" val="40955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9313"/>
            <a:ext cx="1447800" cy="4525963"/>
          </a:xfrm>
        </p:spPr>
        <p:txBody>
          <a:bodyPr>
            <a:normAutofit fontScale="400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ALK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APC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ATM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AXIN2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BAP1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BARD1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BLM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BMPR1A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BRCA1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BRCA2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BRIP1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CASR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CDC73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CDH1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CDK4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CDKN1B</a:t>
            </a:r>
            <a:endParaRPr lang="en-US" dirty="0"/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CDKN1C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CDKN2A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CEBPA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CHEK2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DICER1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 smtClean="0"/>
              <a:t>DIS3L2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Pan-Cancer Panels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0" y="1600198"/>
            <a:ext cx="1828800" cy="4525963"/>
          </a:xfrm>
        </p:spPr>
        <p:txBody>
          <a:bodyPr>
            <a:normAutofit fontScale="40000" lnSpcReduction="20000"/>
          </a:bodyPr>
          <a:lstStyle/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EGFR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EPCAM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FH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FLCN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GATA2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GPC3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GREM1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HOXB13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HRAS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KIT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MAX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MEN1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MET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MITF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MLH1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MSH2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MSH6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MUTYH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NBN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NF1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NF2</a:t>
            </a:r>
          </a:p>
          <a:p>
            <a:pPr>
              <a:buSzPct val="65000"/>
              <a:buFont typeface="Wingdings" panose="05000000000000000000" pitchFamily="2" charset="2"/>
              <a:buChar char="Ø"/>
            </a:pPr>
            <a:r>
              <a:rPr lang="en-US" dirty="0"/>
              <a:t>PALB2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97829" y="1600200"/>
            <a:ext cx="2057400" cy="4525963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PDGFRA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PHOX2B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PMS2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POLD1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POLE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POT1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PRKAR1A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PTCH1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PTEN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RAD50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RAD51C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RAD51D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RB1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RECQL4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RUNX1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SDHA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SDHAF2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SDHB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SDHC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SDHD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SMAD4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87886" y="1600199"/>
            <a:ext cx="2057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SMARCA4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SMARCB1</a:t>
            </a:r>
            <a:endParaRPr lang="en-US" sz="12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/>
              <a:t>SMARCE1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/>
              <a:t>STK11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SUFU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TERC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TERT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TMEM12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TP53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TSC1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TSC2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VHL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WRN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200" dirty="0" smtClean="0"/>
              <a:t>WT1</a:t>
            </a:r>
            <a:endParaRPr lang="en-US" sz="1200" dirty="0"/>
          </a:p>
          <a:p>
            <a:pPr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54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05" y="2199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flipV="1">
            <a:off x="5142069" y="219492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6997361" y="21821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849615" y="2490643"/>
            <a:ext cx="503413" cy="454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66441" y="2498581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99168" y="4954233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071614" y="2717656"/>
            <a:ext cx="75863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509900" y="2725593"/>
            <a:ext cx="3520" cy="131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2432022" y="4057295"/>
            <a:ext cx="496372" cy="896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5150875" y="2922522"/>
            <a:ext cx="0" cy="11206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2895600" y="4043219"/>
            <a:ext cx="1614300" cy="140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12644" y="2961556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53</a:t>
            </a:r>
            <a:endParaRPr lang="en-US" altLang="en-US" sz="1800" b="1" dirty="0" smtClean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956360" y="5500778"/>
            <a:ext cx="1013866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28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 smtClean="0"/>
              <a:t>CRC 28</a:t>
            </a:r>
            <a:endParaRPr lang="en-US" altLang="en-US" sz="18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251755" y="2952606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36</a:t>
            </a:r>
            <a:endParaRPr lang="en-US" altLang="en-US" sz="1800" b="1" dirty="0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924800" y="2503507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8176506" y="2182143"/>
            <a:ext cx="0" cy="3299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27760" y="5432883"/>
            <a:ext cx="228600" cy="213890"/>
            <a:chOff x="1451077" y="5290404"/>
            <a:chExt cx="228600" cy="213890"/>
          </a:xfrm>
        </p:grpSpPr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1451077" y="5290404"/>
              <a:ext cx="228600" cy="213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flipV="1">
              <a:off x="1535157" y="5301598"/>
              <a:ext cx="132796" cy="70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V="1">
              <a:off x="1587960" y="5295831"/>
              <a:ext cx="66398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5122764" y="2181032"/>
            <a:ext cx="3053741" cy="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745654" y="2498581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6622183" y="1136064"/>
            <a:ext cx="503413" cy="454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V="1">
            <a:off x="6249282" y="1363077"/>
            <a:ext cx="0" cy="8318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4859298" y="2347327"/>
            <a:ext cx="546977" cy="6702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50951" y="1847149"/>
            <a:ext cx="2457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Limited paternal fx information</a:t>
            </a:r>
          </a:p>
          <a:p>
            <a:endParaRPr lang="en-US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490427" y="3057831"/>
            <a:ext cx="127033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40’s/50’s</a:t>
            </a:r>
            <a:endParaRPr lang="en-US" altLang="en-US" sz="1800" b="1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818493" y="2574694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2</a:t>
            </a:r>
            <a:endParaRPr lang="en-US" altLang="en-US" sz="1800" b="1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8001000" y="2587558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3</a:t>
            </a:r>
            <a:endParaRPr lang="en-US" altLang="en-US" sz="1800" b="1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7869623" y="3030393"/>
            <a:ext cx="7516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40’s</a:t>
            </a:r>
            <a:endParaRPr lang="en-US" altLang="en-US" sz="1800" b="1" dirty="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041591" y="5469782"/>
            <a:ext cx="1195497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33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 smtClean="0"/>
              <a:t>CRC 32</a:t>
            </a:r>
            <a:endParaRPr lang="en-US" altLang="en-US" sz="1800" dirty="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045426" y="4942245"/>
            <a:ext cx="503413" cy="4540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041591" y="4941743"/>
            <a:ext cx="503413" cy="4540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128159" y="4942245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H="1" flipV="1">
            <a:off x="2945589" y="4068943"/>
            <a:ext cx="397289" cy="8849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353027" y="1136065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5856440" y="1363077"/>
            <a:ext cx="75863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 flipV="1">
            <a:off x="6545004" y="1033601"/>
            <a:ext cx="546977" cy="6702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5154972" y="4044971"/>
            <a:ext cx="1094310" cy="123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" name="Line 20"/>
          <p:cNvSpPr>
            <a:spLocks noChangeShapeType="1"/>
          </p:cNvSpPr>
          <p:nvPr/>
        </p:nvSpPr>
        <p:spPr bwMode="auto">
          <a:xfrm flipH="1" flipV="1">
            <a:off x="5150874" y="4003851"/>
            <a:ext cx="1" cy="9383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 flipV="1">
            <a:off x="6261522" y="4043216"/>
            <a:ext cx="0" cy="9110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4886202" y="5461743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30</a:t>
            </a:r>
            <a:endParaRPr lang="en-US" altLang="en-US" sz="1800" b="1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036965" y="5479293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28</a:t>
            </a:r>
            <a:endParaRPr lang="en-US" altLang="en-US" sz="1800" b="1" dirty="0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289966" y="1662162"/>
            <a:ext cx="751625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72</a:t>
            </a:r>
          </a:p>
          <a:p>
            <a:pPr>
              <a:spcBef>
                <a:spcPct val="50000"/>
              </a:spcBef>
            </a:pPr>
            <a:endParaRPr lang="en-US" altLang="en-US" sz="1800" b="1" dirty="0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639339" y="1655300"/>
            <a:ext cx="75162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70’s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805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Result: POLD1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Polymerase proofreading-associated polyposis (PAPP)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/>
              <a:t>POLD1, POLE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Variable phenotype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10-100 colon polyps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Increased risk of colon cancer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Possible risk for other cancers</a:t>
            </a:r>
          </a:p>
          <a:p>
            <a:pPr lvl="1">
              <a:lnSpc>
                <a:spcPct val="80000"/>
              </a:lnSpc>
            </a:pPr>
            <a:endParaRPr lang="en-US" altLang="en-US" sz="2200" dirty="0"/>
          </a:p>
          <a:p>
            <a:r>
              <a:rPr lang="en-US" dirty="0" smtClean="0"/>
              <a:t>Recommendations</a:t>
            </a:r>
          </a:p>
          <a:p>
            <a:pPr lvl="1"/>
            <a:r>
              <a:rPr lang="en-US" dirty="0" smtClean="0"/>
              <a:t>Colonoscopy beginning at 25-30</a:t>
            </a:r>
          </a:p>
          <a:p>
            <a:pPr lvl="1"/>
            <a:r>
              <a:rPr lang="en-US" dirty="0" smtClean="0"/>
              <a:t>Repeat every 2-3 years, then every 1-2 years if polyps</a:t>
            </a:r>
          </a:p>
          <a:p>
            <a:pPr lvl="1"/>
            <a:r>
              <a:rPr lang="en-US" dirty="0" smtClean="0"/>
              <a:t>Consider surgery based on polyp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to test with?</a:t>
            </a:r>
          </a:p>
          <a:p>
            <a:pPr lvl="1"/>
            <a:r>
              <a:rPr lang="en-US" sz="2600" dirty="0" smtClean="0"/>
              <a:t>Many </a:t>
            </a:r>
            <a:r>
              <a:rPr lang="en-US" sz="2600" dirty="0"/>
              <a:t>labs offer </a:t>
            </a:r>
            <a:r>
              <a:rPr lang="en-US" sz="2600" dirty="0" smtClean="0"/>
              <a:t>testing</a:t>
            </a: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Which panel?</a:t>
            </a:r>
          </a:p>
          <a:p>
            <a:pPr lvl="1"/>
            <a:r>
              <a:rPr lang="en-US" sz="2600" dirty="0" smtClean="0"/>
              <a:t>Different </a:t>
            </a:r>
            <a:r>
              <a:rPr lang="en-US" sz="2600" dirty="0"/>
              <a:t>panels offered by each lab</a:t>
            </a:r>
          </a:p>
          <a:p>
            <a:pPr lvl="1"/>
            <a:r>
              <a:rPr lang="en-US" sz="2600" dirty="0"/>
              <a:t>No </a:t>
            </a:r>
            <a:r>
              <a:rPr lang="en-US" sz="2600" dirty="0" smtClean="0"/>
              <a:t>standardization</a:t>
            </a:r>
            <a:endParaRPr lang="en-US" altLang="en-US" sz="2600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Insurance coverage</a:t>
            </a:r>
          </a:p>
          <a:p>
            <a:pPr lvl="1"/>
            <a:r>
              <a:rPr lang="en-US" sz="2600" dirty="0" smtClean="0"/>
              <a:t>Most </a:t>
            </a:r>
            <a:r>
              <a:rPr lang="en-US" sz="2600" dirty="0"/>
              <a:t>follow NCCN </a:t>
            </a:r>
            <a:r>
              <a:rPr lang="en-US" sz="2600" dirty="0" smtClean="0"/>
              <a:t>guidelines</a:t>
            </a:r>
            <a:r>
              <a:rPr lang="en-US" altLang="en-US" sz="2600" dirty="0" smtClean="0"/>
              <a:t>, some don’t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Prior authorizations and LBM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One shot testing</a:t>
            </a:r>
          </a:p>
          <a:p>
            <a:pPr marL="585216" lvl="1" indent="0">
              <a:lnSpc>
                <a:spcPct val="90000"/>
              </a:lnSpc>
              <a:buNone/>
            </a:pPr>
            <a:endParaRPr lang="en-US" altLang="en-US" dirty="0" smtClean="0"/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Multigene Panels – The Bad</a:t>
            </a:r>
          </a:p>
        </p:txBody>
      </p:sp>
    </p:spTree>
    <p:extLst>
      <p:ext uri="{BB962C8B-B14F-4D97-AF65-F5344CB8AC3E}">
        <p14:creationId xmlns:p14="http://schemas.microsoft.com/office/powerpoint/2010/main" val="14031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04" y="457200"/>
            <a:ext cx="84266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047213" y="3777875"/>
            <a:ext cx="503413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77829" y="3833845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01280" y="3854369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50265" y="3847096"/>
            <a:ext cx="503413" cy="45402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377693" y="3784281"/>
            <a:ext cx="503413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948715" y="3856167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81242" y="4045079"/>
            <a:ext cx="1020038" cy="75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200421" y="1745343"/>
            <a:ext cx="63410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343241" y="4052605"/>
            <a:ext cx="0" cy="1117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6629400" y="2437750"/>
            <a:ext cx="0" cy="134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200421" y="2462469"/>
            <a:ext cx="1" cy="139369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5297016" y="2464058"/>
            <a:ext cx="1761" cy="13905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3022418" y="2462468"/>
            <a:ext cx="5276502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8321365" y="4264754"/>
            <a:ext cx="15842" cy="5449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193339" y="4357406"/>
            <a:ext cx="672391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75</a:t>
            </a:r>
            <a:endParaRPr lang="en-US" altLang="en-US" sz="1800" b="1" dirty="0" smtClean="0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4826535" y="1343866"/>
            <a:ext cx="5069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90168" y="4292742"/>
            <a:ext cx="1154681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Ovarian </a:t>
            </a:r>
            <a:r>
              <a:rPr lang="en-US" altLang="en-US" sz="1800" b="1" dirty="0"/>
              <a:t>ca  </a:t>
            </a:r>
            <a:r>
              <a:rPr lang="en-US" altLang="en-US" b="1" dirty="0" smtClean="0"/>
              <a:t>56</a:t>
            </a:r>
            <a:endParaRPr lang="en-US" altLang="en-US" sz="1800" dirty="0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2824386" y="3818067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066760" y="5763161"/>
            <a:ext cx="2238431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Renal Ca 40’s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 smtClean="0"/>
              <a:t>Uterine Ca 30’s</a:t>
            </a:r>
            <a:endParaRPr lang="en-US" altLang="en-US" sz="1800" b="1" dirty="0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3942779" y="3747806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99384" y="4368886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65</a:t>
            </a:r>
            <a:endParaRPr lang="en-US" altLang="en-US" sz="1800" b="1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483175" y="5309890"/>
            <a:ext cx="2684334" cy="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Breast Ca (left) 51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/>
              <a:t>Breast Ca (left) 56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671931" y="1470233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8288229" y="2462469"/>
            <a:ext cx="10689" cy="12951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 flipV="1">
            <a:off x="3052986" y="2464058"/>
            <a:ext cx="0" cy="1369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2063469" y="5169933"/>
            <a:ext cx="503413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 flipV="1">
            <a:off x="4568701" y="1745342"/>
            <a:ext cx="0" cy="7171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6086426" y="4301121"/>
            <a:ext cx="1198048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Breast Ca 70 </a:t>
            </a: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7682563" y="5265123"/>
            <a:ext cx="503413" cy="454025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4809445" y="1456578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flipH="1" flipV="1">
            <a:off x="7916048" y="4816013"/>
            <a:ext cx="0" cy="4491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8673230" y="4816014"/>
            <a:ext cx="0" cy="49387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V="1">
            <a:off x="7916048" y="4803388"/>
            <a:ext cx="744361" cy="126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92162" y="5656216"/>
            <a:ext cx="228600" cy="213890"/>
            <a:chOff x="1451077" y="5290404"/>
            <a:chExt cx="228600" cy="213890"/>
          </a:xfrm>
        </p:grpSpPr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1451077" y="5290404"/>
              <a:ext cx="228600" cy="213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flipV="1">
              <a:off x="1535157" y="5301598"/>
              <a:ext cx="132796" cy="70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V="1">
              <a:off x="1587960" y="5295831"/>
              <a:ext cx="66398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38686" y="4332163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68</a:t>
            </a:r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3635160" y="1440542"/>
            <a:ext cx="5069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824266" y="1933184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7</a:t>
            </a:r>
            <a:r>
              <a:rPr lang="en-US" altLang="en-US" b="1" dirty="0" smtClean="0"/>
              <a:t>2</a:t>
            </a:r>
            <a:endParaRPr lang="en-US" altLang="en-US" sz="1800" b="1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624486" y="1933184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7</a:t>
            </a:r>
            <a:r>
              <a:rPr lang="en-US" altLang="en-US" b="1" dirty="0" smtClean="0"/>
              <a:t>2</a:t>
            </a:r>
            <a:endParaRPr lang="en-US" altLang="en-US" sz="1800" b="1" dirty="0"/>
          </a:p>
        </p:txBody>
      </p:sp>
      <p:sp>
        <p:nvSpPr>
          <p:cNvPr id="51" name="Line 30"/>
          <p:cNvSpPr>
            <a:spLocks noChangeShapeType="1"/>
          </p:cNvSpPr>
          <p:nvPr/>
        </p:nvSpPr>
        <p:spPr bwMode="auto">
          <a:xfrm flipV="1">
            <a:off x="6456850" y="370364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7461958" y="4301121"/>
            <a:ext cx="17505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Breast Ca 65</a:t>
            </a:r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 flipV="1">
            <a:off x="5120400" y="3759286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8421523" y="5265122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Result: CHEK2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Involved in responding to dsDNA breaks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Works in the TP53, BRCA1, and ATM pathway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Moderate cancer risk gene</a:t>
            </a:r>
          </a:p>
          <a:p>
            <a:pPr lvl="1"/>
            <a:r>
              <a:rPr lang="en-US" dirty="0"/>
              <a:t>Associated with 20-50% risk of breast cancer</a:t>
            </a:r>
          </a:p>
          <a:p>
            <a:pPr lvl="2"/>
            <a:r>
              <a:rPr lang="en-US" dirty="0"/>
              <a:t>Up to 30% risk for contralateral breast cancer</a:t>
            </a:r>
          </a:p>
          <a:p>
            <a:pPr lvl="1"/>
            <a:r>
              <a:rPr lang="en-US" dirty="0"/>
              <a:t>Increased risk for colon cancer (2 fold increase)</a:t>
            </a:r>
          </a:p>
          <a:p>
            <a:pPr lvl="1"/>
            <a:r>
              <a:rPr lang="en-US" dirty="0"/>
              <a:t>Possible increased risk for other cancers – Melanoma, Ovarian, Prostate, Renal, Thyroid</a:t>
            </a:r>
          </a:p>
          <a:p>
            <a:pPr lvl="1"/>
            <a:endParaRPr lang="en-US" dirty="0"/>
          </a:p>
          <a:p>
            <a:r>
              <a:rPr lang="en-US" dirty="0"/>
              <a:t>Possible concern for increased cancer risk with ionizing radiation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Management Recommendations</a:t>
            </a:r>
          </a:p>
          <a:p>
            <a:pPr lvl="1"/>
            <a:r>
              <a:rPr lang="en-US" dirty="0"/>
              <a:t>Annual mammograms and breast MRIs beginning at age 40 (or 10 years prior to earliest breast cancer in the family)</a:t>
            </a:r>
          </a:p>
          <a:p>
            <a:pPr lvl="1"/>
            <a:r>
              <a:rPr lang="en-US" dirty="0" smtClean="0"/>
              <a:t>Can consider RRM based on family history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olonoscopy </a:t>
            </a:r>
            <a:r>
              <a:rPr lang="en-US" dirty="0"/>
              <a:t>every 5 years beginning at age 40 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Important for patients to stay in touch because guidelines are evolving</a:t>
            </a:r>
          </a:p>
          <a:p>
            <a:endParaRPr lang="en-US" dirty="0"/>
          </a:p>
          <a:p>
            <a:r>
              <a:rPr lang="en-US" dirty="0"/>
              <a:t>How do we follow family members who test negative for the familial mutation?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05" y="2199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 flipV="1">
            <a:off x="6457005" y="1278549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50810" y="2376367"/>
            <a:ext cx="503413" cy="454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7636" y="2384305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07236" y="4462342"/>
            <a:ext cx="503413" cy="45402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17619" y="4440369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72809" y="2603380"/>
            <a:ext cx="7586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914615" y="2611318"/>
            <a:ext cx="0" cy="92534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3458941" y="3521863"/>
            <a:ext cx="1761" cy="9404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850781" y="3521863"/>
            <a:ext cx="1" cy="9108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432139" y="3524937"/>
            <a:ext cx="3273754" cy="235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967636" y="2930405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76</a:t>
            </a:r>
            <a:endParaRPr lang="en-US" altLang="en-US" sz="1800" b="1" dirty="0" smtClean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354394" y="5024263"/>
            <a:ext cx="101386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 </a:t>
            </a:r>
            <a:r>
              <a:rPr lang="en-US" altLang="en-US" b="1" dirty="0" smtClean="0"/>
              <a:t>46</a:t>
            </a:r>
            <a:endParaRPr lang="en-US" altLang="en-US" sz="18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82522" y="2884293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62</a:t>
            </a:r>
            <a:endParaRPr lang="en-US" altLang="en-US" sz="1800" b="1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1715" y="4956522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45</a:t>
            </a:r>
            <a:endParaRPr lang="en-US" altLang="en-US" sz="1800" b="1" dirty="0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5574384" y="4440369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439287" y="2418552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flipV="1">
            <a:off x="2206935" y="2830392"/>
            <a:ext cx="1998325" cy="9034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81893" y="5013069"/>
            <a:ext cx="228600" cy="213890"/>
            <a:chOff x="1451077" y="5290404"/>
            <a:chExt cx="228600" cy="213890"/>
          </a:xfrm>
        </p:grpSpPr>
        <p:sp>
          <p:nvSpPr>
            <p:cNvPr id="39" name="Line 30"/>
            <p:cNvSpPr>
              <a:spLocks noChangeShapeType="1"/>
            </p:cNvSpPr>
            <p:nvPr/>
          </p:nvSpPr>
          <p:spPr bwMode="auto">
            <a:xfrm flipV="1">
              <a:off x="1451077" y="5290404"/>
              <a:ext cx="228600" cy="213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 flipV="1">
              <a:off x="1535157" y="5301598"/>
              <a:ext cx="132796" cy="70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V="1">
              <a:off x="1587960" y="5295831"/>
              <a:ext cx="66398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5502517" y="1291524"/>
            <a:ext cx="3188478" cy="132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456395" y="4432744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H="1" flipV="1">
            <a:off x="5511248" y="1286549"/>
            <a:ext cx="15506" cy="1097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H="1" flipV="1">
            <a:off x="5826090" y="3548467"/>
            <a:ext cx="1" cy="9108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 flipH="1" flipV="1">
            <a:off x="6705893" y="3536661"/>
            <a:ext cx="1" cy="9108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3861327" y="2297881"/>
            <a:ext cx="687866" cy="6242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577385" y="4935027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52</a:t>
            </a:r>
            <a:endParaRPr lang="en-US" altLang="en-US" sz="1800" b="1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365201" y="4949542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53</a:t>
            </a:r>
            <a:endParaRPr lang="en-US" altLang="en-US" sz="1800" b="1" dirty="0"/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202480" y="2376795"/>
            <a:ext cx="503413" cy="454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828264" y="2426511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062130" y="2440363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 flipV="1">
            <a:off x="8690994" y="1303208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5" name="Line 20"/>
          <p:cNvSpPr>
            <a:spLocks noChangeShapeType="1"/>
          </p:cNvSpPr>
          <p:nvPr/>
        </p:nvSpPr>
        <p:spPr bwMode="auto">
          <a:xfrm flipV="1">
            <a:off x="8079970" y="1304796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" name="Line 20"/>
          <p:cNvSpPr>
            <a:spLocks noChangeShapeType="1"/>
          </p:cNvSpPr>
          <p:nvPr/>
        </p:nvSpPr>
        <p:spPr bwMode="auto">
          <a:xfrm flipV="1">
            <a:off x="7315200" y="1316512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7763338" y="2902411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64</a:t>
            </a:r>
            <a:endParaRPr lang="en-US" altLang="en-US" sz="1800" b="1" dirty="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6970938" y="2899098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40</a:t>
            </a:r>
            <a:endParaRPr lang="en-US" altLang="en-US" sz="1800" b="1" dirty="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202480" y="2872577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66</a:t>
            </a:r>
            <a:endParaRPr lang="en-US" altLang="en-US" sz="1800" b="1" dirty="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8449138" y="2927496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</a:t>
            </a:r>
          </a:p>
        </p:txBody>
      </p:sp>
      <p:sp>
        <p:nvSpPr>
          <p:cNvPr id="71" name="Line 30"/>
          <p:cNvSpPr>
            <a:spLocks noChangeShapeType="1"/>
          </p:cNvSpPr>
          <p:nvPr/>
        </p:nvSpPr>
        <p:spPr bwMode="auto">
          <a:xfrm flipV="1">
            <a:off x="6999456" y="2341388"/>
            <a:ext cx="687866" cy="6242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" name="Line 20"/>
          <p:cNvSpPr>
            <a:spLocks noChangeShapeType="1"/>
          </p:cNvSpPr>
          <p:nvPr/>
        </p:nvSpPr>
        <p:spPr bwMode="auto">
          <a:xfrm flipV="1">
            <a:off x="1955229" y="1249360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6" name="Line 24"/>
          <p:cNvSpPr>
            <a:spLocks noChangeShapeType="1"/>
          </p:cNvSpPr>
          <p:nvPr/>
        </p:nvSpPr>
        <p:spPr bwMode="auto">
          <a:xfrm flipV="1">
            <a:off x="366583" y="1249360"/>
            <a:ext cx="384943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7" name="Line 20"/>
          <p:cNvSpPr>
            <a:spLocks noChangeShapeType="1"/>
          </p:cNvSpPr>
          <p:nvPr/>
        </p:nvSpPr>
        <p:spPr bwMode="auto">
          <a:xfrm flipH="1" flipV="1">
            <a:off x="358830" y="1242795"/>
            <a:ext cx="7753" cy="11415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1703522" y="2343966"/>
            <a:ext cx="503413" cy="454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838200" y="2363116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87155" y="2386515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" name="Line 20"/>
          <p:cNvSpPr>
            <a:spLocks noChangeShapeType="1"/>
          </p:cNvSpPr>
          <p:nvPr/>
        </p:nvSpPr>
        <p:spPr bwMode="auto">
          <a:xfrm flipV="1">
            <a:off x="4216019" y="1249360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" name="Line 20"/>
          <p:cNvSpPr>
            <a:spLocks noChangeShapeType="1"/>
          </p:cNvSpPr>
          <p:nvPr/>
        </p:nvSpPr>
        <p:spPr bwMode="auto">
          <a:xfrm flipV="1">
            <a:off x="1089906" y="1250948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 flipV="1">
            <a:off x="2838863" y="1250948"/>
            <a:ext cx="0" cy="11137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4" name="Line 30"/>
          <p:cNvSpPr>
            <a:spLocks noChangeShapeType="1"/>
          </p:cNvSpPr>
          <p:nvPr/>
        </p:nvSpPr>
        <p:spPr bwMode="auto">
          <a:xfrm flipV="1">
            <a:off x="2524481" y="2287540"/>
            <a:ext cx="687866" cy="6242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122630" y="2373541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2532219" y="2918127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50’s</a:t>
            </a:r>
            <a:endParaRPr lang="en-US" altLang="en-US" sz="1800" b="1" dirty="0" smtClean="0"/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38141" y="2897942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70’s</a:t>
            </a:r>
            <a:endParaRPr lang="en-US" altLang="en-US" sz="1800" b="1" dirty="0" smtClean="0"/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619034" y="2907242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70’s</a:t>
            </a:r>
            <a:endParaRPr lang="en-US" altLang="en-US" sz="1800" b="1" dirty="0" smtClean="0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753711" y="2885424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70’s</a:t>
            </a:r>
            <a:endParaRPr lang="en-US" altLang="en-US" sz="1800" b="1" dirty="0" smtClean="0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2304857" y="4425294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1" name="Line 24"/>
          <p:cNvSpPr>
            <a:spLocks noChangeShapeType="1"/>
          </p:cNvSpPr>
          <p:nvPr/>
        </p:nvSpPr>
        <p:spPr bwMode="auto">
          <a:xfrm>
            <a:off x="1173413" y="3733800"/>
            <a:ext cx="141374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1160643" y="3748875"/>
            <a:ext cx="12770" cy="691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Line 21"/>
          <p:cNvSpPr>
            <a:spLocks noChangeShapeType="1"/>
          </p:cNvSpPr>
          <p:nvPr/>
        </p:nvSpPr>
        <p:spPr bwMode="auto">
          <a:xfrm flipV="1">
            <a:off x="2572141" y="3733800"/>
            <a:ext cx="12770" cy="691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908936" y="4432744"/>
            <a:ext cx="503413" cy="454025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64977" y="4960320"/>
            <a:ext cx="123589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 </a:t>
            </a:r>
            <a:r>
              <a:rPr lang="en-US" altLang="en-US" b="1" dirty="0" smtClean="0"/>
              <a:t>40</a:t>
            </a:r>
            <a:r>
              <a:rPr lang="en-US" altLang="en-US" dirty="0" smtClean="0"/>
              <a:t>’s</a:t>
            </a:r>
            <a:endParaRPr lang="en-US" altLang="en-US" b="1" dirty="0" smtClean="0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215510" y="4960320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50’s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529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046220" cy="5314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Result: NBN Mutation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Involved in responding to dsDNA breaks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Works in the TP53, BRCA1, and ATM pathway 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Moderate cancer risk gene</a:t>
            </a:r>
          </a:p>
          <a:p>
            <a:pPr lvl="1"/>
            <a:r>
              <a:rPr lang="en-US" dirty="0"/>
              <a:t>Associated with </a:t>
            </a:r>
            <a:r>
              <a:rPr lang="en-US" dirty="0" smtClean="0"/>
              <a:t>up to a 30% </a:t>
            </a:r>
            <a:r>
              <a:rPr lang="en-US" dirty="0"/>
              <a:t>risk of breast </a:t>
            </a:r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risk for </a:t>
            </a:r>
            <a:r>
              <a:rPr lang="en-US" dirty="0" smtClean="0"/>
              <a:t>prostate </a:t>
            </a:r>
            <a:r>
              <a:rPr lang="en-US" dirty="0"/>
              <a:t>cancer </a:t>
            </a:r>
            <a:endParaRPr lang="en-US" dirty="0" smtClean="0"/>
          </a:p>
          <a:p>
            <a:pPr lvl="1"/>
            <a:r>
              <a:rPr lang="en-US" dirty="0" smtClean="0"/>
              <a:t>Possible </a:t>
            </a:r>
            <a:r>
              <a:rPr lang="en-US" dirty="0"/>
              <a:t>increased risk for other cancers </a:t>
            </a:r>
            <a:r>
              <a:rPr lang="en-US" dirty="0" smtClean="0"/>
              <a:t>– Ovarian, Brain</a:t>
            </a:r>
          </a:p>
          <a:p>
            <a:pPr lvl="1"/>
            <a:endParaRPr lang="en-US" dirty="0"/>
          </a:p>
          <a:p>
            <a:r>
              <a:rPr lang="en-US" dirty="0" smtClean="0"/>
              <a:t>Recommendations</a:t>
            </a:r>
          </a:p>
          <a:p>
            <a:pPr lvl="1"/>
            <a:r>
              <a:rPr lang="en-US" dirty="0"/>
              <a:t>Annual mammograms and breast MRIs beginning at age 40 (or 10 years prior to earliest breast cancer in the family)</a:t>
            </a:r>
          </a:p>
          <a:p>
            <a:pPr lvl="1"/>
            <a:r>
              <a:rPr lang="en-US" dirty="0"/>
              <a:t>Can consider RRM based on family </a:t>
            </a:r>
            <a:r>
              <a:rPr lang="en-US" dirty="0" smtClean="0"/>
              <a:t>history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/>
              <a:t>How much do we know? </a:t>
            </a:r>
          </a:p>
          <a:p>
            <a:pPr lvl="1">
              <a:lnSpc>
                <a:spcPct val="90000"/>
              </a:lnSpc>
            </a:pPr>
            <a:r>
              <a:rPr lang="en-US" altLang="en-US" sz="3400" dirty="0" smtClean="0"/>
              <a:t>Risks? </a:t>
            </a:r>
            <a:endParaRPr lang="en-US" altLang="en-US" sz="3400" dirty="0"/>
          </a:p>
          <a:p>
            <a:pPr lvl="1">
              <a:lnSpc>
                <a:spcPct val="90000"/>
              </a:lnSpc>
            </a:pPr>
            <a:r>
              <a:rPr lang="en-US" altLang="en-US" sz="3400" dirty="0" smtClean="0"/>
              <a:t>Management?</a:t>
            </a:r>
          </a:p>
          <a:p>
            <a:pPr lvl="1">
              <a:lnSpc>
                <a:spcPct val="90000"/>
              </a:lnSpc>
            </a:pPr>
            <a:endParaRPr lang="en-US" altLang="en-US" sz="3400" dirty="0" smtClean="0"/>
          </a:p>
          <a:p>
            <a:pPr>
              <a:lnSpc>
                <a:spcPct val="90000"/>
              </a:lnSpc>
            </a:pPr>
            <a:r>
              <a:rPr lang="en-US" altLang="en-US" sz="3600" dirty="0" smtClean="0"/>
              <a:t>Variant results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 smtClean="0"/>
              <a:t>What happens when labs disagree with a variant call</a:t>
            </a:r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Multigene Panels – The Ugly</a:t>
            </a:r>
          </a:p>
        </p:txBody>
      </p:sp>
    </p:spTree>
    <p:extLst>
      <p:ext uri="{BB962C8B-B14F-4D97-AF65-F5344CB8AC3E}">
        <p14:creationId xmlns:p14="http://schemas.microsoft.com/office/powerpoint/2010/main" val="41596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3"/>
          <p:cNvSpPr>
            <a:spLocks noGrp="1"/>
          </p:cNvSpPr>
          <p:nvPr>
            <p:ph type="title"/>
          </p:nvPr>
        </p:nvSpPr>
        <p:spPr>
          <a:xfrm>
            <a:off x="428624" y="381000"/>
            <a:ext cx="8410575" cy="1143000"/>
          </a:xfrm>
        </p:spPr>
        <p:txBody>
          <a:bodyPr>
            <a:normAutofit/>
          </a:bodyPr>
          <a:lstStyle/>
          <a:p>
            <a:r>
              <a:rPr lang="en-US" altLang="en-US" sz="3400" dirty="0" smtClean="0"/>
              <a:t>Result Interpretation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99786" y="1676400"/>
            <a:ext cx="3339413" cy="220980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228600" y="1676400"/>
            <a:ext cx="5271186" cy="22098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6569" name="TextBox 11"/>
          <p:cNvSpPr txBox="1">
            <a:spLocks noChangeArrowheads="1"/>
          </p:cNvSpPr>
          <p:nvPr/>
        </p:nvSpPr>
        <p:spPr bwMode="auto">
          <a:xfrm>
            <a:off x="304800" y="2540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No Mutation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(Negative)</a:t>
            </a:r>
          </a:p>
        </p:txBody>
      </p:sp>
      <p:sp>
        <p:nvSpPr>
          <p:cNvPr id="66570" name="TextBox 13"/>
          <p:cNvSpPr txBox="1">
            <a:spLocks noChangeArrowheads="1"/>
          </p:cNvSpPr>
          <p:nvPr/>
        </p:nvSpPr>
        <p:spPr bwMode="auto">
          <a:xfrm>
            <a:off x="1600200" y="25400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VUS-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Likely Benign</a:t>
            </a:r>
          </a:p>
        </p:txBody>
      </p:sp>
      <p:sp>
        <p:nvSpPr>
          <p:cNvPr id="66571" name="TextBox 14"/>
          <p:cNvSpPr txBox="1">
            <a:spLocks noChangeArrowheads="1"/>
          </p:cNvSpPr>
          <p:nvPr/>
        </p:nvSpPr>
        <p:spPr bwMode="auto">
          <a:xfrm>
            <a:off x="3390900" y="2540000"/>
            <a:ext cx="209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Uncertain Significance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(VUS)</a:t>
            </a:r>
            <a:endParaRPr lang="en-US" altLang="en-US" sz="1400" b="1" dirty="0">
              <a:latin typeface="Arial" charset="0"/>
            </a:endParaRPr>
          </a:p>
        </p:txBody>
      </p:sp>
      <p:sp>
        <p:nvSpPr>
          <p:cNvPr id="66572" name="TextBox 15"/>
          <p:cNvSpPr txBox="1">
            <a:spLocks noChangeArrowheads="1"/>
          </p:cNvSpPr>
          <p:nvPr/>
        </p:nvSpPr>
        <p:spPr bwMode="auto">
          <a:xfrm>
            <a:off x="5791200" y="2540000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VUS- Likely Pathogenic</a:t>
            </a:r>
          </a:p>
        </p:txBody>
      </p:sp>
      <p:sp>
        <p:nvSpPr>
          <p:cNvPr id="66573" name="TextBox 16"/>
          <p:cNvSpPr txBox="1">
            <a:spLocks noChangeArrowheads="1"/>
          </p:cNvSpPr>
          <p:nvPr/>
        </p:nvSpPr>
        <p:spPr bwMode="auto">
          <a:xfrm>
            <a:off x="7315200" y="2540000"/>
            <a:ext cx="1482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Pathogenic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charset="0"/>
              </a:rPr>
              <a:t>(Positive)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2455863" y="1735137"/>
            <a:ext cx="685800" cy="5140325"/>
          </a:xfrm>
          <a:prstGeom prst="leftBrace">
            <a:avLst/>
          </a:prstGeom>
          <a:ln w="38100" cap="rnd">
            <a:solidFill>
              <a:schemeClr val="tx2"/>
            </a:solidFill>
            <a:prstDash val="solid"/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16200000">
            <a:off x="6826250" y="2635250"/>
            <a:ext cx="685800" cy="3340100"/>
          </a:xfrm>
          <a:prstGeom prst="leftBrace">
            <a:avLst/>
          </a:prstGeom>
          <a:ln w="38100" cap="rnd">
            <a:solidFill>
              <a:schemeClr val="accent2"/>
            </a:solidFill>
            <a:prstDash val="solid"/>
            <a:headEnd type="triangl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2088" y="4876800"/>
            <a:ext cx="506421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Medical management based on personal and family history.  Uncertain results do not influence recommendations for care.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9787" y="4867870"/>
            <a:ext cx="33394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Medical management based on cancer risks linked with gene where mutation found.</a:t>
            </a:r>
          </a:p>
        </p:txBody>
      </p:sp>
      <p:sp>
        <p:nvSpPr>
          <p:cNvPr id="29" name="Diamond 28"/>
          <p:cNvSpPr/>
          <p:nvPr/>
        </p:nvSpPr>
        <p:spPr>
          <a:xfrm>
            <a:off x="1752600" y="2667000"/>
            <a:ext cx="76200" cy="762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Diamond 29"/>
          <p:cNvSpPr/>
          <p:nvPr/>
        </p:nvSpPr>
        <p:spPr>
          <a:xfrm>
            <a:off x="3657600" y="2686050"/>
            <a:ext cx="76200" cy="762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Diamond 30"/>
          <p:cNvSpPr/>
          <p:nvPr/>
        </p:nvSpPr>
        <p:spPr>
          <a:xfrm>
            <a:off x="5456238" y="2667000"/>
            <a:ext cx="76200" cy="762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Diamond 31"/>
          <p:cNvSpPr/>
          <p:nvPr/>
        </p:nvSpPr>
        <p:spPr>
          <a:xfrm>
            <a:off x="7239000" y="2667000"/>
            <a:ext cx="76200" cy="762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01903" y="1668875"/>
            <a:ext cx="3629501" cy="3971926"/>
            <a:chOff x="2929" y="1248"/>
            <a:chExt cx="2062" cy="250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273" y="1297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49" y="1297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929" y="3464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937" y="2161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05" y="2161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219" y="2145"/>
              <a:ext cx="286" cy="286"/>
            </a:xfrm>
            <a:prstGeom prst="ellipse">
              <a:avLst/>
            </a:prstGeom>
            <a:solidFill>
              <a:srgbClr val="006666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609" y="3464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936" y="144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360" y="19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080" y="19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4848" y="19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3360" y="196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080" y="144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 flipV="1">
              <a:off x="3072" y="2880"/>
              <a:ext cx="8" cy="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4127" y="3173"/>
              <a:ext cx="1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 flipV="1">
              <a:off x="4752" y="3173"/>
              <a:ext cx="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051" y="3172"/>
              <a:ext cx="168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3076" y="2292"/>
              <a:ext cx="0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647" y="1592"/>
              <a:ext cx="3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/>
                <a:t>88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4272" y="1248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82" y="2653"/>
              <a:ext cx="113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 smtClean="0"/>
                <a:t>Ovarian ca 66</a:t>
              </a:r>
              <a:endParaRPr lang="en-US" altLang="en-US" sz="1800" dirty="0"/>
            </a:p>
          </p:txBody>
        </p:sp>
      </p:grp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3548369" y="169905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845169" y="2230871"/>
            <a:ext cx="83452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87</a:t>
            </a:r>
            <a:endParaRPr lang="en-US" altLang="en-US" sz="1800" b="1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39889" y="3528638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67</a:t>
            </a:r>
            <a:endParaRPr lang="en-US" altLang="en-US" sz="1800" b="1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837116" y="3546888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</a:t>
            </a:r>
            <a:endParaRPr lang="en-US" altLang="en-US" sz="1800" b="1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92527" y="5624321"/>
            <a:ext cx="67775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45</a:t>
            </a:r>
            <a:endParaRPr lang="en-US" altLang="en-US" sz="1800" b="1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540672" y="3564988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74</a:t>
            </a:r>
            <a:endParaRPr lang="en-US" altLang="en-US" sz="1800" b="1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30155" y="5611336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41</a:t>
            </a:r>
            <a:endParaRPr lang="en-US" altLang="en-US" sz="1800" b="1" dirty="0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2217414" y="3375458"/>
            <a:ext cx="591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726713" y="3190557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760214" y="3610386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74</a:t>
            </a:r>
            <a:endParaRPr lang="en-US" altLang="en-US" sz="1800" b="1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1962083" y="5651481"/>
            <a:ext cx="228600" cy="213890"/>
            <a:chOff x="1451077" y="5290404"/>
            <a:chExt cx="228600" cy="213890"/>
          </a:xfrm>
        </p:grpSpPr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V="1">
              <a:off x="1451077" y="5290404"/>
              <a:ext cx="228600" cy="213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 flipV="1">
              <a:off x="1535157" y="5301598"/>
              <a:ext cx="132796" cy="70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V="1">
              <a:off x="1587960" y="5295831"/>
              <a:ext cx="66398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642190" y="5611336"/>
            <a:ext cx="6735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39</a:t>
            </a:r>
            <a:endParaRPr lang="en-US" altLang="en-US" sz="18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159369" y="5186552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928278" y="4227132"/>
            <a:ext cx="32517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BRCA2  VUS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1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 smtClean="0"/>
              <a:t>Lab A calls this variant a VUS.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Three other labs classify this same variant at either pathogenic or likely pathogenic.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altLang="en-US" sz="3200" dirty="0" smtClean="0"/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How should we follow these results and what medical management guidelines do we use?</a:t>
            </a:r>
          </a:p>
        </p:txBody>
      </p:sp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Discordant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8865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82" y="228600"/>
            <a:ext cx="8229600" cy="1143000"/>
          </a:xfrm>
        </p:spPr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67591" y="1746663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69236" y="1746663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01903" y="5186776"/>
            <a:ext cx="503413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76169" y="3118263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27991" y="3118263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12357" y="3092863"/>
            <a:ext cx="503413" cy="454025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59013" y="5186776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074409" y="1973675"/>
            <a:ext cx="591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3060543" y="2811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327876" y="2811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5679698" y="2811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3060543" y="2811875"/>
            <a:ext cx="26191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327876" y="1973675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2553609" y="4259676"/>
            <a:ext cx="14081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410604" y="4724813"/>
            <a:ext cx="1760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 flipV="1">
            <a:off x="5510720" y="4724813"/>
            <a:ext cx="0" cy="461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2516646" y="4723226"/>
            <a:ext cx="295711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2560650" y="3326225"/>
            <a:ext cx="0" cy="933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565716" y="2214975"/>
            <a:ext cx="672391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88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V="1">
            <a:off x="4665831" y="1668875"/>
            <a:ext cx="50693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923248" y="3889788"/>
            <a:ext cx="181875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Ovarian </a:t>
            </a:r>
            <a:r>
              <a:rPr lang="en-US" altLang="en-US" b="1" dirty="0" smtClean="0"/>
              <a:t>ca </a:t>
            </a:r>
            <a:r>
              <a:rPr lang="en-US" altLang="en-US" sz="1800" b="1" dirty="0" smtClean="0"/>
              <a:t>66</a:t>
            </a:r>
            <a:endParaRPr lang="en-US" altLang="en-US" sz="1800" dirty="0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3548369" y="1699058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845169" y="2230871"/>
            <a:ext cx="83452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87</a:t>
            </a:r>
            <a:endParaRPr lang="en-US" altLang="en-US" sz="1800" b="1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2972870" y="3610386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67</a:t>
            </a:r>
            <a:endParaRPr lang="en-US" altLang="en-US" sz="1800" b="1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803149" y="3613861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70</a:t>
            </a:r>
            <a:endParaRPr lang="en-US" altLang="en-US" sz="1800" b="1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592527" y="5624321"/>
            <a:ext cx="677751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69</a:t>
            </a:r>
            <a:endParaRPr lang="en-US" altLang="en-US" sz="1800" b="1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399098" y="3606489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74</a:t>
            </a:r>
            <a:endParaRPr lang="en-US" altLang="en-US" sz="1800" b="1" dirty="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30155" y="5611336"/>
            <a:ext cx="6858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43</a:t>
            </a:r>
            <a:endParaRPr lang="en-US" altLang="en-US" sz="1800" b="1" dirty="0"/>
          </a:p>
        </p:txBody>
      </p:sp>
      <p:sp>
        <p:nvSpPr>
          <p:cNvPr id="47" name="Line 14"/>
          <p:cNvSpPr>
            <a:spLocks noChangeShapeType="1"/>
          </p:cNvSpPr>
          <p:nvPr/>
        </p:nvSpPr>
        <p:spPr bwMode="auto">
          <a:xfrm>
            <a:off x="2217414" y="3375458"/>
            <a:ext cx="59142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726713" y="3190557"/>
            <a:ext cx="503413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760214" y="3610386"/>
            <a:ext cx="67239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/>
              <a:t>74</a:t>
            </a:r>
            <a:endParaRPr lang="en-US" altLang="en-US" sz="1800" b="1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1962083" y="5651481"/>
            <a:ext cx="228600" cy="213890"/>
            <a:chOff x="1451077" y="5290404"/>
            <a:chExt cx="228600" cy="213890"/>
          </a:xfrm>
        </p:grpSpPr>
        <p:sp>
          <p:nvSpPr>
            <p:cNvPr id="52" name="Line 30"/>
            <p:cNvSpPr>
              <a:spLocks noChangeShapeType="1"/>
            </p:cNvSpPr>
            <p:nvPr/>
          </p:nvSpPr>
          <p:spPr bwMode="auto">
            <a:xfrm flipV="1">
              <a:off x="1451077" y="5290404"/>
              <a:ext cx="228600" cy="213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 flipV="1">
              <a:off x="1535157" y="5301598"/>
              <a:ext cx="132796" cy="70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V="1">
              <a:off x="1587960" y="5295831"/>
              <a:ext cx="66398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2642190" y="5611336"/>
            <a:ext cx="67358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39</a:t>
            </a:r>
            <a:endParaRPr lang="en-US" altLang="en-US" sz="18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159369" y="5186552"/>
            <a:ext cx="503413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928278" y="4227132"/>
            <a:ext cx="325173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BRCA2  VUS</a:t>
            </a:r>
            <a:endParaRPr lang="en-US" altLang="en-US" sz="18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645699" y="5896854"/>
            <a:ext cx="12562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/>
              <a:t>BRCA2 +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1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we manage this patient as a positive BRCA2 carrier?</a:t>
            </a:r>
          </a:p>
          <a:p>
            <a:pPr lvl="1"/>
            <a:r>
              <a:rPr lang="en-US" dirty="0" smtClean="0"/>
              <a:t>Oophorectomy</a:t>
            </a:r>
          </a:p>
          <a:p>
            <a:pPr lvl="1"/>
            <a:r>
              <a:rPr lang="en-US" dirty="0" smtClean="0"/>
              <a:t>Increased breast cancer screening (MRI/Mammogram)</a:t>
            </a:r>
          </a:p>
          <a:p>
            <a:pPr lvl="1"/>
            <a:r>
              <a:rPr lang="en-US" dirty="0" smtClean="0"/>
              <a:t>Consideration of RRM?</a:t>
            </a:r>
          </a:p>
          <a:p>
            <a:pPr lvl="1"/>
            <a:r>
              <a:rPr lang="en-US" dirty="0" smtClean="0"/>
              <a:t>Consideration of Tamoxifen?</a:t>
            </a:r>
          </a:p>
          <a:p>
            <a:pPr lvl="1"/>
            <a:endParaRPr lang="en-US" dirty="0"/>
          </a:p>
          <a:p>
            <a:r>
              <a:rPr lang="en-US" dirty="0" smtClean="0"/>
              <a:t>Do we manage based on family history only?</a:t>
            </a:r>
          </a:p>
          <a:p>
            <a:pPr lvl="1"/>
            <a:r>
              <a:rPr lang="en-US" dirty="0" smtClean="0"/>
              <a:t>Consideration of oophorectomy (d/t family history)</a:t>
            </a:r>
          </a:p>
          <a:p>
            <a:pPr lvl="1"/>
            <a:r>
              <a:rPr lang="en-US" dirty="0" smtClean="0"/>
              <a:t>Routine breast cancer screening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dirty="0" smtClean="0"/>
              <a:t>What do we suggest for other family members?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Manage?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NGS has impacted genetic testing</a:t>
            </a:r>
          </a:p>
          <a:p>
            <a:pPr lvl="1"/>
            <a:r>
              <a:rPr lang="en-US" altLang="en-US" dirty="0" smtClean="0"/>
              <a:t>Lower cost, Quicker TAT, Broadened scope</a:t>
            </a:r>
          </a:p>
          <a:p>
            <a:pPr eaLnBrk="1" hangingPunct="1"/>
            <a:r>
              <a:rPr lang="en-US" altLang="en-US" dirty="0" smtClean="0"/>
              <a:t>But it also brings challenges</a:t>
            </a:r>
          </a:p>
          <a:p>
            <a:pPr lvl="1"/>
            <a:r>
              <a:rPr lang="en-US" altLang="en-US" dirty="0" smtClean="0"/>
              <a:t>VUS rates, Insurance coverage, management</a:t>
            </a:r>
          </a:p>
          <a:p>
            <a:r>
              <a:rPr lang="en-US" altLang="en-US" dirty="0" smtClean="0"/>
              <a:t>Genetic counselors help patients and physicians navigate this challenging area</a:t>
            </a:r>
          </a:p>
          <a:p>
            <a:pPr marL="137160" indent="0">
              <a:buNone/>
            </a:pPr>
            <a:endParaRPr lang="en-US" altLang="en-US" dirty="0" smtClean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095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7292340" cy="5474970"/>
          </a:xfrm>
        </p:spPr>
      </p:pic>
    </p:spTree>
    <p:extLst>
      <p:ext uri="{BB962C8B-B14F-4D97-AF65-F5344CB8AC3E}">
        <p14:creationId xmlns:p14="http://schemas.microsoft.com/office/powerpoint/2010/main" val="25714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patients who are appropriate for genetic testing.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Discuss benefits and limitations of Next Generation Sequencing (NGS)</a:t>
            </a:r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Review emerging hereditary cancer syndromes.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1"/>
            <a:ext cx="8229600" cy="3733800"/>
          </a:xfrm>
        </p:spPr>
        <p:txBody>
          <a:bodyPr/>
          <a:lstStyle/>
          <a:p>
            <a:r>
              <a:rPr lang="en-US" dirty="0" smtClean="0"/>
              <a:t>Early Age of diagnosis (&lt;50)</a:t>
            </a:r>
          </a:p>
          <a:p>
            <a:r>
              <a:rPr lang="en-US" dirty="0" smtClean="0"/>
              <a:t>Multiple primary cancers</a:t>
            </a:r>
          </a:p>
          <a:p>
            <a:r>
              <a:rPr lang="en-US" dirty="0" smtClean="0"/>
              <a:t>Bilateral cancers</a:t>
            </a:r>
          </a:p>
          <a:p>
            <a:r>
              <a:rPr lang="en-US" dirty="0" smtClean="0"/>
              <a:t>Same type of cancer in &gt;2 relatives on the same side of the family</a:t>
            </a:r>
          </a:p>
          <a:p>
            <a:r>
              <a:rPr lang="en-US" dirty="0" smtClean="0"/>
              <a:t>Pattern of cancers </a:t>
            </a:r>
          </a:p>
          <a:p>
            <a:r>
              <a:rPr lang="en-US" dirty="0" smtClean="0"/>
              <a:t>Rare cancers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Flags for Genetic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</a:t>
            </a:r>
            <a:r>
              <a:rPr lang="en-US" dirty="0"/>
              <a:t>C</a:t>
            </a:r>
            <a:r>
              <a:rPr lang="en-US" dirty="0" smtClean="0"/>
              <a:t>ancer is Hereditary?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8788" y="2133600"/>
            <a:ext cx="5713412" cy="3617635"/>
            <a:chOff x="2590800" y="2330450"/>
            <a:chExt cx="4695825" cy="2750859"/>
          </a:xfrm>
        </p:grpSpPr>
        <p:graphicFrame>
          <p:nvGraphicFramePr>
            <p:cNvPr id="5" name="Object 103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29798690"/>
                </p:ext>
              </p:extLst>
            </p:nvPr>
          </p:nvGraphicFramePr>
          <p:xfrm>
            <a:off x="2590800" y="2330450"/>
            <a:ext cx="4060825" cy="273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8" name="Chart" r:id="rId3" imgW="7143885" imgH="4619715" progId="MSGraph.Chart.8">
                    <p:embed followColorScheme="full"/>
                  </p:oleObj>
                </mc:Choice>
                <mc:Fallback>
                  <p:oleObj name="Chart" r:id="rId3" imgW="7143885" imgH="4619715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 l="9770" r="2431"/>
                        <a:stretch>
                          <a:fillRect/>
                        </a:stretch>
                      </p:blipFill>
                      <p:spPr bwMode="auto">
                        <a:xfrm>
                          <a:off x="2590800" y="2330450"/>
                          <a:ext cx="4060825" cy="2733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033"/>
            <p:cNvSpPr txBox="1">
              <a:spLocks noChangeArrowheads="1"/>
            </p:cNvSpPr>
            <p:nvPr/>
          </p:nvSpPr>
          <p:spPr bwMode="auto">
            <a:xfrm>
              <a:off x="4800600" y="4624109"/>
              <a:ext cx="1403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 dirty="0"/>
                <a:t>5%–10%</a:t>
              </a:r>
              <a:endPara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" name="Text Box 1035"/>
            <p:cNvSpPr txBox="1">
              <a:spLocks noChangeArrowheads="1"/>
            </p:cNvSpPr>
            <p:nvPr/>
          </p:nvSpPr>
          <p:spPr bwMode="auto">
            <a:xfrm>
              <a:off x="5638800" y="3886200"/>
              <a:ext cx="1647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 dirty="0"/>
                <a:t>20%–30%  </a:t>
              </a:r>
            </a:p>
          </p:txBody>
        </p:sp>
        <p:sp>
          <p:nvSpPr>
            <p:cNvPr id="8" name="Text Box 1044"/>
            <p:cNvSpPr txBox="1">
              <a:spLocks noChangeArrowheads="1"/>
            </p:cNvSpPr>
            <p:nvPr/>
          </p:nvSpPr>
          <p:spPr bwMode="auto">
            <a:xfrm>
              <a:off x="3505200" y="2362200"/>
              <a:ext cx="1647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b="1" dirty="0"/>
                <a:t>60%–70%  </a:t>
              </a:r>
            </a:p>
          </p:txBody>
        </p:sp>
      </p:grpSp>
      <p:grpSp>
        <p:nvGrpSpPr>
          <p:cNvPr id="14" name="Group 1043"/>
          <p:cNvGrpSpPr>
            <a:grpSpLocks/>
          </p:cNvGrpSpPr>
          <p:nvPr/>
        </p:nvGrpSpPr>
        <p:grpSpPr bwMode="auto">
          <a:xfrm>
            <a:off x="5638800" y="2070176"/>
            <a:ext cx="3046413" cy="1447800"/>
            <a:chOff x="0" y="3264"/>
            <a:chExt cx="1919" cy="912"/>
          </a:xfrm>
        </p:grpSpPr>
        <p:grpSp>
          <p:nvGrpSpPr>
            <p:cNvPr id="15" name="Group 1040"/>
            <p:cNvGrpSpPr>
              <a:grpSpLocks/>
            </p:cNvGrpSpPr>
            <p:nvPr/>
          </p:nvGrpSpPr>
          <p:grpSpPr bwMode="auto">
            <a:xfrm>
              <a:off x="144" y="3312"/>
              <a:ext cx="1775" cy="838"/>
              <a:chOff x="2426" y="3245"/>
              <a:chExt cx="1775" cy="838"/>
            </a:xfrm>
          </p:grpSpPr>
          <p:sp>
            <p:nvSpPr>
              <p:cNvPr id="17" name="Rectangle 1028"/>
              <p:cNvSpPr>
                <a:spLocks noChangeArrowheads="1"/>
              </p:cNvSpPr>
              <p:nvPr/>
            </p:nvSpPr>
            <p:spPr bwMode="auto">
              <a:xfrm>
                <a:off x="2609" y="3245"/>
                <a:ext cx="1592" cy="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altLang="en-US" b="1" dirty="0"/>
                  <a:t>Sporadic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800" b="1" dirty="0" smtClean="0"/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b="1" dirty="0" smtClean="0"/>
                  <a:t>Familial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en-US" altLang="en-US" sz="800" b="1" dirty="0"/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US" altLang="en-US" b="1" dirty="0"/>
                  <a:t>Hereditary</a:t>
                </a:r>
              </a:p>
            </p:txBody>
          </p:sp>
          <p:sp>
            <p:nvSpPr>
              <p:cNvPr id="18" name="Rectangle 1031"/>
              <p:cNvSpPr>
                <a:spLocks noChangeArrowheads="1"/>
              </p:cNvSpPr>
              <p:nvPr/>
            </p:nvSpPr>
            <p:spPr bwMode="auto">
              <a:xfrm>
                <a:off x="2426" y="3859"/>
                <a:ext cx="174" cy="1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Rectangle 1032"/>
              <p:cNvSpPr>
                <a:spLocks noChangeArrowheads="1"/>
              </p:cNvSpPr>
              <p:nvPr/>
            </p:nvSpPr>
            <p:spPr bwMode="auto">
              <a:xfrm>
                <a:off x="2427" y="3584"/>
                <a:ext cx="174" cy="15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Rectangle 1036"/>
              <p:cNvSpPr>
                <a:spLocks noChangeArrowheads="1"/>
              </p:cNvSpPr>
              <p:nvPr/>
            </p:nvSpPr>
            <p:spPr bwMode="auto">
              <a:xfrm>
                <a:off x="2427" y="3309"/>
                <a:ext cx="174" cy="159"/>
              </a:xfrm>
              <a:prstGeom prst="rect">
                <a:avLst/>
              </a:prstGeom>
              <a:solidFill>
                <a:srgbClr val="69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" name="Rectangle 1042"/>
            <p:cNvSpPr>
              <a:spLocks noChangeArrowheads="1"/>
            </p:cNvSpPr>
            <p:nvPr/>
          </p:nvSpPr>
          <p:spPr bwMode="auto">
            <a:xfrm>
              <a:off x="0" y="3264"/>
              <a:ext cx="1872" cy="91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323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69125" y="1981200"/>
            <a:ext cx="4094018" cy="239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latin typeface="+mn-lt"/>
              </a:rPr>
              <a:t>Few individuals with cancer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latin typeface="+mn-lt"/>
              </a:rPr>
              <a:t>No specific pattern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latin typeface="+mn-lt"/>
              </a:rPr>
              <a:t>Older ages of diagnosis</a:t>
            </a:r>
            <a:endParaRPr lang="en-US" altLang="en-US" sz="2800" dirty="0">
              <a:latin typeface="+mn-lt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4114800" y="1981200"/>
            <a:ext cx="4495800" cy="4070350"/>
            <a:chOff x="2688" y="1248"/>
            <a:chExt cx="2832" cy="2564"/>
          </a:xfrm>
        </p:grpSpPr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4273" y="1297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3649" y="1297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 dirty="0"/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3217" y="2161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3937" y="2161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705" y="2161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928" y="3072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312" y="3072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4609" y="3073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993" y="3073"/>
              <a:ext cx="286" cy="2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3985" y="3073"/>
              <a:ext cx="286" cy="2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3936" y="144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V="1">
              <a:off x="3360" y="19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 flipV="1">
              <a:off x="4080" y="19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4848" y="196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3360" y="1968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4080" y="144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V="1">
              <a:off x="307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V="1">
              <a:off x="3456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V="1">
              <a:off x="4752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V="1">
              <a:off x="5136" y="288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3072" y="288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4752" y="288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3360" y="244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4080" y="244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4896" y="2448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4656" y="1392"/>
              <a:ext cx="864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Colon ca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70</a:t>
              </a:r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 flipV="1">
              <a:off x="4272" y="1248"/>
              <a:ext cx="28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2688" y="3408"/>
              <a:ext cx="5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/>
                <a:t>Breast ca  65</a:t>
              </a:r>
              <a:endParaRPr lang="en-US" altLang="en-US" sz="1800" dirty="0"/>
            </a:p>
          </p:txBody>
        </p:sp>
      </p:grpSp>
      <p:sp>
        <p:nvSpPr>
          <p:cNvPr id="14368" name="Rectangle 3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Features of Sporadic Cancer</a:t>
            </a:r>
          </a:p>
        </p:txBody>
      </p:sp>
    </p:spTree>
    <p:extLst>
      <p:ext uri="{BB962C8B-B14F-4D97-AF65-F5344CB8AC3E}">
        <p14:creationId xmlns:p14="http://schemas.microsoft.com/office/powerpoint/2010/main" val="36644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1934" y="1799734"/>
            <a:ext cx="4495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latin typeface="+mn-lt"/>
              </a:rPr>
              <a:t>Several relatives with the same cancer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latin typeface="+mn-lt"/>
              </a:rPr>
              <a:t>No specific pattern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 b="1" dirty="0">
                <a:latin typeface="+mn-lt"/>
              </a:rPr>
              <a:t>Many possible </a:t>
            </a:r>
            <a:r>
              <a:rPr lang="en-US" altLang="en-US" sz="2800" b="1" dirty="0" smtClean="0">
                <a:latin typeface="+mn-lt"/>
              </a:rPr>
              <a:t>causes</a:t>
            </a:r>
            <a:endParaRPr lang="en-US" altLang="en-US" dirty="0">
              <a:latin typeface="+mn-lt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6783388" y="2058988"/>
            <a:ext cx="454025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792788" y="20589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106988" y="3430588"/>
            <a:ext cx="454025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6249988" y="3430588"/>
            <a:ext cx="454025" cy="454025"/>
          </a:xfrm>
          <a:prstGeom prst="ellipse">
            <a:avLst/>
          </a:prstGeom>
          <a:solidFill>
            <a:srgbClr val="00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7469188" y="34305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4649788" y="4878388"/>
            <a:ext cx="454025" cy="454025"/>
          </a:xfrm>
          <a:prstGeom prst="ellipse">
            <a:avLst/>
          </a:prstGeom>
          <a:solidFill>
            <a:srgbClr val="009999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259388" y="48783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316788" y="4878388"/>
            <a:ext cx="454025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926388" y="4878388"/>
            <a:ext cx="454025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326188" y="48783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6248400" y="2286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5334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6477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76962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5334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6477000" y="2286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48768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54864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75438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81534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48768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75438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5334000" y="3886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477000" y="3886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7772400" y="3886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 flipV="1">
            <a:off x="6781800" y="19812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267200" y="54102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 55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6553200" y="38862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 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16415" name="Rectangle 31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Features of Familial Cancer</a:t>
            </a:r>
          </a:p>
        </p:txBody>
      </p:sp>
    </p:spTree>
    <p:extLst>
      <p:ext uri="{BB962C8B-B14F-4D97-AF65-F5344CB8AC3E}">
        <p14:creationId xmlns:p14="http://schemas.microsoft.com/office/powerpoint/2010/main" val="28833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783388" y="2058988"/>
            <a:ext cx="454025" cy="454025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792788" y="20589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5106988" y="3430588"/>
            <a:ext cx="454025" cy="454025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249988" y="3430588"/>
            <a:ext cx="454025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469188" y="34305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4649788" y="4878388"/>
            <a:ext cx="454025" cy="454025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259388" y="48783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7316788" y="4878388"/>
            <a:ext cx="454025" cy="4540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7926388" y="4878388"/>
            <a:ext cx="454025" cy="454025"/>
          </a:xfrm>
          <a:prstGeom prst="ellipse">
            <a:avLst/>
          </a:prstGeom>
          <a:solidFill>
            <a:srgbClr val="0066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326188" y="4878388"/>
            <a:ext cx="454025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248400" y="2286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334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6477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76962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5334000" y="31242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6477000" y="2286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48768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V="1">
            <a:off x="54864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75438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8153400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48768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7543800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>
            <a:off x="5334000" y="3886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477000" y="3886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772400" y="3886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7239000" y="2209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Ovarian ca. 56</a:t>
            </a: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V="1">
            <a:off x="6781800" y="19812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4267200" y="3733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45</a:t>
            </a: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4267200" y="54102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40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7467600" y="5562600"/>
            <a:ext cx="1676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/>
              <a:t>Breast ca 45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/>
              <a:t>Breast ca 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en-US" sz="1800" b="1" dirty="0" smtClean="0"/>
              <a:t>Several </a:t>
            </a:r>
            <a:r>
              <a:rPr lang="en-US" altLang="en-US" sz="1800" b="1" dirty="0"/>
              <a:t>people with the same cancer </a:t>
            </a:r>
            <a:r>
              <a:rPr lang="en-US" altLang="en-US" sz="1800" b="1" dirty="0" smtClean="0"/>
              <a:t>or </a:t>
            </a:r>
          </a:p>
          <a:p>
            <a:pPr marL="393192" lvl="1" indent="0" eaLnBrk="0" hangingPunct="0">
              <a:lnSpc>
                <a:spcPct val="110000"/>
              </a:lnSpc>
              <a:buNone/>
            </a:pPr>
            <a:r>
              <a:rPr lang="en-US" altLang="en-US" sz="1800" b="1" dirty="0" smtClean="0"/>
              <a:t>related </a:t>
            </a:r>
            <a:r>
              <a:rPr lang="en-US" altLang="en-US" sz="1800" b="1" dirty="0"/>
              <a:t>cancer (</a:t>
            </a:r>
            <a:r>
              <a:rPr lang="en-US" altLang="en-US" sz="1800" b="1" dirty="0" smtClean="0"/>
              <a:t>pattern)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en-US" sz="1800" b="1" dirty="0" smtClean="0"/>
              <a:t>Multiple generations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en-US" sz="1800" b="1" dirty="0" smtClean="0"/>
              <a:t>Younger </a:t>
            </a:r>
            <a:r>
              <a:rPr lang="en-US" altLang="en-US" sz="1800" b="1" dirty="0"/>
              <a:t>ages </a:t>
            </a:r>
            <a:endParaRPr lang="en-US" altLang="en-US" sz="1800" b="1" dirty="0" smtClean="0"/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en-US" sz="1800" b="1" dirty="0" smtClean="0"/>
              <a:t>People </a:t>
            </a:r>
            <a:r>
              <a:rPr lang="en-US" altLang="en-US" sz="1800" b="1" dirty="0"/>
              <a:t>with more than one </a:t>
            </a:r>
            <a:r>
              <a:rPr lang="en-US" altLang="en-US" sz="1800" b="1" dirty="0" smtClean="0"/>
              <a:t>cancer</a:t>
            </a:r>
          </a:p>
          <a:p>
            <a:pPr eaLnBrk="0" hangingPunct="0">
              <a:lnSpc>
                <a:spcPct val="110000"/>
              </a:lnSpc>
              <a:buFontTx/>
              <a:buChar char="•"/>
            </a:pPr>
            <a:r>
              <a:rPr lang="en-US" altLang="en-US" sz="1800" b="1" dirty="0" smtClean="0"/>
              <a:t>Rare </a:t>
            </a:r>
            <a:r>
              <a:rPr lang="en-US" altLang="en-US" sz="1800" b="1" dirty="0"/>
              <a:t>cancers (e.g. male breast cancer)</a:t>
            </a:r>
            <a:endParaRPr lang="en-US" altLang="en-US" sz="1800" dirty="0"/>
          </a:p>
          <a:p>
            <a:endParaRPr lang="en-US" dirty="0"/>
          </a:p>
        </p:txBody>
      </p:sp>
      <p:sp>
        <p:nvSpPr>
          <p:cNvPr id="18465" name="Rectangle 33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Features of Hereditary Cancer</a:t>
            </a:r>
          </a:p>
        </p:txBody>
      </p:sp>
    </p:spTree>
    <p:extLst>
      <p:ext uri="{BB962C8B-B14F-4D97-AF65-F5344CB8AC3E}">
        <p14:creationId xmlns:p14="http://schemas.microsoft.com/office/powerpoint/2010/main" val="22348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Then: </a:t>
            </a:r>
            <a:r>
              <a:rPr lang="en-US" dirty="0"/>
              <a:t>S</a:t>
            </a:r>
            <a:r>
              <a:rPr lang="en-US" dirty="0" smtClean="0"/>
              <a:t>equential testing.</a:t>
            </a:r>
          </a:p>
          <a:p>
            <a:pPr lvl="1"/>
            <a:r>
              <a:rPr lang="en-US" dirty="0"/>
              <a:t>Long </a:t>
            </a:r>
            <a:r>
              <a:rPr lang="en-US" dirty="0" smtClean="0"/>
              <a:t>process with several visits</a:t>
            </a:r>
          </a:p>
          <a:p>
            <a:pPr lvl="1"/>
            <a:r>
              <a:rPr lang="en-US" dirty="0" smtClean="0"/>
              <a:t>Tested one or two genes at a time</a:t>
            </a:r>
          </a:p>
          <a:p>
            <a:pPr lvl="1"/>
            <a:r>
              <a:rPr lang="en-US" dirty="0" smtClean="0"/>
              <a:t>Expensive</a:t>
            </a:r>
          </a:p>
          <a:p>
            <a:pPr marL="585216" lvl="1" indent="0">
              <a:buNone/>
            </a:pPr>
            <a:endParaRPr lang="en-US" dirty="0" smtClean="0"/>
          </a:p>
          <a:p>
            <a:r>
              <a:rPr lang="en-US" sz="5400" dirty="0" smtClean="0"/>
              <a:t>NOW…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1016</TotalTime>
  <Words>988</Words>
  <Application>Microsoft Office PowerPoint</Application>
  <PresentationFormat>On-screen Show (4:3)</PresentationFormat>
  <Paragraphs>328</Paragraphs>
  <Slides>28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Concourse</vt:lpstr>
      <vt:lpstr>Chart</vt:lpstr>
      <vt:lpstr>Genetic Testing in the Age of Multigene Panels</vt:lpstr>
      <vt:lpstr>PowerPoint Presentation</vt:lpstr>
      <vt:lpstr>Learning Objectives</vt:lpstr>
      <vt:lpstr>Red Flags for Genetic Testing</vt:lpstr>
      <vt:lpstr>How Much Cancer is Hereditary?</vt:lpstr>
      <vt:lpstr>Features of Sporadic Cancer</vt:lpstr>
      <vt:lpstr>Features of Familial Cancer</vt:lpstr>
      <vt:lpstr>Features of Hereditary Cancer</vt:lpstr>
      <vt:lpstr>Approach to Testing</vt:lpstr>
      <vt:lpstr>Multigene Panels</vt:lpstr>
      <vt:lpstr>Multigene Panels – The Good</vt:lpstr>
      <vt:lpstr>Pan-Cancer Panels</vt:lpstr>
      <vt:lpstr>Case #1</vt:lpstr>
      <vt:lpstr>Result: POLD1 Mutation</vt:lpstr>
      <vt:lpstr>Multigene Panels – The Bad</vt:lpstr>
      <vt:lpstr>Case #2</vt:lpstr>
      <vt:lpstr>Result: CHEK2 Mutation</vt:lpstr>
      <vt:lpstr>Recommendations</vt:lpstr>
      <vt:lpstr>Case #3</vt:lpstr>
      <vt:lpstr>Result: NBN Mutation</vt:lpstr>
      <vt:lpstr>Multigene Panels – The Ugly</vt:lpstr>
      <vt:lpstr>Result Interpretation</vt:lpstr>
      <vt:lpstr>Case #4</vt:lpstr>
      <vt:lpstr>Discordant Interpretation</vt:lpstr>
      <vt:lpstr>Case #4</vt:lpstr>
      <vt:lpstr>How to Manage?</vt:lpstr>
      <vt:lpstr>Summary</vt:lpstr>
      <vt:lpstr>PowerPoint Presentation</vt:lpstr>
    </vt:vector>
  </TitlesOfParts>
  <Company>e+ Cancer 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Hereditary cancer and multigene panels</dc:title>
  <dc:creator>rpollack</dc:creator>
  <cp:lastModifiedBy>Gateway</cp:lastModifiedBy>
  <cp:revision>98</cp:revision>
  <cp:lastPrinted>2017-04-24T19:10:11Z</cp:lastPrinted>
  <dcterms:created xsi:type="dcterms:W3CDTF">2015-10-23T18:12:56Z</dcterms:created>
  <dcterms:modified xsi:type="dcterms:W3CDTF">2018-04-02T01:27:00Z</dcterms:modified>
</cp:coreProperties>
</file>