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256" r:id="rId2"/>
    <p:sldId id="271" r:id="rId3"/>
    <p:sldId id="272" r:id="rId4"/>
    <p:sldId id="283" r:id="rId5"/>
    <p:sldId id="273" r:id="rId6"/>
    <p:sldId id="274" r:id="rId7"/>
    <p:sldId id="275" r:id="rId8"/>
    <p:sldId id="257" r:id="rId9"/>
    <p:sldId id="269" r:id="rId10"/>
    <p:sldId id="277" r:id="rId11"/>
    <p:sldId id="278" r:id="rId12"/>
    <p:sldId id="270" r:id="rId13"/>
    <p:sldId id="285" r:id="rId14"/>
    <p:sldId id="276" r:id="rId15"/>
    <p:sldId id="279" r:id="rId16"/>
    <p:sldId id="280" r:id="rId17"/>
    <p:sldId id="281" r:id="rId18"/>
    <p:sldId id="258" r:id="rId19"/>
    <p:sldId id="259" r:id="rId20"/>
    <p:sldId id="282" r:id="rId21"/>
    <p:sldId id="261" r:id="rId22"/>
    <p:sldId id="262" r:id="rId23"/>
    <p:sldId id="284" r:id="rId24"/>
    <p:sldId id="263" r:id="rId25"/>
    <p:sldId id="264" r:id="rId26"/>
    <p:sldId id="265" r:id="rId27"/>
    <p:sldId id="266" r:id="rId28"/>
    <p:sldId id="267" r:id="rId29"/>
    <p:sldId id="268"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90262"/>
  </p:normalViewPr>
  <p:slideViewPr>
    <p:cSldViewPr>
      <p:cViewPr varScale="1">
        <p:scale>
          <a:sx n="63" d="100"/>
          <a:sy n="63" d="100"/>
        </p:scale>
        <p:origin x="-994" y="-67"/>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E37EA-7CD1-4635-9055-9F74EC1C71EA}" type="datetimeFigureOut">
              <a:rPr lang="en-US" smtClean="0"/>
              <a:t>4/18/2018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08483-336E-4DC4-9070-86849553D49B}" type="slidenum">
              <a:rPr lang="en-US" smtClean="0"/>
              <a:t>‹#›</a:t>
            </a:fld>
            <a:endParaRPr lang="en-US"/>
          </a:p>
        </p:txBody>
      </p:sp>
    </p:spTree>
    <p:extLst>
      <p:ext uri="{BB962C8B-B14F-4D97-AF65-F5344CB8AC3E}">
        <p14:creationId xmlns:p14="http://schemas.microsoft.com/office/powerpoint/2010/main" val="179083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08483-336E-4DC4-9070-86849553D49B}" type="slidenum">
              <a:rPr lang="en-US" smtClean="0"/>
              <a:t>1</a:t>
            </a:fld>
            <a:endParaRPr lang="en-US" dirty="0"/>
          </a:p>
        </p:txBody>
      </p:sp>
    </p:spTree>
    <p:extLst>
      <p:ext uri="{BB962C8B-B14F-4D97-AF65-F5344CB8AC3E}">
        <p14:creationId xmlns:p14="http://schemas.microsoft.com/office/powerpoint/2010/main" val="12836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11</a:t>
            </a:fld>
            <a:endParaRPr lang="en-US"/>
          </a:p>
        </p:txBody>
      </p:sp>
    </p:spTree>
    <p:extLst>
      <p:ext uri="{BB962C8B-B14F-4D97-AF65-F5344CB8AC3E}">
        <p14:creationId xmlns:p14="http://schemas.microsoft.com/office/powerpoint/2010/main" val="422457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12</a:t>
            </a:fld>
            <a:endParaRPr lang="en-US"/>
          </a:p>
        </p:txBody>
      </p:sp>
    </p:spTree>
    <p:extLst>
      <p:ext uri="{BB962C8B-B14F-4D97-AF65-F5344CB8AC3E}">
        <p14:creationId xmlns:p14="http://schemas.microsoft.com/office/powerpoint/2010/main" val="10636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14</a:t>
            </a:fld>
            <a:endParaRPr lang="en-US"/>
          </a:p>
        </p:txBody>
      </p:sp>
    </p:spTree>
    <p:extLst>
      <p:ext uri="{BB962C8B-B14F-4D97-AF65-F5344CB8AC3E}">
        <p14:creationId xmlns:p14="http://schemas.microsoft.com/office/powerpoint/2010/main" val="171013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15</a:t>
            </a:fld>
            <a:endParaRPr lang="en-US"/>
          </a:p>
        </p:txBody>
      </p:sp>
    </p:spTree>
    <p:extLst>
      <p:ext uri="{BB962C8B-B14F-4D97-AF65-F5344CB8AC3E}">
        <p14:creationId xmlns:p14="http://schemas.microsoft.com/office/powerpoint/2010/main" val="772739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16</a:t>
            </a:fld>
            <a:endParaRPr lang="en-US"/>
          </a:p>
        </p:txBody>
      </p:sp>
    </p:spTree>
    <p:extLst>
      <p:ext uri="{BB962C8B-B14F-4D97-AF65-F5344CB8AC3E}">
        <p14:creationId xmlns:p14="http://schemas.microsoft.com/office/powerpoint/2010/main" val="3359459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17</a:t>
            </a:fld>
            <a:endParaRPr lang="en-US"/>
          </a:p>
        </p:txBody>
      </p:sp>
    </p:spTree>
    <p:extLst>
      <p:ext uri="{BB962C8B-B14F-4D97-AF65-F5344CB8AC3E}">
        <p14:creationId xmlns:p14="http://schemas.microsoft.com/office/powerpoint/2010/main" val="1689430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18</a:t>
            </a:fld>
            <a:endParaRPr lang="en-US"/>
          </a:p>
        </p:txBody>
      </p:sp>
    </p:spTree>
    <p:extLst>
      <p:ext uri="{BB962C8B-B14F-4D97-AF65-F5344CB8AC3E}">
        <p14:creationId xmlns:p14="http://schemas.microsoft.com/office/powerpoint/2010/main" val="979072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19</a:t>
            </a:fld>
            <a:endParaRPr lang="en-US"/>
          </a:p>
        </p:txBody>
      </p:sp>
    </p:spTree>
    <p:extLst>
      <p:ext uri="{BB962C8B-B14F-4D97-AF65-F5344CB8AC3E}">
        <p14:creationId xmlns:p14="http://schemas.microsoft.com/office/powerpoint/2010/main" val="856106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21</a:t>
            </a:fld>
            <a:endParaRPr lang="en-US"/>
          </a:p>
        </p:txBody>
      </p:sp>
    </p:spTree>
    <p:extLst>
      <p:ext uri="{BB962C8B-B14F-4D97-AF65-F5344CB8AC3E}">
        <p14:creationId xmlns:p14="http://schemas.microsoft.com/office/powerpoint/2010/main" val="1311368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22</a:t>
            </a:fld>
            <a:endParaRPr lang="en-US"/>
          </a:p>
        </p:txBody>
      </p:sp>
    </p:spTree>
    <p:extLst>
      <p:ext uri="{BB962C8B-B14F-4D97-AF65-F5344CB8AC3E}">
        <p14:creationId xmlns:p14="http://schemas.microsoft.com/office/powerpoint/2010/main" val="38264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2</a:t>
            </a:fld>
            <a:endParaRPr lang="en-US"/>
          </a:p>
        </p:txBody>
      </p:sp>
    </p:spTree>
    <p:extLst>
      <p:ext uri="{BB962C8B-B14F-4D97-AF65-F5344CB8AC3E}">
        <p14:creationId xmlns:p14="http://schemas.microsoft.com/office/powerpoint/2010/main" val="1156789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24</a:t>
            </a:fld>
            <a:endParaRPr lang="en-US"/>
          </a:p>
        </p:txBody>
      </p:sp>
    </p:spTree>
    <p:extLst>
      <p:ext uri="{BB962C8B-B14F-4D97-AF65-F5344CB8AC3E}">
        <p14:creationId xmlns:p14="http://schemas.microsoft.com/office/powerpoint/2010/main" val="1115935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25</a:t>
            </a:fld>
            <a:endParaRPr lang="en-US"/>
          </a:p>
        </p:txBody>
      </p:sp>
    </p:spTree>
    <p:extLst>
      <p:ext uri="{BB962C8B-B14F-4D97-AF65-F5344CB8AC3E}">
        <p14:creationId xmlns:p14="http://schemas.microsoft.com/office/powerpoint/2010/main" val="4191391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26</a:t>
            </a:fld>
            <a:endParaRPr lang="en-US"/>
          </a:p>
        </p:txBody>
      </p:sp>
    </p:spTree>
    <p:extLst>
      <p:ext uri="{BB962C8B-B14F-4D97-AF65-F5344CB8AC3E}">
        <p14:creationId xmlns:p14="http://schemas.microsoft.com/office/powerpoint/2010/main" val="2139484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27</a:t>
            </a:fld>
            <a:endParaRPr lang="en-US"/>
          </a:p>
        </p:txBody>
      </p:sp>
    </p:spTree>
    <p:extLst>
      <p:ext uri="{BB962C8B-B14F-4D97-AF65-F5344CB8AC3E}">
        <p14:creationId xmlns:p14="http://schemas.microsoft.com/office/powerpoint/2010/main" val="769030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28</a:t>
            </a:fld>
            <a:endParaRPr lang="en-US"/>
          </a:p>
        </p:txBody>
      </p:sp>
    </p:spTree>
    <p:extLst>
      <p:ext uri="{BB962C8B-B14F-4D97-AF65-F5344CB8AC3E}">
        <p14:creationId xmlns:p14="http://schemas.microsoft.com/office/powerpoint/2010/main" val="2345194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29</a:t>
            </a:fld>
            <a:endParaRPr lang="en-US"/>
          </a:p>
        </p:txBody>
      </p:sp>
    </p:spTree>
    <p:extLst>
      <p:ext uri="{BB962C8B-B14F-4D97-AF65-F5344CB8AC3E}">
        <p14:creationId xmlns:p14="http://schemas.microsoft.com/office/powerpoint/2010/main" val="283172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3</a:t>
            </a:fld>
            <a:endParaRPr lang="en-US"/>
          </a:p>
        </p:txBody>
      </p:sp>
    </p:spTree>
    <p:extLst>
      <p:ext uri="{BB962C8B-B14F-4D97-AF65-F5344CB8AC3E}">
        <p14:creationId xmlns:p14="http://schemas.microsoft.com/office/powerpoint/2010/main" val="114694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5</a:t>
            </a:fld>
            <a:endParaRPr lang="en-US"/>
          </a:p>
        </p:txBody>
      </p:sp>
    </p:spTree>
    <p:extLst>
      <p:ext uri="{BB962C8B-B14F-4D97-AF65-F5344CB8AC3E}">
        <p14:creationId xmlns:p14="http://schemas.microsoft.com/office/powerpoint/2010/main" val="107893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6</a:t>
            </a:fld>
            <a:endParaRPr lang="en-US"/>
          </a:p>
        </p:txBody>
      </p:sp>
    </p:spTree>
    <p:extLst>
      <p:ext uri="{BB962C8B-B14F-4D97-AF65-F5344CB8AC3E}">
        <p14:creationId xmlns:p14="http://schemas.microsoft.com/office/powerpoint/2010/main" val="225824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7</a:t>
            </a:fld>
            <a:endParaRPr lang="en-US"/>
          </a:p>
        </p:txBody>
      </p:sp>
    </p:spTree>
    <p:extLst>
      <p:ext uri="{BB962C8B-B14F-4D97-AF65-F5344CB8AC3E}">
        <p14:creationId xmlns:p14="http://schemas.microsoft.com/office/powerpoint/2010/main" val="270587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8</a:t>
            </a:fld>
            <a:endParaRPr lang="en-US"/>
          </a:p>
        </p:txBody>
      </p:sp>
    </p:spTree>
    <p:extLst>
      <p:ext uri="{BB962C8B-B14F-4D97-AF65-F5344CB8AC3E}">
        <p14:creationId xmlns:p14="http://schemas.microsoft.com/office/powerpoint/2010/main" val="783240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9</a:t>
            </a:fld>
            <a:endParaRPr lang="en-US"/>
          </a:p>
        </p:txBody>
      </p:sp>
    </p:spTree>
    <p:extLst>
      <p:ext uri="{BB962C8B-B14F-4D97-AF65-F5344CB8AC3E}">
        <p14:creationId xmlns:p14="http://schemas.microsoft.com/office/powerpoint/2010/main" val="394736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08483-336E-4DC4-9070-86849553D49B}" type="slidenum">
              <a:rPr lang="en-US" smtClean="0"/>
              <a:t>10</a:t>
            </a:fld>
            <a:endParaRPr lang="en-US"/>
          </a:p>
        </p:txBody>
      </p:sp>
    </p:spTree>
    <p:extLst>
      <p:ext uri="{BB962C8B-B14F-4D97-AF65-F5344CB8AC3E}">
        <p14:creationId xmlns:p14="http://schemas.microsoft.com/office/powerpoint/2010/main" val="1859902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D64B6F7-9BD7-4324-B3C3-8F1A9AD12C2C}" type="datetimeFigureOut">
              <a:rPr lang="en-US" smtClean="0"/>
              <a:t>4/18/2018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D824D1C-C920-44A8-81D6-0E361E7CC7C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64B6F7-9BD7-4324-B3C3-8F1A9AD12C2C}" type="datetimeFigureOut">
              <a:rPr lang="en-US" smtClean="0"/>
              <a:t>4/18/2018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824D1C-C920-44A8-81D6-0E361E7CC7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64B6F7-9BD7-4324-B3C3-8F1A9AD12C2C}" type="datetimeFigureOut">
              <a:rPr lang="en-US" smtClean="0"/>
              <a:t>4/18/2018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824D1C-C920-44A8-81D6-0E361E7CC7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64B6F7-9BD7-4324-B3C3-8F1A9AD12C2C}" type="datetimeFigureOut">
              <a:rPr lang="en-US" smtClean="0"/>
              <a:t>4/18/2018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824D1C-C920-44A8-81D6-0E361E7CC7CB}"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64B6F7-9BD7-4324-B3C3-8F1A9AD12C2C}" type="datetimeFigureOut">
              <a:rPr lang="en-US" smtClean="0"/>
              <a:t>4/18/2018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824D1C-C920-44A8-81D6-0E361E7CC7CB}"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64B6F7-9BD7-4324-B3C3-8F1A9AD12C2C}" type="datetimeFigureOut">
              <a:rPr lang="en-US" smtClean="0"/>
              <a:t>4/18/2018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824D1C-C920-44A8-81D6-0E361E7CC7CB}"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64B6F7-9BD7-4324-B3C3-8F1A9AD12C2C}" type="datetimeFigureOut">
              <a:rPr lang="en-US" smtClean="0"/>
              <a:t>4/18/2018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D824D1C-C920-44A8-81D6-0E361E7CC7C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D64B6F7-9BD7-4324-B3C3-8F1A9AD12C2C}" type="datetimeFigureOut">
              <a:rPr lang="en-US" smtClean="0"/>
              <a:t>4/18/2018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D824D1C-C920-44A8-81D6-0E361E7CC7CB}"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D64B6F7-9BD7-4324-B3C3-8F1A9AD12C2C}" type="datetimeFigureOut">
              <a:rPr lang="en-US" smtClean="0"/>
              <a:t>4/18/2018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D824D1C-C920-44A8-81D6-0E361E7CC7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D64B6F7-9BD7-4324-B3C3-8F1A9AD12C2C}" type="datetimeFigureOut">
              <a:rPr lang="en-US" smtClean="0"/>
              <a:t>4/18/2018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824D1C-C920-44A8-81D6-0E361E7CC7C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D64B6F7-9BD7-4324-B3C3-8F1A9AD12C2C}" type="datetimeFigureOut">
              <a:rPr lang="en-US" smtClean="0"/>
              <a:t>4/18/2018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D824D1C-C920-44A8-81D6-0E361E7CC7CB}"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D64B6F7-9BD7-4324-B3C3-8F1A9AD12C2C}" type="datetimeFigureOut">
              <a:rPr lang="en-US" smtClean="0"/>
              <a:t>4/18/2018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D824D1C-C920-44A8-81D6-0E361E7CC7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528" y="1781846"/>
            <a:ext cx="7772400" cy="1829761"/>
          </a:xfrm>
        </p:spPr>
        <p:txBody>
          <a:bodyPr>
            <a:normAutofit/>
          </a:bodyPr>
          <a:lstStyle/>
          <a:p>
            <a:r>
              <a:rPr lang="en-US" dirty="0" smtClean="0"/>
              <a:t>Cool </a:t>
            </a:r>
            <a:r>
              <a:rPr lang="en-US" dirty="0"/>
              <a:t>ID </a:t>
            </a:r>
            <a:r>
              <a:rPr lang="en-US" dirty="0" smtClean="0"/>
              <a:t>Cases</a:t>
            </a:r>
            <a:endParaRPr lang="en-US" dirty="0"/>
          </a:p>
        </p:txBody>
      </p:sp>
      <p:sp>
        <p:nvSpPr>
          <p:cNvPr id="3" name="Subtitle 2"/>
          <p:cNvSpPr>
            <a:spLocks noGrp="1"/>
          </p:cNvSpPr>
          <p:nvPr>
            <p:ph type="subTitle" idx="1"/>
          </p:nvPr>
        </p:nvSpPr>
        <p:spPr/>
        <p:txBody>
          <a:bodyPr>
            <a:normAutofit/>
          </a:bodyPr>
          <a:lstStyle/>
          <a:p>
            <a:r>
              <a:rPr lang="en-US" sz="2000" dirty="0" smtClean="0"/>
              <a:t>Mark E. Dowell, MD FACP</a:t>
            </a:r>
          </a:p>
          <a:p>
            <a:r>
              <a:rPr lang="en-US" sz="2000" dirty="0" smtClean="0"/>
              <a:t>Rocky Mountain Infectious Diseases</a:t>
            </a:r>
          </a:p>
          <a:p>
            <a:endParaRPr lang="en-US" sz="2000" dirty="0"/>
          </a:p>
        </p:txBody>
      </p:sp>
    </p:spTree>
    <p:extLst>
      <p:ext uri="{BB962C8B-B14F-4D97-AF65-F5344CB8AC3E}">
        <p14:creationId xmlns:p14="http://schemas.microsoft.com/office/powerpoint/2010/main" val="3836574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began </a:t>
            </a:r>
            <a:r>
              <a:rPr lang="en-US" dirty="0" err="1" smtClean="0"/>
              <a:t>dapsone</a:t>
            </a:r>
            <a:r>
              <a:rPr lang="en-US" dirty="0" smtClean="0"/>
              <a:t> plus rifampin and contacted the National Hansen’s Disease Program in Louisiana.  They requested the skin biopsy tissue blocks for probe analysis.  The probe confirmed the infection and documented the genotype seen in Asia.</a:t>
            </a:r>
            <a:endParaRPr lang="en-US" dirty="0"/>
          </a:p>
        </p:txBody>
      </p:sp>
    </p:spTree>
    <p:extLst>
      <p:ext uri="{BB962C8B-B14F-4D97-AF65-F5344CB8AC3E}">
        <p14:creationId xmlns:p14="http://schemas.microsoft.com/office/powerpoint/2010/main" val="414412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Shortly after treatment initiation, the patient developed flu-like symptoms, temperatures to 102</a:t>
            </a:r>
            <a:r>
              <a:rPr lang="en-US" baseline="30000" dirty="0" smtClean="0"/>
              <a:t>o</a:t>
            </a:r>
            <a:r>
              <a:rPr lang="en-US" dirty="0" smtClean="0"/>
              <a:t> and </a:t>
            </a:r>
            <a:r>
              <a:rPr lang="en-US" dirty="0"/>
              <a:t>w</a:t>
            </a:r>
            <a:r>
              <a:rPr lang="en-US" dirty="0" smtClean="0"/>
              <a:t>as quite ill.</a:t>
            </a:r>
          </a:p>
          <a:p>
            <a:r>
              <a:rPr lang="en-US" dirty="0" smtClean="0"/>
              <a:t>At their recommendation:</a:t>
            </a:r>
          </a:p>
          <a:p>
            <a:pPr lvl="1"/>
            <a:r>
              <a:rPr lang="en-US" dirty="0" smtClean="0"/>
              <a:t>D/C Rifampin.</a:t>
            </a:r>
          </a:p>
          <a:p>
            <a:pPr lvl="1"/>
            <a:r>
              <a:rPr lang="en-US" dirty="0" smtClean="0"/>
              <a:t>Continue </a:t>
            </a:r>
            <a:r>
              <a:rPr lang="en-US" dirty="0" err="1" smtClean="0"/>
              <a:t>dapsone</a:t>
            </a:r>
            <a:r>
              <a:rPr lang="en-US" dirty="0" smtClean="0"/>
              <a:t>.</a:t>
            </a:r>
          </a:p>
          <a:p>
            <a:pPr lvl="1"/>
            <a:r>
              <a:rPr lang="en-US" dirty="0" smtClean="0"/>
              <a:t>Prednisone 40mg daily x 5 days.</a:t>
            </a:r>
          </a:p>
          <a:p>
            <a:pPr lvl="1"/>
            <a:r>
              <a:rPr lang="en-US" dirty="0" smtClean="0"/>
              <a:t>Minocycline 100mg BID x 2 weeks.</a:t>
            </a:r>
            <a:endParaRPr lang="en-US" dirty="0"/>
          </a:p>
        </p:txBody>
      </p:sp>
    </p:spTree>
    <p:extLst>
      <p:ext uri="{BB962C8B-B14F-4D97-AF65-F5344CB8AC3E}">
        <p14:creationId xmlns:p14="http://schemas.microsoft.com/office/powerpoint/2010/main" val="31873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Borderline </a:t>
            </a:r>
            <a:r>
              <a:rPr lang="en-US" dirty="0" err="1" smtClean="0"/>
              <a:t>lepromatous</a:t>
            </a:r>
            <a:r>
              <a:rPr lang="en-US" dirty="0" smtClean="0"/>
              <a:t> leprosy</a:t>
            </a:r>
          </a:p>
          <a:p>
            <a:r>
              <a:rPr lang="en-US" dirty="0" smtClean="0"/>
              <a:t>Had reversal reaction </a:t>
            </a:r>
            <a:r>
              <a:rPr lang="en-US" dirty="0" smtClean="0">
                <a:sym typeface="Wingdings" panose="05000000000000000000" pitchFamily="2" charset="2"/>
              </a:rPr>
              <a:t> lepromatous phase.</a:t>
            </a:r>
          </a:p>
          <a:p>
            <a:r>
              <a:rPr lang="en-US" dirty="0" smtClean="0">
                <a:sym typeface="Wingdings" panose="05000000000000000000" pitchFamily="2" charset="2"/>
              </a:rPr>
              <a:t>Developed brisk systemic response to initiation of rifampin/</a:t>
            </a:r>
            <a:r>
              <a:rPr lang="en-US" dirty="0" err="1" smtClean="0">
                <a:sym typeface="Wingdings" panose="05000000000000000000" pitchFamily="2" charset="2"/>
              </a:rPr>
              <a:t>dapsone</a:t>
            </a:r>
            <a:r>
              <a:rPr lang="en-US" dirty="0" smtClean="0">
                <a:sym typeface="Wingdings" panose="05000000000000000000" pitchFamily="2" charset="2"/>
              </a:rPr>
              <a:t> (rifampin main culprit)</a:t>
            </a:r>
          </a:p>
          <a:p>
            <a:pPr lvl="1"/>
            <a:r>
              <a:rPr lang="en-US" dirty="0" smtClean="0">
                <a:sym typeface="Wingdings" panose="05000000000000000000" pitchFamily="2" charset="2"/>
              </a:rPr>
              <a:t>Main nerve involvement:</a:t>
            </a:r>
          </a:p>
          <a:p>
            <a:pPr lvl="2"/>
            <a:r>
              <a:rPr lang="en-US" dirty="0" smtClean="0">
                <a:sym typeface="Wingdings" panose="05000000000000000000" pitchFamily="2" charset="2"/>
              </a:rPr>
              <a:t>Intermediate dorsal cutaneous branch of superficial right peroneal nerve (numbness toes 3-5).</a:t>
            </a:r>
            <a:endParaRPr lang="en-US" dirty="0"/>
          </a:p>
        </p:txBody>
      </p:sp>
      <p:sp>
        <p:nvSpPr>
          <p:cNvPr id="3" name="Title 2"/>
          <p:cNvSpPr>
            <a:spLocks noGrp="1"/>
          </p:cNvSpPr>
          <p:nvPr>
            <p:ph type="title"/>
          </p:nvPr>
        </p:nvSpPr>
        <p:spPr/>
        <p:txBody>
          <a:bodyPr/>
          <a:lstStyle/>
          <a:p>
            <a:pPr algn="ctr"/>
            <a:r>
              <a:rPr lang="en-US" dirty="0" smtClean="0"/>
              <a:t>Our Patient</a:t>
            </a:r>
            <a:endParaRPr lang="en-US" dirty="0"/>
          </a:p>
        </p:txBody>
      </p:sp>
    </p:spTree>
    <p:extLst>
      <p:ext uri="{BB962C8B-B14F-4D97-AF65-F5344CB8AC3E}">
        <p14:creationId xmlns:p14="http://schemas.microsoft.com/office/powerpoint/2010/main" val="39753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7637"/>
            <a:ext cx="9144000" cy="4390595"/>
          </a:xfrm>
        </p:spPr>
      </p:pic>
      <p:sp>
        <p:nvSpPr>
          <p:cNvPr id="3" name="Title 2"/>
          <p:cNvSpPr>
            <a:spLocks noGrp="1"/>
          </p:cNvSpPr>
          <p:nvPr>
            <p:ph type="title"/>
          </p:nvPr>
        </p:nvSpPr>
        <p:spPr/>
        <p:txBody>
          <a:bodyPr/>
          <a:lstStyle/>
          <a:p>
            <a:r>
              <a:rPr lang="en-US" dirty="0" smtClean="0"/>
              <a:t>                  Leprosy</a:t>
            </a:r>
            <a:endParaRPr lang="en-US" dirty="0"/>
          </a:p>
        </p:txBody>
      </p:sp>
    </p:spTree>
    <p:extLst>
      <p:ext uri="{BB962C8B-B14F-4D97-AF65-F5344CB8AC3E}">
        <p14:creationId xmlns:p14="http://schemas.microsoft.com/office/powerpoint/2010/main" val="115551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smtClean="0"/>
              <a:t>The patient spent the first 20 years of his life in Indonesia.  As a boy, he was required to visit leper colonies on a regular basis, delivering food and assisting in activities.</a:t>
            </a:r>
          </a:p>
          <a:p>
            <a:r>
              <a:rPr lang="en-US" dirty="0" smtClean="0"/>
              <a:t>We connected the dots and clinically diagnosed :</a:t>
            </a:r>
          </a:p>
          <a:p>
            <a:pPr lvl="1"/>
            <a:r>
              <a:rPr lang="en-US" u="sng" dirty="0" smtClean="0"/>
              <a:t>Mycobacterium</a:t>
            </a:r>
            <a:r>
              <a:rPr lang="en-US" dirty="0" smtClean="0"/>
              <a:t> </a:t>
            </a:r>
            <a:r>
              <a:rPr lang="en-US" u="sng" dirty="0" err="1" smtClean="0"/>
              <a:t>leprae</a:t>
            </a:r>
            <a:r>
              <a:rPr lang="en-US" dirty="0" smtClean="0"/>
              <a:t> infection.</a:t>
            </a:r>
            <a:endParaRPr lang="en-US" u="sng" dirty="0"/>
          </a:p>
        </p:txBody>
      </p:sp>
    </p:spTree>
    <p:extLst>
      <p:ext uri="{BB962C8B-B14F-4D97-AF65-F5344CB8AC3E}">
        <p14:creationId xmlns:p14="http://schemas.microsoft.com/office/powerpoint/2010/main" val="91266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Current regimen (12-24 months)</a:t>
            </a:r>
          </a:p>
          <a:p>
            <a:pPr lvl="1"/>
            <a:r>
              <a:rPr lang="en-US" dirty="0" smtClean="0"/>
              <a:t>Levofloxacin 500mg </a:t>
            </a:r>
            <a:r>
              <a:rPr lang="en-US" u="sng" dirty="0" smtClean="0"/>
              <a:t>monthly</a:t>
            </a:r>
            <a:endParaRPr lang="en-US" dirty="0" smtClean="0"/>
          </a:p>
          <a:p>
            <a:pPr lvl="1"/>
            <a:r>
              <a:rPr lang="en-US" dirty="0" smtClean="0"/>
              <a:t>Methotrexate 10mg </a:t>
            </a:r>
            <a:r>
              <a:rPr lang="en-US" u="sng" dirty="0" smtClean="0"/>
              <a:t>monthly</a:t>
            </a:r>
            <a:endParaRPr lang="en-US" dirty="0" smtClean="0"/>
          </a:p>
          <a:p>
            <a:pPr lvl="1"/>
            <a:r>
              <a:rPr lang="en-US" dirty="0" err="1" smtClean="0"/>
              <a:t>Clofazimine</a:t>
            </a:r>
            <a:r>
              <a:rPr lang="en-US" dirty="0" smtClean="0"/>
              <a:t> 100mg BID</a:t>
            </a:r>
          </a:p>
          <a:p>
            <a:pPr lvl="1"/>
            <a:r>
              <a:rPr lang="en-US" dirty="0" smtClean="0"/>
              <a:t>Rifampin 600mg </a:t>
            </a:r>
            <a:r>
              <a:rPr lang="en-US" u="sng" dirty="0" smtClean="0"/>
              <a:t>monthly</a:t>
            </a:r>
            <a:endParaRPr lang="en-US" dirty="0" smtClean="0"/>
          </a:p>
          <a:p>
            <a:pPr lvl="1"/>
            <a:r>
              <a:rPr lang="en-US" dirty="0" smtClean="0"/>
              <a:t>Prednisone PRN with rifampin</a:t>
            </a:r>
          </a:p>
          <a:p>
            <a:pPr lvl="1"/>
            <a:r>
              <a:rPr lang="en-US" dirty="0" err="1" smtClean="0"/>
              <a:t>Dapsone</a:t>
            </a:r>
            <a:r>
              <a:rPr lang="en-US" dirty="0" smtClean="0"/>
              <a:t> 100mg </a:t>
            </a:r>
            <a:r>
              <a:rPr lang="en-US" u="sng" dirty="0" smtClean="0"/>
              <a:t>daily</a:t>
            </a:r>
            <a:endParaRPr lang="en-US" dirty="0"/>
          </a:p>
        </p:txBody>
      </p:sp>
    </p:spTree>
    <p:extLst>
      <p:ext uri="{BB962C8B-B14F-4D97-AF65-F5344CB8AC3E}">
        <p14:creationId xmlns:p14="http://schemas.microsoft.com/office/powerpoint/2010/main" val="2984757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r>
              <a:rPr lang="en-US" dirty="0" smtClean="0"/>
              <a:t>He is steadily improving.</a:t>
            </a:r>
            <a:endParaRPr lang="en-US" dirty="0"/>
          </a:p>
        </p:txBody>
      </p:sp>
    </p:spTree>
    <p:extLst>
      <p:ext uri="{BB962C8B-B14F-4D97-AF65-F5344CB8AC3E}">
        <p14:creationId xmlns:p14="http://schemas.microsoft.com/office/powerpoint/2010/main" val="557328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Within 2 months of diagnosis: he developed medically-treated acute appendicitis </a:t>
            </a:r>
            <a:r>
              <a:rPr lang="en-US" dirty="0" smtClean="0">
                <a:sym typeface="Wingdings" panose="05000000000000000000" pitchFamily="2" charset="2"/>
              </a:rPr>
              <a:t> mild </a:t>
            </a:r>
            <a:r>
              <a:rPr lang="en-US" u="sng" smtClean="0">
                <a:sym typeface="Wingdings" panose="05000000000000000000" pitchFamily="2" charset="2"/>
              </a:rPr>
              <a:t>C</a:t>
            </a:r>
            <a:r>
              <a:rPr lang="en-US" smtClean="0">
                <a:sym typeface="Wingdings" panose="05000000000000000000" pitchFamily="2" charset="2"/>
              </a:rPr>
              <a:t>.</a:t>
            </a:r>
            <a:r>
              <a:rPr lang="en-US" u="sng" smtClean="0">
                <a:sym typeface="Wingdings" panose="05000000000000000000" pitchFamily="2" charset="2"/>
              </a:rPr>
              <a:t>diff</a:t>
            </a:r>
            <a:r>
              <a:rPr lang="en-US" dirty="0" smtClean="0">
                <a:sym typeface="Wingdings" panose="05000000000000000000" pitchFamily="2" charset="2"/>
              </a:rPr>
              <a:t> colitis.</a:t>
            </a:r>
          </a:p>
          <a:p>
            <a:r>
              <a:rPr lang="en-US" dirty="0" smtClean="0">
                <a:sym typeface="Wingdings" panose="05000000000000000000" pitchFamily="2" charset="2"/>
              </a:rPr>
              <a:t>A great year to be sure !!! </a:t>
            </a:r>
            <a:endParaRPr lang="en-US" dirty="0"/>
          </a:p>
        </p:txBody>
      </p:sp>
    </p:spTree>
    <p:extLst>
      <p:ext uri="{BB962C8B-B14F-4D97-AF65-F5344CB8AC3E}">
        <p14:creationId xmlns:p14="http://schemas.microsoft.com/office/powerpoint/2010/main" val="229847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Leprosy</a:t>
            </a:r>
            <a:endParaRPr lang="en-US" dirty="0"/>
          </a:p>
        </p:txBody>
      </p:sp>
      <p:sp>
        <p:nvSpPr>
          <p:cNvPr id="5" name="Content Placeholder 4"/>
          <p:cNvSpPr>
            <a:spLocks noGrp="1"/>
          </p:cNvSpPr>
          <p:nvPr>
            <p:ph sz="quarter" idx="2"/>
          </p:nvPr>
        </p:nvSpPr>
        <p:spPr/>
        <p:txBody>
          <a:bodyPr>
            <a:normAutofit/>
          </a:bodyPr>
          <a:lstStyle/>
          <a:p>
            <a:r>
              <a:rPr lang="en-US" dirty="0" smtClean="0"/>
              <a:t>USA	</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6,500 cases/3,300 of which require treatment.</a:t>
            </a:r>
          </a:p>
          <a:p>
            <a:r>
              <a:rPr lang="en-US" dirty="0" smtClean="0"/>
              <a:t>150 new cases annually.</a:t>
            </a:r>
          </a:p>
          <a:p>
            <a:r>
              <a:rPr lang="en-US" dirty="0" smtClean="0"/>
              <a:t>3,000 cases managed by national clinics.</a:t>
            </a:r>
          </a:p>
          <a:p>
            <a:r>
              <a:rPr lang="en-US" dirty="0" smtClean="0"/>
              <a:t>300 cases managed by private sector.</a:t>
            </a:r>
          </a:p>
          <a:p>
            <a:r>
              <a:rPr lang="en-US" dirty="0" smtClean="0"/>
              <a:t>2/3 cases in people who have lived or worked in endemic areas: Asia, Africa, South America.</a:t>
            </a:r>
          </a:p>
          <a:p>
            <a:r>
              <a:rPr lang="en-US" dirty="0" smtClean="0"/>
              <a:t>1/3 no history of travel to these areas.</a:t>
            </a:r>
            <a:endParaRPr lang="en-US" dirty="0"/>
          </a:p>
        </p:txBody>
      </p:sp>
    </p:spTree>
    <p:extLst>
      <p:ext uri="{BB962C8B-B14F-4D97-AF65-F5344CB8AC3E}">
        <p14:creationId xmlns:p14="http://schemas.microsoft.com/office/powerpoint/2010/main" val="1986844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Leprosy</a:t>
            </a:r>
            <a:endParaRPr lang="en-US" dirty="0"/>
          </a:p>
        </p:txBody>
      </p:sp>
      <p:sp>
        <p:nvSpPr>
          <p:cNvPr id="6" name="Text Placeholder 5"/>
          <p:cNvSpPr>
            <a:spLocks noGrp="1"/>
          </p:cNvSpPr>
          <p:nvPr>
            <p:ph type="body" idx="1"/>
          </p:nvPr>
        </p:nvSpPr>
        <p:spPr/>
        <p:txBody>
          <a:bodyPr/>
          <a:lstStyle/>
          <a:p>
            <a:r>
              <a:rPr lang="en-US" dirty="0" smtClean="0"/>
              <a:t>USA		</a:t>
            </a:r>
            <a:endParaRPr lang="en-US" dirty="0"/>
          </a:p>
        </p:txBody>
      </p:sp>
      <p:sp>
        <p:nvSpPr>
          <p:cNvPr id="8" name="Text Placeholder 7"/>
          <p:cNvSpPr>
            <a:spLocks noGrp="1"/>
          </p:cNvSpPr>
          <p:nvPr>
            <p:ph type="body" sz="half" idx="3"/>
          </p:nvPr>
        </p:nvSpPr>
        <p:spPr/>
        <p:txBody>
          <a:bodyPr/>
          <a:lstStyle/>
          <a:p>
            <a:r>
              <a:rPr lang="en-US" dirty="0" smtClean="0"/>
              <a:t>72 % Cases Managed</a:t>
            </a:r>
            <a:endParaRPr lang="en-US" dirty="0"/>
          </a:p>
        </p:txBody>
      </p:sp>
      <p:sp>
        <p:nvSpPr>
          <p:cNvPr id="7" name="Content Placeholder 6"/>
          <p:cNvSpPr>
            <a:spLocks noGrp="1"/>
          </p:cNvSpPr>
          <p:nvPr>
            <p:ph sz="quarter" idx="2"/>
          </p:nvPr>
        </p:nvSpPr>
        <p:spPr/>
        <p:txBody>
          <a:bodyPr/>
          <a:lstStyle/>
          <a:p>
            <a:r>
              <a:rPr lang="en-US" dirty="0" smtClean="0"/>
              <a:t>Arkansas</a:t>
            </a:r>
          </a:p>
          <a:p>
            <a:r>
              <a:rPr lang="en-US" dirty="0" smtClean="0"/>
              <a:t>Louisiana</a:t>
            </a:r>
          </a:p>
          <a:p>
            <a:r>
              <a:rPr lang="en-US" dirty="0" smtClean="0"/>
              <a:t>Texas</a:t>
            </a:r>
            <a:endParaRPr lang="en-US" dirty="0"/>
          </a:p>
        </p:txBody>
      </p:sp>
      <p:sp>
        <p:nvSpPr>
          <p:cNvPr id="9" name="Content Placeholder 8"/>
          <p:cNvSpPr>
            <a:spLocks noGrp="1"/>
          </p:cNvSpPr>
          <p:nvPr>
            <p:ph sz="quarter" idx="4"/>
          </p:nvPr>
        </p:nvSpPr>
        <p:spPr/>
        <p:txBody>
          <a:bodyPr/>
          <a:lstStyle/>
          <a:p>
            <a:r>
              <a:rPr lang="en-US" dirty="0" smtClean="0"/>
              <a:t>California</a:t>
            </a:r>
          </a:p>
          <a:p>
            <a:r>
              <a:rPr lang="en-US" dirty="0" smtClean="0"/>
              <a:t>Florida</a:t>
            </a:r>
          </a:p>
          <a:p>
            <a:r>
              <a:rPr lang="en-US" dirty="0" smtClean="0"/>
              <a:t>New York</a:t>
            </a:r>
            <a:endParaRPr lang="en-US" dirty="0"/>
          </a:p>
        </p:txBody>
      </p:sp>
    </p:spTree>
    <p:extLst>
      <p:ext uri="{BB962C8B-B14F-4D97-AF65-F5344CB8AC3E}">
        <p14:creationId xmlns:p14="http://schemas.microsoft.com/office/powerpoint/2010/main" val="3451641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 70 year old male with a history of cardiac stenting presented on 6/15/2017 with progressive left cheek swelling.  It began as a nodule.  He was not systemically ill.  Initial evaluation led to the diagnosis of right facial cellulitis (normal labs). He was given ceftriaxone 1gm IM and oral clindamycin.</a:t>
            </a:r>
            <a:endParaRPr lang="en-US" dirty="0"/>
          </a:p>
        </p:txBody>
      </p:sp>
      <p:sp>
        <p:nvSpPr>
          <p:cNvPr id="3" name="Title 2"/>
          <p:cNvSpPr>
            <a:spLocks noGrp="1"/>
          </p:cNvSpPr>
          <p:nvPr>
            <p:ph type="title"/>
          </p:nvPr>
        </p:nvSpPr>
        <p:spPr/>
        <p:txBody>
          <a:bodyPr>
            <a:normAutofit fontScale="90000"/>
          </a:bodyPr>
          <a:lstStyle/>
          <a:p>
            <a:pPr algn="ctr"/>
            <a:r>
              <a:rPr lang="en-US" dirty="0" smtClean="0"/>
              <a:t>Is it Appropriate to Blame the Catholic Church?</a:t>
            </a:r>
            <a:endParaRPr lang="en-US" dirty="0"/>
          </a:p>
        </p:txBody>
      </p:sp>
    </p:spTree>
    <p:extLst>
      <p:ext uri="{BB962C8B-B14F-4D97-AF65-F5344CB8AC3E}">
        <p14:creationId xmlns:p14="http://schemas.microsoft.com/office/powerpoint/2010/main" val="2707344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684" y="0"/>
            <a:ext cx="9126316" cy="6934200"/>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1031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Most people are genetically protected from infection.</a:t>
            </a:r>
          </a:p>
          <a:p>
            <a:r>
              <a:rPr lang="en-US" dirty="0" smtClean="0"/>
              <a:t>Human to human spread via respiratory droplets, usually with prolonged or repeated exposure.</a:t>
            </a:r>
          </a:p>
          <a:p>
            <a:r>
              <a:rPr lang="en-US" dirty="0" smtClean="0"/>
              <a:t>Of the 1/3 with no travel history, the majority of cases occur in Louisiana and Texas.</a:t>
            </a:r>
          </a:p>
          <a:p>
            <a:r>
              <a:rPr lang="en-US" dirty="0" smtClean="0"/>
              <a:t>WHY?</a:t>
            </a:r>
            <a:endParaRPr lang="en-US" dirty="0"/>
          </a:p>
        </p:txBody>
      </p:sp>
      <p:sp>
        <p:nvSpPr>
          <p:cNvPr id="3" name="Title 2"/>
          <p:cNvSpPr>
            <a:spLocks noGrp="1"/>
          </p:cNvSpPr>
          <p:nvPr>
            <p:ph type="title"/>
          </p:nvPr>
        </p:nvSpPr>
        <p:spPr/>
        <p:txBody>
          <a:bodyPr/>
          <a:lstStyle/>
          <a:p>
            <a:pPr algn="ctr"/>
            <a:r>
              <a:rPr lang="en-US" dirty="0" smtClean="0"/>
              <a:t>Leprosy</a:t>
            </a:r>
            <a:endParaRPr lang="en-US" dirty="0"/>
          </a:p>
        </p:txBody>
      </p:sp>
    </p:spTree>
    <p:extLst>
      <p:ext uri="{BB962C8B-B14F-4D97-AF65-F5344CB8AC3E}">
        <p14:creationId xmlns:p14="http://schemas.microsoft.com/office/powerpoint/2010/main" val="3683198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3200"/>
            <a:ext cx="8229600" cy="1143000"/>
          </a:xfrm>
        </p:spPr>
        <p:txBody>
          <a:bodyPr/>
          <a:lstStyle/>
          <a:p>
            <a:pPr algn="ctr"/>
            <a:r>
              <a:rPr lang="en-US" dirty="0" smtClean="0"/>
              <a:t>The Nine-Banded Armadillo</a:t>
            </a:r>
            <a:endParaRPr lang="en-US" dirty="0"/>
          </a:p>
        </p:txBody>
      </p:sp>
    </p:spTree>
    <p:extLst>
      <p:ext uri="{BB962C8B-B14F-4D97-AF65-F5344CB8AC3E}">
        <p14:creationId xmlns:p14="http://schemas.microsoft.com/office/powerpoint/2010/main" val="2065332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                A Texas Rat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950" y="1417638"/>
            <a:ext cx="6896100" cy="4678362"/>
          </a:xfrm>
        </p:spPr>
      </p:pic>
    </p:spTree>
    <p:extLst>
      <p:ext uri="{BB962C8B-B14F-4D97-AF65-F5344CB8AC3E}">
        <p14:creationId xmlns:p14="http://schemas.microsoft.com/office/powerpoint/2010/main" val="294387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smtClean="0"/>
          </a:p>
          <a:p>
            <a:r>
              <a:rPr lang="en-US" dirty="0" smtClean="0"/>
              <a:t>The only known reservoirs are humans and this species of armadillo.</a:t>
            </a:r>
          </a:p>
          <a:p>
            <a:r>
              <a:rPr lang="en-US" dirty="0" smtClean="0"/>
              <a:t>Armadillos only found in Western hemisphere.</a:t>
            </a:r>
          </a:p>
          <a:p>
            <a:r>
              <a:rPr lang="en-US" dirty="0" smtClean="0"/>
              <a:t>Eastern armadillos do not carry the organism.</a:t>
            </a:r>
          </a:p>
          <a:p>
            <a:r>
              <a:rPr lang="en-US" dirty="0" smtClean="0"/>
              <a:t>The prevalence of this mycobacterium in the aforementioned armadillos is 20%.</a:t>
            </a:r>
            <a:endParaRPr lang="en-US" dirty="0"/>
          </a:p>
        </p:txBody>
      </p:sp>
    </p:spTree>
    <p:extLst>
      <p:ext uri="{BB962C8B-B14F-4D97-AF65-F5344CB8AC3E}">
        <p14:creationId xmlns:p14="http://schemas.microsoft.com/office/powerpoint/2010/main" val="1550270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smtClean="0"/>
          </a:p>
          <a:p>
            <a:endParaRPr lang="en-US" dirty="0"/>
          </a:p>
          <a:p>
            <a:r>
              <a:rPr lang="en-US" dirty="0" smtClean="0"/>
              <a:t>Probable Zoonotic Leprosy in the Southern United States.</a:t>
            </a:r>
          </a:p>
          <a:p>
            <a:endParaRPr lang="en-US" dirty="0"/>
          </a:p>
          <a:p>
            <a:endParaRPr lang="en-US" dirty="0" smtClean="0"/>
          </a:p>
          <a:p>
            <a:endParaRPr lang="en-US" dirty="0"/>
          </a:p>
          <a:p>
            <a:endParaRPr lang="en-US" dirty="0" smtClean="0"/>
          </a:p>
          <a:p>
            <a:endParaRPr lang="en-US" dirty="0"/>
          </a:p>
          <a:p>
            <a:endParaRPr lang="en-US" dirty="0" smtClean="0"/>
          </a:p>
          <a:p>
            <a:endParaRPr lang="en-US" sz="1200" dirty="0"/>
          </a:p>
          <a:p>
            <a:r>
              <a:rPr lang="en-US" sz="1200" dirty="0" err="1" smtClean="0"/>
              <a:t>Turman</a:t>
            </a:r>
            <a:r>
              <a:rPr lang="en-US" sz="1200" dirty="0" smtClean="0"/>
              <a:t>, RW et al  N </a:t>
            </a:r>
            <a:r>
              <a:rPr lang="en-US" sz="1200" dirty="0" err="1" smtClean="0"/>
              <a:t>Engl</a:t>
            </a:r>
            <a:r>
              <a:rPr lang="en-US" sz="1200" dirty="0" smtClean="0"/>
              <a:t> J Med 2011; 364: 1626-1633</a:t>
            </a:r>
          </a:p>
        </p:txBody>
      </p:sp>
    </p:spTree>
    <p:extLst>
      <p:ext uri="{BB962C8B-B14F-4D97-AF65-F5344CB8AC3E}">
        <p14:creationId xmlns:p14="http://schemas.microsoft.com/office/powerpoint/2010/main" val="2723031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Captured 33 armadillos in 5 southern states.</a:t>
            </a:r>
          </a:p>
          <a:p>
            <a:r>
              <a:rPr lang="en-US" dirty="0" smtClean="0"/>
              <a:t>Studied 50 infected humans.</a:t>
            </a:r>
          </a:p>
          <a:p>
            <a:pPr lvl="2"/>
            <a:r>
              <a:rPr lang="en-US" dirty="0" smtClean="0"/>
              <a:t>39/50 humans lived in armadillo-endemic areas.</a:t>
            </a:r>
          </a:p>
          <a:p>
            <a:pPr lvl="2"/>
            <a:r>
              <a:rPr lang="en-US" dirty="0" smtClean="0"/>
              <a:t>29/39 no history foreign residence.</a:t>
            </a:r>
            <a:endParaRPr lang="en-US" dirty="0"/>
          </a:p>
        </p:txBody>
      </p:sp>
    </p:spTree>
    <p:extLst>
      <p:ext uri="{BB962C8B-B14F-4D97-AF65-F5344CB8AC3E}">
        <p14:creationId xmlns:p14="http://schemas.microsoft.com/office/powerpoint/2010/main" val="2639780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Performed whole-genome sequencing and subsequent genotyping.</a:t>
            </a:r>
          </a:p>
          <a:p>
            <a:r>
              <a:rPr lang="en-US" dirty="0" smtClean="0"/>
              <a:t>Utilized reference strains: Philippines, Brazil</a:t>
            </a:r>
          </a:p>
          <a:p>
            <a:r>
              <a:rPr lang="en-US" dirty="0" smtClean="0"/>
              <a:t>Armadillo genotype unique.</a:t>
            </a:r>
          </a:p>
          <a:p>
            <a:endParaRPr lang="en-US" dirty="0"/>
          </a:p>
        </p:txBody>
      </p:sp>
    </p:spTree>
    <p:extLst>
      <p:ext uri="{BB962C8B-B14F-4D97-AF65-F5344CB8AC3E}">
        <p14:creationId xmlns:p14="http://schemas.microsoft.com/office/powerpoint/2010/main" val="804989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A high % of unrelated leprosy cases in southern US involve infection with identical genotype seen in armadillos. </a:t>
            </a:r>
            <a:endParaRPr lang="en-US" dirty="0"/>
          </a:p>
        </p:txBody>
      </p:sp>
    </p:spTree>
    <p:extLst>
      <p:ext uri="{BB962C8B-B14F-4D97-AF65-F5344CB8AC3E}">
        <p14:creationId xmlns:p14="http://schemas.microsoft.com/office/powerpoint/2010/main" val="2040236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Able to obtain armadillo exposure history in 15 patients:</a:t>
            </a:r>
          </a:p>
          <a:p>
            <a:pPr lvl="1"/>
            <a:r>
              <a:rPr lang="en-US" dirty="0" smtClean="0"/>
              <a:t>8 exposure</a:t>
            </a:r>
          </a:p>
          <a:p>
            <a:pPr lvl="1"/>
            <a:r>
              <a:rPr lang="en-US" dirty="0" smtClean="0"/>
              <a:t>7 no exposure</a:t>
            </a:r>
          </a:p>
          <a:p>
            <a:pPr lvl="1"/>
            <a:r>
              <a:rPr lang="en-US" dirty="0" smtClean="0"/>
              <a:t>9/15 armadillo strain</a:t>
            </a:r>
          </a:p>
          <a:p>
            <a:pPr lvl="1"/>
            <a:r>
              <a:rPr lang="en-US" dirty="0" smtClean="0"/>
              <a:t>Odds ratio 4.0</a:t>
            </a:r>
            <a:endParaRPr lang="en-US" dirty="0"/>
          </a:p>
        </p:txBody>
      </p:sp>
    </p:spTree>
    <p:extLst>
      <p:ext uri="{BB962C8B-B14F-4D97-AF65-F5344CB8AC3E}">
        <p14:creationId xmlns:p14="http://schemas.microsoft.com/office/powerpoint/2010/main" val="3416724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 6/30/2017, there was no change and RMID evaluates him on 7/3/2017.  We discover that he drives heavy equipment 12 hours a day with sun exposure to that side.  We note that patient has 2 scaly right leg lesions, asymptomatic, and complains of right toe numbness.  He is placed on Augmentin plus amoxicillin. </a:t>
            </a:r>
            <a:endParaRPr lang="en-US" dirty="0"/>
          </a:p>
        </p:txBody>
      </p:sp>
    </p:spTree>
    <p:extLst>
      <p:ext uri="{BB962C8B-B14F-4D97-AF65-F5344CB8AC3E}">
        <p14:creationId xmlns:p14="http://schemas.microsoft.com/office/powerpoint/2010/main" val="2717868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199"/>
            <a:ext cx="9144000" cy="6220618"/>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32884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0"/>
            <a:ext cx="7696200" cy="6858000"/>
          </a:xfrm>
        </p:spPr>
      </p:pic>
      <p:sp>
        <p:nvSpPr>
          <p:cNvPr id="3" name="Title 2"/>
          <p:cNvSpPr>
            <a:spLocks noGrp="1"/>
          </p:cNvSpPr>
          <p:nvPr>
            <p:ph type="title"/>
          </p:nvPr>
        </p:nvSpPr>
        <p:spPr>
          <a:xfrm>
            <a:off x="457200" y="0"/>
            <a:ext cx="8229600" cy="1417638"/>
          </a:xfrm>
        </p:spPr>
        <p:txBody>
          <a:bodyPr/>
          <a:lstStyle/>
          <a:p>
            <a:endParaRPr lang="en-US" dirty="0"/>
          </a:p>
        </p:txBody>
      </p:sp>
    </p:spTree>
    <p:extLst>
      <p:ext uri="{BB962C8B-B14F-4D97-AF65-F5344CB8AC3E}">
        <p14:creationId xmlns:p14="http://schemas.microsoft.com/office/powerpoint/2010/main" val="858006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Having nothing better to do, we perform a punch biopsy of a leg lesion.  The antibiotics do not help.  He suddenly is admitted with an AMI.  We see him in the hospital and place him on clarithromycin plus a short course of steroids that helps some.</a:t>
            </a:r>
            <a:endParaRPr lang="en-US" dirty="0"/>
          </a:p>
        </p:txBody>
      </p:sp>
    </p:spTree>
    <p:extLst>
      <p:ext uri="{BB962C8B-B14F-4D97-AF65-F5344CB8AC3E}">
        <p14:creationId xmlns:p14="http://schemas.microsoft.com/office/powerpoint/2010/main" val="1018767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 skin biopsy results returned during all of this.  It was subsequently sent out for consultation.</a:t>
            </a:r>
          </a:p>
          <a:p>
            <a:pPr lvl="1"/>
            <a:r>
              <a:rPr lang="en-US" dirty="0" smtClean="0"/>
              <a:t>Few lymphocytes in epidermis.</a:t>
            </a:r>
          </a:p>
          <a:p>
            <a:pPr lvl="1"/>
            <a:r>
              <a:rPr lang="en-US" dirty="0" smtClean="0"/>
              <a:t>Epithelioid granulomas with patchy lymphocytes in dermis.</a:t>
            </a:r>
          </a:p>
          <a:p>
            <a:pPr lvl="1"/>
            <a:r>
              <a:rPr lang="en-US" dirty="0" smtClean="0"/>
              <a:t>Positive AFB smear. Granulomas surrounding nerve bundles.</a:t>
            </a:r>
            <a:endParaRPr lang="en-US" dirty="0"/>
          </a:p>
        </p:txBody>
      </p:sp>
    </p:spTree>
    <p:extLst>
      <p:ext uri="{BB962C8B-B14F-4D97-AF65-F5344CB8AC3E}">
        <p14:creationId xmlns:p14="http://schemas.microsoft.com/office/powerpoint/2010/main" val="3887681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r>
              <a:rPr lang="en-US" dirty="0" smtClean="0"/>
              <a:t>We sent him immediately for biopsy of his right cheek. “Many AFB”.</a:t>
            </a:r>
            <a:endParaRPr lang="en-US" dirty="0"/>
          </a:p>
        </p:txBody>
      </p:sp>
    </p:spTree>
    <p:extLst>
      <p:ext uri="{BB962C8B-B14F-4D97-AF65-F5344CB8AC3E}">
        <p14:creationId xmlns:p14="http://schemas.microsoft.com/office/powerpoint/2010/main" val="3215399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Discovered before MTB: 1873</a:t>
            </a:r>
          </a:p>
          <a:p>
            <a:r>
              <a:rPr lang="en-US" dirty="0" smtClean="0"/>
              <a:t>Cannot grow in lab on media</a:t>
            </a:r>
          </a:p>
          <a:p>
            <a:r>
              <a:rPr lang="en-US" dirty="0" smtClean="0"/>
              <a:t>2,000,000 cases WORLDWIDE</a:t>
            </a:r>
          </a:p>
          <a:p>
            <a:r>
              <a:rPr lang="en-US" dirty="0" smtClean="0"/>
              <a:t>Most new cases: South and East Asia.</a:t>
            </a:r>
            <a:endParaRPr lang="en-US" dirty="0"/>
          </a:p>
        </p:txBody>
      </p:sp>
      <p:sp>
        <p:nvSpPr>
          <p:cNvPr id="3" name="Title 2"/>
          <p:cNvSpPr>
            <a:spLocks noGrp="1"/>
          </p:cNvSpPr>
          <p:nvPr>
            <p:ph type="title"/>
          </p:nvPr>
        </p:nvSpPr>
        <p:spPr/>
        <p:txBody>
          <a:bodyPr>
            <a:normAutofit/>
          </a:bodyPr>
          <a:lstStyle/>
          <a:p>
            <a:pPr algn="ctr"/>
            <a:r>
              <a:rPr lang="en-US" dirty="0" smtClean="0"/>
              <a:t>Leprosy (</a:t>
            </a:r>
            <a:r>
              <a:rPr lang="en-US" u="sng" dirty="0" smtClean="0"/>
              <a:t>Mycobacterium</a:t>
            </a:r>
            <a:r>
              <a:rPr lang="en-US" dirty="0" smtClean="0"/>
              <a:t> </a:t>
            </a:r>
            <a:r>
              <a:rPr lang="en-US" u="sng" dirty="0" err="1" smtClean="0"/>
              <a:t>leprae</a:t>
            </a:r>
            <a:r>
              <a:rPr lang="en-US" dirty="0" smtClean="0"/>
              <a:t>)</a:t>
            </a:r>
            <a:endParaRPr lang="en-US" dirty="0"/>
          </a:p>
        </p:txBody>
      </p:sp>
    </p:spTree>
    <p:extLst>
      <p:ext uri="{BB962C8B-B14F-4D97-AF65-F5344CB8AC3E}">
        <p14:creationId xmlns:p14="http://schemas.microsoft.com/office/powerpoint/2010/main" val="59491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most common complication is:</a:t>
            </a:r>
          </a:p>
          <a:p>
            <a:pPr lvl="1"/>
            <a:r>
              <a:rPr lang="en-US" dirty="0" smtClean="0"/>
              <a:t>A. Peripheral nerve damage</a:t>
            </a:r>
          </a:p>
          <a:p>
            <a:pPr lvl="1"/>
            <a:r>
              <a:rPr lang="en-US" dirty="0" smtClean="0"/>
              <a:t>B. Facial deformity</a:t>
            </a:r>
          </a:p>
          <a:p>
            <a:pPr lvl="1"/>
            <a:r>
              <a:rPr lang="en-US" dirty="0" smtClean="0"/>
              <a:t>C. Skeletal damage</a:t>
            </a:r>
          </a:p>
          <a:p>
            <a:pPr lvl="1"/>
            <a:r>
              <a:rPr lang="en-US" dirty="0" smtClean="0"/>
              <a:t>D. Cardiomyopathy</a:t>
            </a:r>
          </a:p>
          <a:p>
            <a:pPr lvl="1"/>
            <a:r>
              <a:rPr lang="en-US" dirty="0" smtClean="0"/>
              <a:t>E. Liver cirrhosis</a:t>
            </a:r>
            <a:endParaRPr lang="en-US" dirty="0"/>
          </a:p>
        </p:txBody>
      </p:sp>
      <p:sp>
        <p:nvSpPr>
          <p:cNvPr id="3" name="Title 2"/>
          <p:cNvSpPr>
            <a:spLocks noGrp="1"/>
          </p:cNvSpPr>
          <p:nvPr>
            <p:ph type="title"/>
          </p:nvPr>
        </p:nvSpPr>
        <p:spPr/>
        <p:txBody>
          <a:bodyPr/>
          <a:lstStyle/>
          <a:p>
            <a:pPr algn="ctr"/>
            <a:r>
              <a:rPr lang="en-US" dirty="0" smtClean="0"/>
              <a:t>Leprosy</a:t>
            </a:r>
            <a:endParaRPr lang="en-US" dirty="0"/>
          </a:p>
        </p:txBody>
      </p:sp>
    </p:spTree>
    <p:extLst>
      <p:ext uri="{BB962C8B-B14F-4D97-AF65-F5344CB8AC3E}">
        <p14:creationId xmlns:p14="http://schemas.microsoft.com/office/powerpoint/2010/main" val="2888374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124</TotalTime>
  <Words>820</Words>
  <Application>Microsoft Office PowerPoint</Application>
  <PresentationFormat>On-screen Show (4:3)</PresentationFormat>
  <Paragraphs>148</Paragraphs>
  <Slides>30</Slides>
  <Notes>25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Cool ID Cases</vt:lpstr>
      <vt:lpstr>Is it Appropriate to Blame the Catholic Church?</vt:lpstr>
      <vt:lpstr>PowerPoint Presentation</vt:lpstr>
      <vt:lpstr>PowerPoint Presentation</vt:lpstr>
      <vt:lpstr>PowerPoint Presentation</vt:lpstr>
      <vt:lpstr>PowerPoint Presentation</vt:lpstr>
      <vt:lpstr>PowerPoint Presentation</vt:lpstr>
      <vt:lpstr>Leprosy (Mycobacterium leprae)</vt:lpstr>
      <vt:lpstr>Leprosy</vt:lpstr>
      <vt:lpstr>PowerPoint Presentation</vt:lpstr>
      <vt:lpstr>PowerPoint Presentation</vt:lpstr>
      <vt:lpstr>Our Patient</vt:lpstr>
      <vt:lpstr>                  Leprosy</vt:lpstr>
      <vt:lpstr>PowerPoint Presentation</vt:lpstr>
      <vt:lpstr>PowerPoint Presentation</vt:lpstr>
      <vt:lpstr>PowerPoint Presentation</vt:lpstr>
      <vt:lpstr>PowerPoint Presentation</vt:lpstr>
      <vt:lpstr>Leprosy</vt:lpstr>
      <vt:lpstr>Leprosy</vt:lpstr>
      <vt:lpstr>PowerPoint Presentation</vt:lpstr>
      <vt:lpstr>Leprosy</vt:lpstr>
      <vt:lpstr>The Nine-Banded Armadillo</vt:lpstr>
      <vt:lpstr>                A Texas Rat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 ID Cases</dc:title>
  <dc:creator>Rachel Muhlbeier</dc:creator>
  <cp:lastModifiedBy>Amy Young</cp:lastModifiedBy>
  <cp:revision>46</cp:revision>
  <dcterms:created xsi:type="dcterms:W3CDTF">2018-03-23T21:10:29Z</dcterms:created>
  <dcterms:modified xsi:type="dcterms:W3CDTF">2018-04-18T21:10:52Z</dcterms:modified>
</cp:coreProperties>
</file>