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80" r:id="rId3"/>
    <p:sldId id="277" r:id="rId4"/>
    <p:sldId id="278" r:id="rId5"/>
    <p:sldId id="279" r:id="rId6"/>
    <p:sldId id="285" r:id="rId7"/>
    <p:sldId id="283" r:id="rId8"/>
    <p:sldId id="265" r:id="rId9"/>
    <p:sldId id="296" r:id="rId10"/>
    <p:sldId id="297" r:id="rId11"/>
    <p:sldId id="259" r:id="rId12"/>
    <p:sldId id="295" r:id="rId13"/>
    <p:sldId id="282" r:id="rId14"/>
    <p:sldId id="286" r:id="rId15"/>
    <p:sldId id="292" r:id="rId16"/>
    <p:sldId id="287" r:id="rId17"/>
    <p:sldId id="288" r:id="rId18"/>
    <p:sldId id="291" r:id="rId19"/>
    <p:sldId id="294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0FAF9-9EBD-4FD9-81E8-D4BD088D17C1}" type="doc">
      <dgm:prSet loTypeId="urn:microsoft.com/office/officeart/2005/8/layout/cycle2" loCatId="cycle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7D42EA2-7F44-46A1-976A-6C86582BD13C}">
      <dgm:prSet phldrT="[Text]"/>
      <dgm:spPr/>
      <dgm:t>
        <a:bodyPr/>
        <a:lstStyle/>
        <a:p>
          <a:r>
            <a:rPr lang="en-US" b="1" dirty="0" smtClean="0"/>
            <a:t>Admission </a:t>
          </a:r>
          <a:endParaRPr lang="en-US" b="1" dirty="0"/>
        </a:p>
      </dgm:t>
    </dgm:pt>
    <dgm:pt modelId="{2BE22A25-27B1-455C-A6AA-788B12EFD52F}" type="parTrans" cxnId="{080D3808-98AF-4616-B057-0973474103C9}">
      <dgm:prSet/>
      <dgm:spPr/>
      <dgm:t>
        <a:bodyPr/>
        <a:lstStyle/>
        <a:p>
          <a:endParaRPr lang="en-US"/>
        </a:p>
      </dgm:t>
    </dgm:pt>
    <dgm:pt modelId="{C7271572-2B0E-4427-834F-E1D7CB26676C}" type="sibTrans" cxnId="{080D3808-98AF-4616-B057-0973474103C9}">
      <dgm:prSet/>
      <dgm:spPr/>
      <dgm:t>
        <a:bodyPr/>
        <a:lstStyle/>
        <a:p>
          <a:endParaRPr lang="en-US"/>
        </a:p>
      </dgm:t>
    </dgm:pt>
    <dgm:pt modelId="{FF9CE898-7C55-4C4A-BF74-4A78CB3B70B5}">
      <dgm:prSet phldrT="[Text]"/>
      <dgm:spPr/>
      <dgm:t>
        <a:bodyPr/>
        <a:lstStyle/>
        <a:p>
          <a:r>
            <a:rPr lang="en-US" b="1" dirty="0" smtClean="0"/>
            <a:t>During </a:t>
          </a:r>
          <a:r>
            <a:rPr lang="en-US" b="1" dirty="0" err="1" smtClean="0"/>
            <a:t>Tx</a:t>
          </a:r>
          <a:r>
            <a:rPr lang="en-US" b="1" dirty="0" smtClean="0"/>
            <a:t> </a:t>
          </a:r>
          <a:endParaRPr lang="en-US" b="1" dirty="0"/>
        </a:p>
      </dgm:t>
    </dgm:pt>
    <dgm:pt modelId="{D994C8EA-FF63-4DE5-B7FE-82A361FDD810}" type="parTrans" cxnId="{5D199530-4BB3-4A4A-8F2B-0024356F9BA5}">
      <dgm:prSet/>
      <dgm:spPr/>
      <dgm:t>
        <a:bodyPr/>
        <a:lstStyle/>
        <a:p>
          <a:endParaRPr lang="en-US"/>
        </a:p>
      </dgm:t>
    </dgm:pt>
    <dgm:pt modelId="{46871380-BE8C-4182-AE9F-B86CB515DA29}" type="sibTrans" cxnId="{5D199530-4BB3-4A4A-8F2B-0024356F9BA5}">
      <dgm:prSet/>
      <dgm:spPr/>
      <dgm:t>
        <a:bodyPr/>
        <a:lstStyle/>
        <a:p>
          <a:endParaRPr lang="en-US"/>
        </a:p>
      </dgm:t>
    </dgm:pt>
    <dgm:pt modelId="{E0DAC2F3-D337-4223-A889-29B47EAA72DB}">
      <dgm:prSet phldrT="[Text]"/>
      <dgm:spPr/>
      <dgm:t>
        <a:bodyPr/>
        <a:lstStyle/>
        <a:p>
          <a:r>
            <a:rPr lang="en-US" b="1" dirty="0" smtClean="0"/>
            <a:t>At discharge </a:t>
          </a:r>
          <a:endParaRPr lang="en-US" b="1" dirty="0"/>
        </a:p>
      </dgm:t>
    </dgm:pt>
    <dgm:pt modelId="{816F901D-A671-4D27-B4E1-00C6E5A9C296}" type="parTrans" cxnId="{217E76C0-3FD0-4D8F-8E77-EC129C21D4D9}">
      <dgm:prSet/>
      <dgm:spPr/>
      <dgm:t>
        <a:bodyPr/>
        <a:lstStyle/>
        <a:p>
          <a:endParaRPr lang="en-US"/>
        </a:p>
      </dgm:t>
    </dgm:pt>
    <dgm:pt modelId="{9B3B7B04-882D-4681-BAAB-5EC192213692}" type="sibTrans" cxnId="{217E76C0-3FD0-4D8F-8E77-EC129C21D4D9}">
      <dgm:prSet/>
      <dgm:spPr/>
      <dgm:t>
        <a:bodyPr/>
        <a:lstStyle/>
        <a:p>
          <a:endParaRPr lang="en-US"/>
        </a:p>
      </dgm:t>
    </dgm:pt>
    <dgm:pt modelId="{D240EC94-2447-47E9-BFD7-A849FE35C434}">
      <dgm:prSet phldrT="[Text]"/>
      <dgm:spPr/>
      <dgm:t>
        <a:bodyPr/>
        <a:lstStyle/>
        <a:p>
          <a:r>
            <a:rPr lang="en-US" b="1" dirty="0" err="1" smtClean="0"/>
            <a:t>Euvolemic</a:t>
          </a:r>
          <a:r>
            <a:rPr lang="en-US" b="1" dirty="0" smtClean="0"/>
            <a:t> status</a:t>
          </a:r>
          <a:endParaRPr lang="en-US" b="1" dirty="0"/>
        </a:p>
      </dgm:t>
    </dgm:pt>
    <dgm:pt modelId="{12063AFF-4BA9-4F64-B725-D1374C198461}" type="parTrans" cxnId="{0545731D-2624-42E5-914D-213316CAEFD7}">
      <dgm:prSet/>
      <dgm:spPr/>
      <dgm:t>
        <a:bodyPr/>
        <a:lstStyle/>
        <a:p>
          <a:endParaRPr lang="en-US"/>
        </a:p>
      </dgm:t>
    </dgm:pt>
    <dgm:pt modelId="{C8CD1821-46B9-4D5E-B5B0-5EA2E18CD467}" type="sibTrans" cxnId="{0545731D-2624-42E5-914D-213316CAEFD7}">
      <dgm:prSet/>
      <dgm:spPr/>
      <dgm:t>
        <a:bodyPr/>
        <a:lstStyle/>
        <a:p>
          <a:endParaRPr lang="en-US"/>
        </a:p>
      </dgm:t>
    </dgm:pt>
    <dgm:pt modelId="{1080C744-5E40-44B8-89FB-87CF98197271}">
      <dgm:prSet phldrT="[Text]"/>
      <dgm:spPr/>
      <dgm:t>
        <a:bodyPr/>
        <a:lstStyle/>
        <a:p>
          <a:r>
            <a:rPr lang="en-US" b="1" dirty="0" smtClean="0"/>
            <a:t>Office f/u</a:t>
          </a:r>
          <a:endParaRPr lang="en-US" b="1" dirty="0"/>
        </a:p>
      </dgm:t>
    </dgm:pt>
    <dgm:pt modelId="{9D2BB1E9-A459-4A14-89C9-FEE92C35C93D}" type="parTrans" cxnId="{8A77D387-6344-4F4C-9B8F-9109DFCF3C58}">
      <dgm:prSet/>
      <dgm:spPr/>
      <dgm:t>
        <a:bodyPr/>
        <a:lstStyle/>
        <a:p>
          <a:endParaRPr lang="en-US"/>
        </a:p>
      </dgm:t>
    </dgm:pt>
    <dgm:pt modelId="{6259A874-AFDB-4646-B40A-CD7162C84BC1}" type="sibTrans" cxnId="{8A77D387-6344-4F4C-9B8F-9109DFCF3C58}">
      <dgm:prSet/>
      <dgm:spPr>
        <a:gradFill rotWithShape="0">
          <a:gsLst>
            <a:gs pos="0">
              <a:srgbClr val="FF0000"/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en-US"/>
        </a:p>
      </dgm:t>
    </dgm:pt>
    <dgm:pt modelId="{C712EC92-F7F2-43BC-815F-839D9B3A0028}" type="pres">
      <dgm:prSet presAssocID="{CC20FAF9-9EBD-4FD9-81E8-D4BD088D17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FDA037-8101-4584-B19D-2992AD0F57EC}" type="pres">
      <dgm:prSet presAssocID="{97D42EA2-7F44-46A1-976A-6C86582BD13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808BB-1754-4377-AC78-0C53D28E130A}" type="pres">
      <dgm:prSet presAssocID="{C7271572-2B0E-4427-834F-E1D7CB26676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A00A1DA-811B-4038-A3DC-BA279185E256}" type="pres">
      <dgm:prSet presAssocID="{C7271572-2B0E-4427-834F-E1D7CB26676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4E98536-33EC-4EE9-A882-1AE8C195A051}" type="pres">
      <dgm:prSet presAssocID="{FF9CE898-7C55-4C4A-BF74-4A78CB3B70B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5A3ED-90C0-4478-A3DE-A48B6EF20442}" type="pres">
      <dgm:prSet presAssocID="{46871380-BE8C-4182-AE9F-B86CB515DA2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949B16A-D984-469C-8BED-DC1A55ABB23C}" type="pres">
      <dgm:prSet presAssocID="{46871380-BE8C-4182-AE9F-B86CB515DA2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D50434C-CC04-493D-AFDA-45B981C1F9CF}" type="pres">
      <dgm:prSet presAssocID="{E0DAC2F3-D337-4223-A889-29B47EAA72D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A6353-7F34-45AC-9D6E-CFD8D94DDF79}" type="pres">
      <dgm:prSet presAssocID="{9B3B7B04-882D-4681-BAAB-5EC19221369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8C24EAD-5893-448F-A1AD-159E3C8E8AD3}" type="pres">
      <dgm:prSet presAssocID="{9B3B7B04-882D-4681-BAAB-5EC19221369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D9508E0-03BE-4ACF-9E4E-088CB8C88CD6}" type="pres">
      <dgm:prSet presAssocID="{D240EC94-2447-47E9-BFD7-A849FE35C43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8E1A4-E1D6-4F4C-8EEB-C5C35D1925DB}" type="pres">
      <dgm:prSet presAssocID="{C8CD1821-46B9-4D5E-B5B0-5EA2E18CD467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48948EE-D374-468C-9108-BF3EEBDAED1D}" type="pres">
      <dgm:prSet presAssocID="{C8CD1821-46B9-4D5E-B5B0-5EA2E18CD467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22B9005B-8004-4940-9E4E-BD74FF32DC30}" type="pres">
      <dgm:prSet presAssocID="{1080C744-5E40-44B8-89FB-87CF9819727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D2EBA-B175-4C51-8C81-CB2DCCD540FD}" type="pres">
      <dgm:prSet presAssocID="{6259A874-AFDB-4646-B40A-CD7162C84BC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EA1E8D0-14E9-4F3E-9177-7153DCA446E5}" type="pres">
      <dgm:prSet presAssocID="{6259A874-AFDB-4646-B40A-CD7162C84BC1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73AD84E-88BE-4CC3-85EC-3D5CD53A455F}" type="presOf" srcId="{C7271572-2B0E-4427-834F-E1D7CB26676C}" destId="{27F808BB-1754-4377-AC78-0C53D28E130A}" srcOrd="0" destOrd="0" presId="urn:microsoft.com/office/officeart/2005/8/layout/cycle2"/>
    <dgm:cxn modelId="{8D87447D-8C8A-4F0C-9232-14EE2A277FF2}" type="presOf" srcId="{46871380-BE8C-4182-AE9F-B86CB515DA29}" destId="{A985A3ED-90C0-4478-A3DE-A48B6EF20442}" srcOrd="0" destOrd="0" presId="urn:microsoft.com/office/officeart/2005/8/layout/cycle2"/>
    <dgm:cxn modelId="{9DE26907-F6CE-489D-92CE-74E6A68CA0BB}" type="presOf" srcId="{C7271572-2B0E-4427-834F-E1D7CB26676C}" destId="{3A00A1DA-811B-4038-A3DC-BA279185E256}" srcOrd="1" destOrd="0" presId="urn:microsoft.com/office/officeart/2005/8/layout/cycle2"/>
    <dgm:cxn modelId="{ECEDF5E7-2C58-43CE-9E66-15E3C4F4CBFE}" type="presOf" srcId="{46871380-BE8C-4182-AE9F-B86CB515DA29}" destId="{3949B16A-D984-469C-8BED-DC1A55ABB23C}" srcOrd="1" destOrd="0" presId="urn:microsoft.com/office/officeart/2005/8/layout/cycle2"/>
    <dgm:cxn modelId="{34D06386-5E8B-410F-BC57-7CDD53934F0C}" type="presOf" srcId="{1080C744-5E40-44B8-89FB-87CF98197271}" destId="{22B9005B-8004-4940-9E4E-BD74FF32DC30}" srcOrd="0" destOrd="0" presId="urn:microsoft.com/office/officeart/2005/8/layout/cycle2"/>
    <dgm:cxn modelId="{5D199530-4BB3-4A4A-8F2B-0024356F9BA5}" srcId="{CC20FAF9-9EBD-4FD9-81E8-D4BD088D17C1}" destId="{FF9CE898-7C55-4C4A-BF74-4A78CB3B70B5}" srcOrd="1" destOrd="0" parTransId="{D994C8EA-FF63-4DE5-B7FE-82A361FDD810}" sibTransId="{46871380-BE8C-4182-AE9F-B86CB515DA29}"/>
    <dgm:cxn modelId="{0B2C1A3F-7F33-4D08-BFF4-75B7CA10296A}" type="presOf" srcId="{9B3B7B04-882D-4681-BAAB-5EC192213692}" destId="{8AFA6353-7F34-45AC-9D6E-CFD8D94DDF79}" srcOrd="0" destOrd="0" presId="urn:microsoft.com/office/officeart/2005/8/layout/cycle2"/>
    <dgm:cxn modelId="{4C1AA26E-42C8-48AC-A939-787CCB539091}" type="presOf" srcId="{6259A874-AFDB-4646-B40A-CD7162C84BC1}" destId="{13BD2EBA-B175-4C51-8C81-CB2DCCD540FD}" srcOrd="0" destOrd="0" presId="urn:microsoft.com/office/officeart/2005/8/layout/cycle2"/>
    <dgm:cxn modelId="{9EB212D6-9044-4572-81AD-519B6FFF28A9}" type="presOf" srcId="{CC20FAF9-9EBD-4FD9-81E8-D4BD088D17C1}" destId="{C712EC92-F7F2-43BC-815F-839D9B3A0028}" srcOrd="0" destOrd="0" presId="urn:microsoft.com/office/officeart/2005/8/layout/cycle2"/>
    <dgm:cxn modelId="{080D3808-98AF-4616-B057-0973474103C9}" srcId="{CC20FAF9-9EBD-4FD9-81E8-D4BD088D17C1}" destId="{97D42EA2-7F44-46A1-976A-6C86582BD13C}" srcOrd="0" destOrd="0" parTransId="{2BE22A25-27B1-455C-A6AA-788B12EFD52F}" sibTransId="{C7271572-2B0E-4427-834F-E1D7CB26676C}"/>
    <dgm:cxn modelId="{C7B78110-D216-478E-9186-81D79184331D}" type="presOf" srcId="{9B3B7B04-882D-4681-BAAB-5EC192213692}" destId="{18C24EAD-5893-448F-A1AD-159E3C8E8AD3}" srcOrd="1" destOrd="0" presId="urn:microsoft.com/office/officeart/2005/8/layout/cycle2"/>
    <dgm:cxn modelId="{D318C648-38CD-4DE6-BEBC-E89A752BEEC9}" type="presOf" srcId="{6259A874-AFDB-4646-B40A-CD7162C84BC1}" destId="{BEA1E8D0-14E9-4F3E-9177-7153DCA446E5}" srcOrd="1" destOrd="0" presId="urn:microsoft.com/office/officeart/2005/8/layout/cycle2"/>
    <dgm:cxn modelId="{EE03826C-A677-4379-B35D-1E8973BEF02D}" type="presOf" srcId="{D240EC94-2447-47E9-BFD7-A849FE35C434}" destId="{1D9508E0-03BE-4ACF-9E4E-088CB8C88CD6}" srcOrd="0" destOrd="0" presId="urn:microsoft.com/office/officeart/2005/8/layout/cycle2"/>
    <dgm:cxn modelId="{217E76C0-3FD0-4D8F-8E77-EC129C21D4D9}" srcId="{CC20FAF9-9EBD-4FD9-81E8-D4BD088D17C1}" destId="{E0DAC2F3-D337-4223-A889-29B47EAA72DB}" srcOrd="2" destOrd="0" parTransId="{816F901D-A671-4D27-B4E1-00C6E5A9C296}" sibTransId="{9B3B7B04-882D-4681-BAAB-5EC192213692}"/>
    <dgm:cxn modelId="{4BAB0DB9-106F-4E00-9CBC-8DC9938538B1}" type="presOf" srcId="{FF9CE898-7C55-4C4A-BF74-4A78CB3B70B5}" destId="{F4E98536-33EC-4EE9-A882-1AE8C195A051}" srcOrd="0" destOrd="0" presId="urn:microsoft.com/office/officeart/2005/8/layout/cycle2"/>
    <dgm:cxn modelId="{71B9DD20-2527-4739-9670-9515D2F4E0CA}" type="presOf" srcId="{97D42EA2-7F44-46A1-976A-6C86582BD13C}" destId="{F7FDA037-8101-4584-B19D-2992AD0F57EC}" srcOrd="0" destOrd="0" presId="urn:microsoft.com/office/officeart/2005/8/layout/cycle2"/>
    <dgm:cxn modelId="{8A77D387-6344-4F4C-9B8F-9109DFCF3C58}" srcId="{CC20FAF9-9EBD-4FD9-81E8-D4BD088D17C1}" destId="{1080C744-5E40-44B8-89FB-87CF98197271}" srcOrd="4" destOrd="0" parTransId="{9D2BB1E9-A459-4A14-89C9-FEE92C35C93D}" sibTransId="{6259A874-AFDB-4646-B40A-CD7162C84BC1}"/>
    <dgm:cxn modelId="{9EDFB045-5EE2-4157-ACBA-78E8AB9B87F4}" type="presOf" srcId="{C8CD1821-46B9-4D5E-B5B0-5EA2E18CD467}" destId="{148948EE-D374-468C-9108-BF3EEBDAED1D}" srcOrd="1" destOrd="0" presId="urn:microsoft.com/office/officeart/2005/8/layout/cycle2"/>
    <dgm:cxn modelId="{5D2ACF4E-28DA-414B-BE23-AFC92A7B1169}" type="presOf" srcId="{E0DAC2F3-D337-4223-A889-29B47EAA72DB}" destId="{AD50434C-CC04-493D-AFDA-45B981C1F9CF}" srcOrd="0" destOrd="0" presId="urn:microsoft.com/office/officeart/2005/8/layout/cycle2"/>
    <dgm:cxn modelId="{0545731D-2624-42E5-914D-213316CAEFD7}" srcId="{CC20FAF9-9EBD-4FD9-81E8-D4BD088D17C1}" destId="{D240EC94-2447-47E9-BFD7-A849FE35C434}" srcOrd="3" destOrd="0" parTransId="{12063AFF-4BA9-4F64-B725-D1374C198461}" sibTransId="{C8CD1821-46B9-4D5E-B5B0-5EA2E18CD467}"/>
    <dgm:cxn modelId="{34FB8365-3CD6-4072-9F99-9F2C6D8D4F5D}" type="presOf" srcId="{C8CD1821-46B9-4D5E-B5B0-5EA2E18CD467}" destId="{7F98E1A4-E1D6-4F4C-8EEB-C5C35D1925DB}" srcOrd="0" destOrd="0" presId="urn:microsoft.com/office/officeart/2005/8/layout/cycle2"/>
    <dgm:cxn modelId="{D0B801C4-8024-45B1-8C95-F91611038EDF}" type="presParOf" srcId="{C712EC92-F7F2-43BC-815F-839D9B3A0028}" destId="{F7FDA037-8101-4584-B19D-2992AD0F57EC}" srcOrd="0" destOrd="0" presId="urn:microsoft.com/office/officeart/2005/8/layout/cycle2"/>
    <dgm:cxn modelId="{2A54C796-537F-4A14-A24F-C5D63432CE46}" type="presParOf" srcId="{C712EC92-F7F2-43BC-815F-839D9B3A0028}" destId="{27F808BB-1754-4377-AC78-0C53D28E130A}" srcOrd="1" destOrd="0" presId="urn:microsoft.com/office/officeart/2005/8/layout/cycle2"/>
    <dgm:cxn modelId="{73D51D74-A38A-44BB-BD1F-61CBADCC3B80}" type="presParOf" srcId="{27F808BB-1754-4377-AC78-0C53D28E130A}" destId="{3A00A1DA-811B-4038-A3DC-BA279185E256}" srcOrd="0" destOrd="0" presId="urn:microsoft.com/office/officeart/2005/8/layout/cycle2"/>
    <dgm:cxn modelId="{556A2BFB-038C-42C8-838E-FE42D92E08AD}" type="presParOf" srcId="{C712EC92-F7F2-43BC-815F-839D9B3A0028}" destId="{F4E98536-33EC-4EE9-A882-1AE8C195A051}" srcOrd="2" destOrd="0" presId="urn:microsoft.com/office/officeart/2005/8/layout/cycle2"/>
    <dgm:cxn modelId="{D673C15B-FAE8-437A-86CF-FB596D6854AA}" type="presParOf" srcId="{C712EC92-F7F2-43BC-815F-839D9B3A0028}" destId="{A985A3ED-90C0-4478-A3DE-A48B6EF20442}" srcOrd="3" destOrd="0" presId="urn:microsoft.com/office/officeart/2005/8/layout/cycle2"/>
    <dgm:cxn modelId="{A80055B1-A5F5-4315-8017-9E91A6E6C134}" type="presParOf" srcId="{A985A3ED-90C0-4478-A3DE-A48B6EF20442}" destId="{3949B16A-D984-469C-8BED-DC1A55ABB23C}" srcOrd="0" destOrd="0" presId="urn:microsoft.com/office/officeart/2005/8/layout/cycle2"/>
    <dgm:cxn modelId="{01860194-676F-456B-A5F0-E57F36BD42E6}" type="presParOf" srcId="{C712EC92-F7F2-43BC-815F-839D9B3A0028}" destId="{AD50434C-CC04-493D-AFDA-45B981C1F9CF}" srcOrd="4" destOrd="0" presId="urn:microsoft.com/office/officeart/2005/8/layout/cycle2"/>
    <dgm:cxn modelId="{946AE3FA-822E-4140-B4D1-003F42CC1F99}" type="presParOf" srcId="{C712EC92-F7F2-43BC-815F-839D9B3A0028}" destId="{8AFA6353-7F34-45AC-9D6E-CFD8D94DDF79}" srcOrd="5" destOrd="0" presId="urn:microsoft.com/office/officeart/2005/8/layout/cycle2"/>
    <dgm:cxn modelId="{3FC2B8EE-84A7-456D-8180-F99EED137DD5}" type="presParOf" srcId="{8AFA6353-7F34-45AC-9D6E-CFD8D94DDF79}" destId="{18C24EAD-5893-448F-A1AD-159E3C8E8AD3}" srcOrd="0" destOrd="0" presId="urn:microsoft.com/office/officeart/2005/8/layout/cycle2"/>
    <dgm:cxn modelId="{E3550DE5-651D-4060-A89B-0F9E78E528D0}" type="presParOf" srcId="{C712EC92-F7F2-43BC-815F-839D9B3A0028}" destId="{1D9508E0-03BE-4ACF-9E4E-088CB8C88CD6}" srcOrd="6" destOrd="0" presId="urn:microsoft.com/office/officeart/2005/8/layout/cycle2"/>
    <dgm:cxn modelId="{91D7D863-F897-46DC-A21A-C107B4786EDC}" type="presParOf" srcId="{C712EC92-F7F2-43BC-815F-839D9B3A0028}" destId="{7F98E1A4-E1D6-4F4C-8EEB-C5C35D1925DB}" srcOrd="7" destOrd="0" presId="urn:microsoft.com/office/officeart/2005/8/layout/cycle2"/>
    <dgm:cxn modelId="{7E9ED61C-566B-4C6E-B8FB-19DC09EB5A40}" type="presParOf" srcId="{7F98E1A4-E1D6-4F4C-8EEB-C5C35D1925DB}" destId="{148948EE-D374-468C-9108-BF3EEBDAED1D}" srcOrd="0" destOrd="0" presId="urn:microsoft.com/office/officeart/2005/8/layout/cycle2"/>
    <dgm:cxn modelId="{C263AD65-A3CA-4BA1-A403-BA1565510AD2}" type="presParOf" srcId="{C712EC92-F7F2-43BC-815F-839D9B3A0028}" destId="{22B9005B-8004-4940-9E4E-BD74FF32DC30}" srcOrd="8" destOrd="0" presId="urn:microsoft.com/office/officeart/2005/8/layout/cycle2"/>
    <dgm:cxn modelId="{37658ECF-4064-4179-B199-2AB705DCBD23}" type="presParOf" srcId="{C712EC92-F7F2-43BC-815F-839D9B3A0028}" destId="{13BD2EBA-B175-4C51-8C81-CB2DCCD540FD}" srcOrd="9" destOrd="0" presId="urn:microsoft.com/office/officeart/2005/8/layout/cycle2"/>
    <dgm:cxn modelId="{7D6C7616-A52E-401E-B801-F1B0DA5767AC}" type="presParOf" srcId="{13BD2EBA-B175-4C51-8C81-CB2DCCD540FD}" destId="{BEA1E8D0-14E9-4F3E-9177-7153DCA446E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7779E-5774-41D6-898A-66335B1825B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40FC5-6DC9-4540-97FB-BBAC22A1F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7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0FC5-6DC9-4540-97FB-BBAC22A1FF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32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0FC5-6DC9-4540-97FB-BBAC22A1FF5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9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8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7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2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0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2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1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6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0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9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39ED9-36E9-4F62-8366-7F4570C45777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E163C-3AA7-4CAD-97E2-1FE4CAB0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7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source=images&amp;cd=&amp;cad=rja&amp;uact=8&amp;ved=0ahUKEwj8l9mRm_nYAhUIhlQKHeSgAogQjRwIBw&amp;url=http://www.heartfailure.com/hcp/epidemiology/heart-failure-prevalence.jsp&amp;psig=AOvVaw0K9BH70IBB_fS5T6WMEEXT&amp;ust=151717884760626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0ahUKEwjHz5flmfnYAhXsx1QKHQhoCpkQjRwIBw&amp;url=https://dukepersonalizedhealth.org/2017/03/treating-congestive-heart-failure-duke-case-study-delivery-payment-reform/&amp;psig=AOvVaw0K9BH70IBB_fS5T6WMEEXT&amp;ust=151717884760626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CHF (Congestive Heart Failure) Clinic: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Its Role in Completing </a:t>
            </a:r>
            <a:r>
              <a:rPr lang="en-US" b="1" dirty="0">
                <a:solidFill>
                  <a:schemeClr val="bg1"/>
                </a:solidFill>
              </a:rPr>
              <a:t>W</a:t>
            </a:r>
            <a:r>
              <a:rPr lang="en-US" b="1" dirty="0" smtClean="0">
                <a:solidFill>
                  <a:schemeClr val="bg1"/>
                </a:solidFill>
              </a:rPr>
              <a:t>hat was Started in the Hospital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86868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sz="4600" b="1" dirty="0" smtClean="0">
                <a:solidFill>
                  <a:schemeClr val="bg1">
                    <a:lumMod val="75000"/>
                  </a:schemeClr>
                </a:solidFill>
              </a:rPr>
              <a:t>Adrian </a:t>
            </a:r>
            <a:r>
              <a:rPr lang="en-US" sz="4600" b="1" dirty="0" err="1" smtClean="0">
                <a:solidFill>
                  <a:schemeClr val="bg1">
                    <a:lumMod val="75000"/>
                  </a:schemeClr>
                </a:solidFill>
              </a:rPr>
              <a:t>Fluture</a:t>
            </a:r>
            <a:r>
              <a:rPr lang="en-US" sz="4600" b="1" dirty="0" smtClean="0">
                <a:solidFill>
                  <a:schemeClr val="bg1">
                    <a:lumMod val="75000"/>
                  </a:schemeClr>
                </a:solidFill>
              </a:rPr>
              <a:t>, MD, FACC, FSCAI</a:t>
            </a:r>
          </a:p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Director Regional Myocardial Infarction Care, Wyoming Medical Center.</a:t>
            </a:r>
          </a:p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Heart Failure Management Program.</a:t>
            </a:r>
          </a:p>
          <a:p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Frontiers in </a:t>
            </a:r>
            <a:r>
              <a:rPr lang="en-US" b="1" smtClean="0">
                <a:solidFill>
                  <a:schemeClr val="bg1">
                    <a:lumMod val="75000"/>
                  </a:schemeClr>
                </a:solidFill>
              </a:rPr>
              <a:t>Primary Care - Casper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, WY, 4/21/2018 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Key Concept: </a:t>
            </a:r>
            <a:br>
              <a:rPr lang="en-US" b="1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Weight Reduction in CHF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When to D/C the CHF patient ?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95400" y="2971800"/>
            <a:ext cx="0" cy="3276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95400" y="6248400"/>
            <a:ext cx="65532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743" y="3124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W</a:t>
            </a:r>
            <a:r>
              <a:rPr lang="en-US" sz="1400" b="1" dirty="0" smtClean="0">
                <a:solidFill>
                  <a:schemeClr val="bg1"/>
                </a:solidFill>
              </a:rPr>
              <a:t>eight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63246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Time 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99467" y="5496983"/>
            <a:ext cx="6320533" cy="65617"/>
          </a:xfrm>
          <a:prstGeom prst="line">
            <a:avLst/>
          </a:prstGeom>
          <a:ln w="3175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4"/>
          <p:cNvCxnSpPr/>
          <p:nvPr/>
        </p:nvCxnSpPr>
        <p:spPr>
          <a:xfrm>
            <a:off x="1295400" y="4385863"/>
            <a:ext cx="5791200" cy="1111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86600" y="5496983"/>
            <a:ext cx="533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651976">
            <a:off x="1325051" y="4155030"/>
            <a:ext cx="2000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congestion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9522" y="5105400"/>
            <a:ext cx="2761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euvolemic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weight”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191000" y="4385863"/>
            <a:ext cx="0" cy="18625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942333" y="4267200"/>
            <a:ext cx="497333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99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Key Concept: </a:t>
            </a:r>
            <a:b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Weight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eduction in CHF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91600" cy="47244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Barsuk</a:t>
            </a:r>
            <a:r>
              <a:rPr lang="en-US" b="1" dirty="0" smtClean="0">
                <a:solidFill>
                  <a:schemeClr val="bg1"/>
                </a:solidFill>
              </a:rPr>
              <a:t> JH, Congestive Heart Fail 2013;19:53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More weight reduction </a:t>
            </a:r>
          </a:p>
          <a:p>
            <a:pPr marL="914400" lvl="2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= less readmissions: OR=0.46, 95%[0.22-0.95]; </a:t>
            </a:r>
          </a:p>
          <a:p>
            <a:pPr marL="914400" lvl="2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914400" lvl="2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= Trend towards increased LOS (length of stay): p=0.097. </a:t>
            </a:r>
          </a:p>
          <a:p>
            <a:pPr marL="914400" lvl="2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1828800" lvl="3" indent="-457200"/>
            <a:r>
              <a:rPr lang="en-US" b="1" dirty="0" smtClean="0">
                <a:solidFill>
                  <a:schemeClr val="bg1"/>
                </a:solidFill>
              </a:rPr>
              <a:t>Inverse relationship LOS and readmissions </a:t>
            </a:r>
            <a:r>
              <a:rPr lang="en-US" sz="1200" b="1" dirty="0" smtClean="0">
                <a:solidFill>
                  <a:schemeClr val="bg1"/>
                </a:solidFill>
              </a:rPr>
              <a:t>(</a:t>
            </a:r>
            <a:r>
              <a:rPr lang="en-US" sz="1200" b="1" dirty="0" err="1" smtClean="0">
                <a:solidFill>
                  <a:schemeClr val="bg1"/>
                </a:solidFill>
              </a:rPr>
              <a:t>Heidenreich</a:t>
            </a:r>
            <a:r>
              <a:rPr lang="en-US" sz="1200" b="1" dirty="0" smtClean="0">
                <a:solidFill>
                  <a:schemeClr val="bg1"/>
                </a:solidFill>
              </a:rPr>
              <a:t> PA, JACC 2010;56:362)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</a:p>
          <a:p>
            <a:pPr marL="1828800" lvl="3" indent="-457200"/>
            <a:r>
              <a:rPr lang="en-US" b="1" dirty="0" smtClean="0">
                <a:solidFill>
                  <a:schemeClr val="bg1"/>
                </a:solidFill>
              </a:rPr>
              <a:t>Proceeding this way may actually result in cost savings.</a:t>
            </a:r>
          </a:p>
          <a:p>
            <a:pPr marL="1371600" lvl="2" indent="-457200"/>
            <a:endParaRPr lang="en-US" b="1" dirty="0" smtClean="0">
              <a:solidFill>
                <a:schemeClr val="bg1"/>
              </a:solidFill>
            </a:endParaRPr>
          </a:p>
          <a:p>
            <a:pPr lvl="2"/>
            <a:endParaRPr lang="en-US" b="1" dirty="0" smtClean="0">
              <a:solidFill>
                <a:schemeClr val="bg1"/>
              </a:solidFill>
            </a:endParaRPr>
          </a:p>
          <a:p>
            <a:pPr lvl="1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Salt (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NaCl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) - Sodium (Na) Restriction 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ACC/AHA – 2013 HF guidelines.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Conflicting information regarding Na intake target</a:t>
            </a:r>
          </a:p>
          <a:p>
            <a:pPr lvl="1"/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Available literature </a:t>
            </a:r>
            <a:r>
              <a:rPr lang="en-US" sz="2000" b="1" dirty="0" smtClean="0">
                <a:solidFill>
                  <a:schemeClr val="bg1"/>
                </a:solidFill>
              </a:rPr>
              <a:t>(time to hospitalization +/- death)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2-3g/d better than &gt;3g/d</a:t>
            </a:r>
          </a:p>
          <a:p>
            <a:pPr marL="3657600" lvl="8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Song EK, </a:t>
            </a:r>
            <a:r>
              <a:rPr lang="en-US" b="1" dirty="0" err="1" smtClean="0">
                <a:solidFill>
                  <a:schemeClr val="bg1"/>
                </a:solidFill>
              </a:rPr>
              <a:t>Eur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Cardiovasc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Nurs</a:t>
            </a:r>
            <a:r>
              <a:rPr lang="en-US" b="1" dirty="0" smtClean="0">
                <a:solidFill>
                  <a:schemeClr val="bg1"/>
                </a:solidFill>
              </a:rPr>
              <a:t> 2014;13:541</a:t>
            </a:r>
          </a:p>
          <a:p>
            <a:pPr marL="3657600" lvl="8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Lennie TA, J Card Fail 2011;17:325</a:t>
            </a:r>
          </a:p>
          <a:p>
            <a:pPr marL="3657600" lvl="8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2-3g/d better than &lt;2g/d</a:t>
            </a:r>
          </a:p>
          <a:p>
            <a:pPr marL="3657600" lvl="8" indent="0">
              <a:buNone/>
            </a:pPr>
            <a:r>
              <a:rPr lang="en-US" b="1" dirty="0">
                <a:solidFill>
                  <a:schemeClr val="bg1"/>
                </a:solidFill>
              </a:rPr>
              <a:t>Lennie TA, J Card Fail </a:t>
            </a:r>
            <a:r>
              <a:rPr lang="en-US" b="1" dirty="0" smtClean="0">
                <a:solidFill>
                  <a:schemeClr val="bg1"/>
                </a:solidFill>
              </a:rPr>
              <a:t>2011;17:325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125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Reducing readmissions: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Key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concept 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620000" cy="685800"/>
          </a:xfrm>
        </p:spPr>
        <p:txBody>
          <a:bodyPr>
            <a:noAutofit/>
          </a:bodyPr>
          <a:lstStyle/>
          <a:p>
            <a:pPr marL="914400" lvl="2" indent="0" algn="ctr">
              <a:buNone/>
            </a:pPr>
            <a:r>
              <a:rPr lang="en-US" sz="4000" b="1" u="sng" dirty="0" smtClean="0">
                <a:solidFill>
                  <a:schemeClr val="bg1"/>
                </a:solidFill>
              </a:rPr>
              <a:t>A Continuum: </a:t>
            </a:r>
          </a:p>
        </p:txBody>
      </p:sp>
      <p:sp>
        <p:nvSpPr>
          <p:cNvPr id="4" name="Oval 3"/>
          <p:cNvSpPr/>
          <p:nvPr/>
        </p:nvSpPr>
        <p:spPr>
          <a:xfrm>
            <a:off x="152400" y="2895600"/>
            <a:ext cx="4876800" cy="3048000"/>
          </a:xfrm>
          <a:prstGeom prst="ellipse">
            <a:avLst/>
          </a:prstGeom>
          <a:noFill/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Adequate treatment in hospital: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Adequate med. treatment (incl. LOS);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Adequate patient education;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Adequate discharge (handoff).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4191000" y="2895600"/>
            <a:ext cx="4800600" cy="3048000"/>
          </a:xfrm>
          <a:prstGeom prst="ellipse">
            <a:avLst/>
          </a:prstGeom>
          <a:noFill/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Adequate outpatient treatment: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Adequate med. treatment;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Assessing med. compliance;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Adequate patient self-care.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5910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>
                    <a:lumMod val="75000"/>
                  </a:schemeClr>
                </a:solidFill>
              </a:rPr>
              <a:t>Transition to home </a:t>
            </a:r>
            <a:endParaRPr lang="en-US" sz="4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1722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b="1" u="sng" dirty="0" smtClean="0">
                <a:solidFill>
                  <a:schemeClr val="bg1"/>
                </a:solidFill>
              </a:rPr>
              <a:t>The CHF patient at WMC.</a:t>
            </a:r>
          </a:p>
          <a:p>
            <a:pPr marL="457200" lvl="1" indent="0">
              <a:buNone/>
            </a:pPr>
            <a:r>
              <a:rPr lang="en-US" sz="11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D/C order set and </a:t>
            </a:r>
            <a:r>
              <a:rPr lang="en-US" b="1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MedRec</a:t>
            </a: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(also admission </a:t>
            </a:r>
            <a:r>
              <a:rPr lang="en-US" b="1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MedRec</a:t>
            </a: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); 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Makes sure patient D/</a:t>
            </a:r>
            <a:r>
              <a:rPr lang="en-US" b="1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C’ed</a:t>
            </a: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 on adequate meds! 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Salt (2.5-3g) /fluid (1.5-1.7l) restriction </a:t>
            </a:r>
            <a:r>
              <a:rPr lang="en-US" b="1" dirty="0">
                <a:solidFill>
                  <a:schemeClr val="bg1"/>
                </a:solidFill>
                <a:sym typeface="Wingdings" panose="05000000000000000000" pitchFamily="2" charset="2"/>
              </a:rPr>
              <a:t>/ diet recommendations</a:t>
            </a:r>
          </a:p>
          <a:p>
            <a:pPr marL="914400" lvl="2" indent="0">
              <a:buNone/>
            </a:pPr>
            <a:endParaRPr lang="en-US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The D/C package  what is truly needed?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The personalized cover page</a:t>
            </a:r>
          </a:p>
          <a:p>
            <a:pPr lvl="3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When to f/u? Who to call? (e.g.: NH patients </a:t>
            </a:r>
            <a:r>
              <a:rPr lang="en-US" b="1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etc</a:t>
            </a: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). </a:t>
            </a:r>
          </a:p>
          <a:p>
            <a:pPr lvl="2"/>
            <a:r>
              <a:rPr lang="en-US" b="1" dirty="0">
                <a:solidFill>
                  <a:schemeClr val="bg1"/>
                </a:solidFill>
                <a:sym typeface="Wingdings" panose="05000000000000000000" pitchFamily="2" charset="2"/>
              </a:rPr>
              <a:t>The weight chart </a:t>
            </a: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!!!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The stoplight page</a:t>
            </a:r>
          </a:p>
          <a:p>
            <a:pPr lvl="3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What to do when worsening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Explanations of medication need  personalized, …</a:t>
            </a:r>
          </a:p>
        </p:txBody>
      </p:sp>
    </p:spTree>
    <p:extLst>
      <p:ext uri="{BB962C8B-B14F-4D97-AF65-F5344CB8AC3E}">
        <p14:creationId xmlns:p14="http://schemas.microsoft.com/office/powerpoint/2010/main" val="34156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7582" y="2582333"/>
            <a:ext cx="2148418" cy="409574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Day #2 Post D/C – </a:t>
            </a:r>
          </a:p>
          <a:p>
            <a:r>
              <a:rPr lang="en-US" sz="1600" b="1" dirty="0">
                <a:solidFill>
                  <a:srgbClr val="FFFF00"/>
                </a:solidFill>
              </a:rPr>
              <a:t>C</a:t>
            </a:r>
            <a:r>
              <a:rPr lang="en-US" sz="1600" b="1" dirty="0" smtClean="0">
                <a:solidFill>
                  <a:srgbClr val="FFFF00"/>
                </a:solidFill>
              </a:rPr>
              <a:t>ompliance: </a:t>
            </a:r>
          </a:p>
          <a:p>
            <a:endParaRPr lang="en-US" sz="1600" b="1" dirty="0">
              <a:solidFill>
                <a:srgbClr val="FFFF00"/>
              </a:solidFill>
            </a:endParaRPr>
          </a:p>
          <a:p>
            <a:r>
              <a:rPr lang="en-US" sz="1400" b="1" dirty="0" smtClean="0">
                <a:solidFill>
                  <a:srgbClr val="FFFF00"/>
                </a:solidFill>
              </a:rPr>
              <a:t>Phone call (NAVIGATOR RN)  targeting: </a:t>
            </a:r>
          </a:p>
          <a:p>
            <a:endParaRPr lang="en-US" sz="1400" b="1" dirty="0" smtClean="0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Symptoms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Weight change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Medication compliance (Purchased? Taken? Side effects?)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HHA support?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/>
          </a:p>
          <a:p>
            <a:endParaRPr lang="en-US" sz="1400" b="1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4811182" y="2586565"/>
            <a:ext cx="1989667" cy="4095749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≤ 7 days post D/C - </a:t>
            </a:r>
          </a:p>
          <a:p>
            <a:r>
              <a:rPr lang="en-US" sz="1600" b="1" dirty="0" smtClean="0">
                <a:solidFill>
                  <a:srgbClr val="FFFF00"/>
                </a:solidFill>
              </a:rPr>
              <a:t>Congest. status:</a:t>
            </a: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WCPS office encounter*: </a:t>
            </a: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chemeClr val="bg1"/>
                </a:solidFill>
              </a:rPr>
              <a:t>Hx</a:t>
            </a:r>
            <a:r>
              <a:rPr lang="en-US" sz="1400" b="1" dirty="0" smtClean="0">
                <a:solidFill>
                  <a:schemeClr val="bg1"/>
                </a:solidFill>
              </a:rPr>
              <a:t>/</a:t>
            </a:r>
            <a:r>
              <a:rPr lang="en-US" sz="1400" b="1" dirty="0" err="1" smtClean="0">
                <a:solidFill>
                  <a:schemeClr val="bg1"/>
                </a:solidFill>
              </a:rPr>
              <a:t>PEx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chemeClr val="bg1"/>
                </a:solidFill>
              </a:rPr>
              <a:t>ΔWt</a:t>
            </a:r>
            <a:r>
              <a:rPr lang="en-US" sz="1400" b="1" dirty="0" smtClean="0">
                <a:solidFill>
                  <a:schemeClr val="bg1"/>
                </a:solidFill>
              </a:rPr>
              <a:t>, I/O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BMP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Adjust diuresis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Document “</a:t>
            </a:r>
            <a:r>
              <a:rPr lang="en-US" sz="1400" b="1" dirty="0" err="1" smtClean="0">
                <a:solidFill>
                  <a:schemeClr val="bg1"/>
                </a:solidFill>
              </a:rPr>
              <a:t>euvolemic</a:t>
            </a:r>
            <a:r>
              <a:rPr lang="en-US" sz="1400" b="1" dirty="0" smtClean="0">
                <a:solidFill>
                  <a:schemeClr val="bg1"/>
                </a:solidFill>
              </a:rPr>
              <a:t>  weight” if reached.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Start medication up-titration (</a:t>
            </a:r>
            <a:r>
              <a:rPr lang="en-US" sz="1400" b="1" dirty="0" err="1" smtClean="0">
                <a:solidFill>
                  <a:schemeClr val="bg1"/>
                </a:solidFill>
              </a:rPr>
              <a:t>HFrEF</a:t>
            </a:r>
            <a:r>
              <a:rPr lang="en-US" sz="14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71750" y="2586565"/>
            <a:ext cx="1989667" cy="409574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1 day before clinical encounter:</a:t>
            </a: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BMP draw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938433" y="2586565"/>
            <a:ext cx="1972734" cy="4091517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Further appointments </a:t>
            </a:r>
          </a:p>
          <a:p>
            <a:endParaRPr lang="en-US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Medications up-titration for </a:t>
            </a:r>
            <a:r>
              <a:rPr lang="en-US" sz="1400" b="1" dirty="0" err="1" smtClean="0">
                <a:solidFill>
                  <a:schemeClr val="bg1"/>
                </a:solidFill>
              </a:rPr>
              <a:t>HFrEF</a:t>
            </a:r>
            <a:endParaRPr lang="en-US" sz="1400" b="1" dirty="0" smtClean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37583" y="1957916"/>
            <a:ext cx="8883651" cy="592667"/>
          </a:xfrm>
          <a:prstGeom prst="rightArrow">
            <a:avLst/>
          </a:prstGeom>
          <a:solidFill>
            <a:srgbClr val="00009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/>
          <p:cNvCxnSpPr/>
          <p:nvPr/>
        </p:nvCxnSpPr>
        <p:spPr>
          <a:xfrm>
            <a:off x="275167" y="1242608"/>
            <a:ext cx="5530848" cy="4484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363220">
            <a:off x="666750" y="954312"/>
            <a:ext cx="2000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congestion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75167" y="1883832"/>
            <a:ext cx="8636000" cy="10583"/>
          </a:xfrm>
          <a:prstGeom prst="line">
            <a:avLst/>
          </a:prstGeom>
          <a:ln w="3175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38697" y="31750"/>
            <a:ext cx="2384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Adrian Fluture, MD, FACC, FSCAI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1465" y="1537194"/>
            <a:ext cx="1813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euvolemic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weight”</a:t>
            </a:r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199" y="308749"/>
            <a:ext cx="4757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Transition to </a:t>
            </a:r>
            <a:r>
              <a:rPr lang="en-US" sz="2800" b="1" dirty="0" err="1" smtClean="0">
                <a:solidFill>
                  <a:schemeClr val="bg1">
                    <a:lumMod val="75000"/>
                  </a:schemeClr>
                </a:solidFill>
              </a:rPr>
              <a:t>euvolemic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 status</a:t>
            </a:r>
            <a:endParaRPr lang="en-US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>
                    <a:lumMod val="75000"/>
                  </a:schemeClr>
                </a:solidFill>
              </a:rPr>
              <a:t>The outpatient follow-up </a:t>
            </a:r>
            <a:endParaRPr lang="en-US" sz="4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B. </a:t>
            </a:r>
            <a:r>
              <a:rPr lang="en-US" b="1" u="sng" dirty="0" smtClean="0">
                <a:solidFill>
                  <a:schemeClr val="bg1"/>
                </a:solidFill>
              </a:rPr>
              <a:t>The CHF patient after D/C 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The 48h phone call: </a:t>
            </a:r>
          </a:p>
          <a:p>
            <a:pPr marL="1314450" lvl="2" indent="-514350"/>
            <a:r>
              <a:rPr lang="en-US" b="1" dirty="0" smtClean="0">
                <a:solidFill>
                  <a:srgbClr val="92D050"/>
                </a:solidFill>
              </a:rPr>
              <a:t>WMC: </a:t>
            </a:r>
            <a:r>
              <a:rPr lang="en-US" b="1" dirty="0" err="1" smtClean="0">
                <a:solidFill>
                  <a:srgbClr val="92D050"/>
                </a:solidFill>
              </a:rPr>
              <a:t>Wt</a:t>
            </a:r>
            <a:r>
              <a:rPr lang="en-US" b="1" dirty="0" smtClean="0">
                <a:solidFill>
                  <a:srgbClr val="92D050"/>
                </a:solidFill>
              </a:rPr>
              <a:t>? meds bought? Taken? Salt/fluid intake?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7</a:t>
            </a:r>
            <a:r>
              <a:rPr lang="en-US" b="1" baseline="30000" dirty="0" smtClean="0">
                <a:solidFill>
                  <a:srgbClr val="FFC000"/>
                </a:solidFill>
              </a:rPr>
              <a:t>th</a:t>
            </a:r>
            <a:r>
              <a:rPr lang="en-US" b="1" dirty="0" smtClean="0">
                <a:solidFill>
                  <a:srgbClr val="FFC000"/>
                </a:solidFill>
              </a:rPr>
              <a:t> day = clinical encounter, preceded by 5</a:t>
            </a:r>
            <a:r>
              <a:rPr lang="en-US" b="1" baseline="30000" dirty="0" smtClean="0">
                <a:solidFill>
                  <a:srgbClr val="FFC000"/>
                </a:solidFill>
              </a:rPr>
              <a:t>th</a:t>
            </a:r>
            <a:r>
              <a:rPr lang="en-US" b="1" dirty="0" smtClean="0">
                <a:solidFill>
                  <a:srgbClr val="FFC000"/>
                </a:solidFill>
              </a:rPr>
              <a:t> day labs: </a:t>
            </a:r>
          </a:p>
          <a:p>
            <a:pPr marL="1314450" lvl="2" indent="-514350"/>
            <a:r>
              <a:rPr lang="en-US" b="1" dirty="0" smtClean="0">
                <a:solidFill>
                  <a:srgbClr val="FFC000"/>
                </a:solidFill>
              </a:rPr>
              <a:t>Midlevel or MD; </a:t>
            </a:r>
          </a:p>
          <a:p>
            <a:pPr marL="1314450" lvl="2" indent="-514350"/>
            <a:r>
              <a:rPr lang="en-US" b="1" dirty="0" smtClean="0">
                <a:solidFill>
                  <a:srgbClr val="FFC000"/>
                </a:solidFill>
              </a:rPr>
              <a:t>Concept: as this were a f/u visit on the hospital floor.</a:t>
            </a:r>
            <a:endParaRPr lang="en-US" b="1" dirty="0">
              <a:solidFill>
                <a:srgbClr val="FFC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14</a:t>
            </a:r>
            <a:r>
              <a:rPr lang="en-US" b="1" baseline="30000" dirty="0" smtClean="0">
                <a:solidFill>
                  <a:srgbClr val="92D050"/>
                </a:solidFill>
              </a:rPr>
              <a:t>th</a:t>
            </a:r>
            <a:r>
              <a:rPr lang="en-US" b="1" dirty="0" smtClean="0">
                <a:solidFill>
                  <a:srgbClr val="92D050"/>
                </a:solidFill>
              </a:rPr>
              <a:t> day = phone call: </a:t>
            </a:r>
            <a:endParaRPr lang="en-US" b="1" dirty="0">
              <a:solidFill>
                <a:srgbClr val="92D050"/>
              </a:solidFill>
            </a:endParaRPr>
          </a:p>
          <a:p>
            <a:pPr marL="1314450" lvl="2" indent="-514350"/>
            <a:r>
              <a:rPr lang="en-US" b="1" dirty="0" smtClean="0">
                <a:solidFill>
                  <a:srgbClr val="92D050"/>
                </a:solidFill>
              </a:rPr>
              <a:t>WCPS RN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21</a:t>
            </a:r>
            <a:r>
              <a:rPr lang="en-US" b="1" baseline="30000" dirty="0" smtClean="0">
                <a:solidFill>
                  <a:srgbClr val="FFC000"/>
                </a:solidFill>
              </a:rPr>
              <a:t>st</a:t>
            </a:r>
            <a:r>
              <a:rPr lang="en-US" b="1" dirty="0" smtClean="0">
                <a:solidFill>
                  <a:srgbClr val="FFC000"/>
                </a:solidFill>
              </a:rPr>
              <a:t> day = clinical encounter, preceded by labs: </a:t>
            </a:r>
          </a:p>
          <a:p>
            <a:pPr marL="1314450" lvl="2" indent="-514350"/>
            <a:r>
              <a:rPr lang="en-US" b="1" dirty="0" smtClean="0">
                <a:solidFill>
                  <a:srgbClr val="FFC000"/>
                </a:solidFill>
              </a:rPr>
              <a:t>Midlevel or MD (similar to 7</a:t>
            </a:r>
            <a:r>
              <a:rPr lang="en-US" b="1" baseline="30000" dirty="0" smtClean="0">
                <a:solidFill>
                  <a:srgbClr val="FFC000"/>
                </a:solidFill>
              </a:rPr>
              <a:t>th</a:t>
            </a:r>
            <a:r>
              <a:rPr lang="en-US" b="1" dirty="0" smtClean="0">
                <a:solidFill>
                  <a:srgbClr val="FFC000"/>
                </a:solidFill>
              </a:rPr>
              <a:t> day encounter).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28</a:t>
            </a:r>
            <a:r>
              <a:rPr lang="en-US" b="1" baseline="30000" dirty="0" smtClean="0">
                <a:solidFill>
                  <a:srgbClr val="92D050"/>
                </a:solidFill>
              </a:rPr>
              <a:t>th</a:t>
            </a:r>
            <a:r>
              <a:rPr lang="en-US" b="1" dirty="0" smtClean="0">
                <a:solidFill>
                  <a:srgbClr val="92D050"/>
                </a:solidFill>
              </a:rPr>
              <a:t> day = phone call:</a:t>
            </a:r>
          </a:p>
          <a:p>
            <a:pPr marL="1314450" lvl="2" indent="-514350"/>
            <a:r>
              <a:rPr lang="en-US" b="1" dirty="0" smtClean="0">
                <a:solidFill>
                  <a:srgbClr val="92D050"/>
                </a:solidFill>
              </a:rPr>
              <a:t>WCPS RN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42</a:t>
            </a:r>
            <a:r>
              <a:rPr lang="en-US" b="1" baseline="30000" dirty="0" smtClean="0">
                <a:solidFill>
                  <a:srgbClr val="FFC000"/>
                </a:solidFill>
              </a:rPr>
              <a:t>nd</a:t>
            </a:r>
            <a:r>
              <a:rPr lang="en-US" b="1" dirty="0" smtClean="0">
                <a:solidFill>
                  <a:srgbClr val="FFC000"/>
                </a:solidFill>
              </a:rPr>
              <a:t> day (6 weeks):</a:t>
            </a:r>
          </a:p>
          <a:p>
            <a:pPr marL="1314450" lvl="2" indent="-514350"/>
            <a:r>
              <a:rPr lang="en-US" b="1" dirty="0" smtClean="0">
                <a:solidFill>
                  <a:srgbClr val="FFC000"/>
                </a:solidFill>
              </a:rPr>
              <a:t>Preferably MD</a:t>
            </a:r>
          </a:p>
        </p:txBody>
      </p:sp>
    </p:spTree>
    <p:extLst>
      <p:ext uri="{BB962C8B-B14F-4D97-AF65-F5344CB8AC3E}">
        <p14:creationId xmlns:p14="http://schemas.microsoft.com/office/powerpoint/2010/main" val="34666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sz="4800" b="1" dirty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en-US" sz="4800" b="1" dirty="0" smtClean="0">
                <a:solidFill>
                  <a:schemeClr val="bg1">
                    <a:lumMod val="75000"/>
                  </a:schemeClr>
                </a:solidFill>
              </a:rPr>
              <a:t>linical Encounter </a:t>
            </a:r>
            <a:endParaRPr lang="en-US" sz="4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I. Subjective:  </a:t>
            </a:r>
          </a:p>
          <a:p>
            <a:pPr marL="971550" lvl="1" indent="-571500"/>
            <a:r>
              <a:rPr lang="en-US" b="1" dirty="0" smtClean="0">
                <a:solidFill>
                  <a:schemeClr val="bg1"/>
                </a:solidFill>
              </a:rPr>
              <a:t>DOE degree (blocks, flights)? Sleep</a:t>
            </a:r>
            <a:r>
              <a:rPr lang="en-US" b="1" dirty="0">
                <a:solidFill>
                  <a:schemeClr val="bg1"/>
                </a:solidFill>
              </a:rPr>
              <a:t>?</a:t>
            </a:r>
            <a:r>
              <a:rPr lang="en-US" b="1" dirty="0" smtClean="0">
                <a:solidFill>
                  <a:schemeClr val="bg1"/>
                </a:solidFill>
              </a:rPr>
              <a:t> Edema? dizzy/orthostatic? </a:t>
            </a:r>
          </a:p>
          <a:p>
            <a:pPr marL="971550" lvl="1" indent="-571500"/>
            <a:r>
              <a:rPr lang="en-US" b="1" dirty="0" smtClean="0">
                <a:solidFill>
                  <a:schemeClr val="bg1"/>
                </a:solidFill>
              </a:rPr>
              <a:t>Salt (~2.5-3g Na/24h), fluid intake (~1.5-1.7l/24h).</a:t>
            </a:r>
          </a:p>
          <a:p>
            <a:pPr marL="971550" lvl="1" indent="-571500"/>
            <a:r>
              <a:rPr lang="en-US" b="1" dirty="0" smtClean="0">
                <a:solidFill>
                  <a:schemeClr val="bg1"/>
                </a:solidFill>
              </a:rPr>
              <a:t>Meds compliance?</a:t>
            </a:r>
          </a:p>
          <a:p>
            <a:pPr marL="971550" lvl="1" indent="-571500"/>
            <a:r>
              <a:rPr lang="en-US" b="1" dirty="0" smtClean="0">
                <a:solidFill>
                  <a:schemeClr val="bg1"/>
                </a:solidFill>
              </a:rPr>
              <a:t>Undesired meds? (NSAIDs, non-</a:t>
            </a:r>
            <a:r>
              <a:rPr lang="en-US" b="1" dirty="0" err="1" smtClean="0">
                <a:solidFill>
                  <a:schemeClr val="bg1"/>
                </a:solidFill>
              </a:rPr>
              <a:t>dihydropyridines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sotalol</a:t>
            </a:r>
            <a:r>
              <a:rPr lang="en-US" b="1" dirty="0" smtClean="0">
                <a:solidFill>
                  <a:schemeClr val="bg1"/>
                </a:solidFill>
              </a:rPr>
              <a:t> (EF&lt;40%), </a:t>
            </a:r>
            <a:r>
              <a:rPr lang="en-US" b="1" dirty="0" err="1" smtClean="0">
                <a:solidFill>
                  <a:schemeClr val="bg1"/>
                </a:solidFill>
              </a:rPr>
              <a:t>thiazolinidinediones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cilostazole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etc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II. Objective: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BP, pulse pressure, HR, </a:t>
            </a:r>
            <a:r>
              <a:rPr lang="en-US" b="1" dirty="0" err="1" smtClean="0">
                <a:solidFill>
                  <a:schemeClr val="bg1"/>
                </a:solidFill>
              </a:rPr>
              <a:t>orthostatics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Wt</a:t>
            </a:r>
            <a:r>
              <a:rPr lang="en-US" b="1" dirty="0" smtClean="0">
                <a:solidFill>
                  <a:schemeClr val="bg1"/>
                </a:solidFill>
              </a:rPr>
              <a:t> (</a:t>
            </a:r>
            <a:r>
              <a:rPr lang="el-GR" b="1" dirty="0" smtClean="0">
                <a:solidFill>
                  <a:schemeClr val="bg1"/>
                </a:solidFill>
              </a:rPr>
              <a:t>Δ</a:t>
            </a:r>
            <a:r>
              <a:rPr lang="en-US" b="1" dirty="0" err="1" smtClean="0">
                <a:solidFill>
                  <a:schemeClr val="bg1"/>
                </a:solidFill>
              </a:rPr>
              <a:t>Wt</a:t>
            </a:r>
            <a:r>
              <a:rPr lang="en-US" b="1" dirty="0" smtClean="0">
                <a:solidFill>
                  <a:schemeClr val="bg1"/>
                </a:solidFill>
              </a:rPr>
              <a:t>),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Correct JVP assessment, lung auscultation, edema, ascites?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III. Labs check!</a:t>
            </a:r>
          </a:p>
        </p:txBody>
      </p:sp>
    </p:spTree>
    <p:extLst>
      <p:ext uri="{BB962C8B-B14F-4D97-AF65-F5344CB8AC3E}">
        <p14:creationId xmlns:p14="http://schemas.microsoft.com/office/powerpoint/2010/main" val="308743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9"/>
            <a:ext cx="8229600" cy="84908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Obsessed with weight / fluid status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2099667"/>
              </p:ext>
            </p:extLst>
          </p:nvPr>
        </p:nvGraphicFramePr>
        <p:xfrm>
          <a:off x="544286" y="772886"/>
          <a:ext cx="8142514" cy="5976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94314" y="3363686"/>
            <a:ext cx="2253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Weight needs documented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8697" y="31750"/>
            <a:ext cx="2384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Adrian Fluture, MD, FACC, FSCAI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Additional Selected References 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5028"/>
            <a:ext cx="8229600" cy="5660571"/>
          </a:xfrm>
        </p:spPr>
        <p:txBody>
          <a:bodyPr anchor="t">
            <a:normAutofit fontScale="62500" lnSpcReduction="20000"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Dudas</a:t>
            </a:r>
            <a:r>
              <a:rPr lang="en-US" b="1" dirty="0" smtClean="0">
                <a:solidFill>
                  <a:schemeClr val="bg1"/>
                </a:solidFill>
              </a:rPr>
              <a:t> V, Am J Med 2001;111:26S.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Stewart S, Arch Intern Med 1998;158:1067.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Jack BW, Ann </a:t>
            </a:r>
            <a:r>
              <a:rPr lang="en-US" b="1" dirty="0" err="1" smtClean="0">
                <a:solidFill>
                  <a:schemeClr val="bg1"/>
                </a:solidFill>
              </a:rPr>
              <a:t>Inrern</a:t>
            </a:r>
            <a:r>
              <a:rPr lang="en-US" b="1" dirty="0" smtClean="0">
                <a:solidFill>
                  <a:schemeClr val="bg1"/>
                </a:solidFill>
              </a:rPr>
              <a:t> Med 2009;140:178.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Stauffer BD, Arch Intern Med 2011;171:1238.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Mueller SK, Arch </a:t>
            </a:r>
            <a:r>
              <a:rPr lang="en-US" b="1" dirty="0" err="1" smtClean="0">
                <a:solidFill>
                  <a:schemeClr val="bg1"/>
                </a:solidFill>
              </a:rPr>
              <a:t>Inern</a:t>
            </a:r>
            <a:r>
              <a:rPr lang="en-US" b="1" dirty="0" smtClean="0">
                <a:solidFill>
                  <a:schemeClr val="bg1"/>
                </a:solidFill>
              </a:rPr>
              <a:t> Med 2012;172:1057.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Schilinger</a:t>
            </a:r>
            <a:r>
              <a:rPr lang="en-US" b="1" dirty="0" smtClean="0">
                <a:solidFill>
                  <a:schemeClr val="bg1"/>
                </a:solidFill>
              </a:rPr>
              <a:t> D, Arch Intern Med 2003;163:83.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Hesselink</a:t>
            </a:r>
            <a:r>
              <a:rPr lang="en-US" b="1" dirty="0" smtClean="0">
                <a:solidFill>
                  <a:schemeClr val="bg1"/>
                </a:solidFill>
              </a:rPr>
              <a:t> G, Arch Intern Med  2012;157:417.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Ansari M, JACC 2003;41:62.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Galbreath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AD;Circulation</a:t>
            </a:r>
            <a:r>
              <a:rPr lang="en-US" b="1" dirty="0" smtClean="0">
                <a:solidFill>
                  <a:schemeClr val="bg1"/>
                </a:solidFill>
              </a:rPr>
              <a:t> 2004;110:3518. 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Lindenfeld</a:t>
            </a:r>
            <a:r>
              <a:rPr lang="en-US" b="1" dirty="0" smtClean="0">
                <a:solidFill>
                  <a:schemeClr val="bg1"/>
                </a:solidFill>
              </a:rPr>
              <a:t> J, J Card Fail 2010;16;e1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Foody JM, Am J Med 2005;118:120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Jong P, Circulation 2003108;184</a:t>
            </a:r>
          </a:p>
          <a:p>
            <a:r>
              <a:rPr lang="en-US" b="1" dirty="0">
                <a:solidFill>
                  <a:schemeClr val="bg1"/>
                </a:solidFill>
              </a:rPr>
              <a:t>ACC/AHA CHF guidelines 2013</a:t>
            </a:r>
          </a:p>
          <a:p>
            <a:r>
              <a:rPr lang="en-US" b="1" dirty="0" err="1">
                <a:solidFill>
                  <a:schemeClr val="bg1"/>
                </a:solidFill>
              </a:rPr>
              <a:t>Verbrugge</a:t>
            </a:r>
            <a:r>
              <a:rPr lang="en-US" b="1" dirty="0">
                <a:solidFill>
                  <a:schemeClr val="bg1"/>
                </a:solidFill>
              </a:rPr>
              <a:t> FH, JACC 2015;65:480. </a:t>
            </a:r>
          </a:p>
          <a:p>
            <a:r>
              <a:rPr lang="en-US" b="1" dirty="0">
                <a:solidFill>
                  <a:schemeClr val="bg1"/>
                </a:solidFill>
              </a:rPr>
              <a:t>Hussain-Syed F, JACC 2015;65:2433. </a:t>
            </a:r>
          </a:p>
          <a:p>
            <a:r>
              <a:rPr lang="en-US" b="1" dirty="0" err="1">
                <a:solidFill>
                  <a:schemeClr val="bg1"/>
                </a:solidFill>
              </a:rPr>
              <a:t>Verbrugge</a:t>
            </a:r>
            <a:r>
              <a:rPr lang="en-US" b="1" dirty="0">
                <a:solidFill>
                  <a:schemeClr val="bg1"/>
                </a:solidFill>
              </a:rPr>
              <a:t> FH, </a:t>
            </a:r>
            <a:r>
              <a:rPr lang="en-US" b="1" dirty="0" err="1">
                <a:solidFill>
                  <a:schemeClr val="bg1"/>
                </a:solidFill>
              </a:rPr>
              <a:t>Cardiorenal</a:t>
            </a:r>
            <a:r>
              <a:rPr lang="en-US" b="1" dirty="0">
                <a:solidFill>
                  <a:schemeClr val="bg1"/>
                </a:solidFill>
              </a:rPr>
              <a:t> Med 2014;4:176. </a:t>
            </a:r>
          </a:p>
          <a:p>
            <a:r>
              <a:rPr lang="en-US" b="1" dirty="0" err="1">
                <a:solidFill>
                  <a:schemeClr val="bg1"/>
                </a:solidFill>
              </a:rPr>
              <a:t>Ewy</a:t>
            </a:r>
            <a:r>
              <a:rPr lang="en-US" b="1" dirty="0">
                <a:solidFill>
                  <a:schemeClr val="bg1"/>
                </a:solidFill>
              </a:rPr>
              <a:t>, Ann </a:t>
            </a:r>
            <a:r>
              <a:rPr lang="en-US" b="1" dirty="0" err="1">
                <a:solidFill>
                  <a:schemeClr val="bg1"/>
                </a:solidFill>
              </a:rPr>
              <a:t>Int</a:t>
            </a:r>
            <a:r>
              <a:rPr lang="en-US" b="1" dirty="0">
                <a:solidFill>
                  <a:schemeClr val="bg1"/>
                </a:solidFill>
              </a:rPr>
              <a:t> Med 1988;109:456. </a:t>
            </a:r>
          </a:p>
          <a:p>
            <a:r>
              <a:rPr lang="en-US" b="1" dirty="0" err="1">
                <a:solidFill>
                  <a:schemeClr val="bg1"/>
                </a:solidFill>
              </a:rPr>
              <a:t>Drazner</a:t>
            </a:r>
            <a:r>
              <a:rPr lang="en-US" b="1" dirty="0">
                <a:solidFill>
                  <a:schemeClr val="bg1"/>
                </a:solidFill>
              </a:rPr>
              <a:t> MH, NEJM 2001;345574</a:t>
            </a:r>
          </a:p>
        </p:txBody>
      </p:sp>
    </p:spTree>
    <p:extLst>
      <p:ext uri="{BB962C8B-B14F-4D97-AF65-F5344CB8AC3E}">
        <p14:creationId xmlns:p14="http://schemas.microsoft.com/office/powerpoint/2010/main" val="29961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About this lecture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Goal: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Improving quality of care in CHF patients.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Reducing readmissions </a:t>
            </a: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chemeClr val="bg1"/>
                </a:solidFill>
              </a:rPr>
              <a:t>improving patient’s quality of life.</a:t>
            </a:r>
          </a:p>
          <a:p>
            <a:pPr lvl="1"/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Quality of scientific data available: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Mostly observational studies,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Small scale RCTs,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Controversies and conflicting data </a:t>
            </a:r>
            <a:r>
              <a:rPr lang="en-US" b="1" dirty="0" err="1" smtClean="0">
                <a:solidFill>
                  <a:schemeClr val="bg1"/>
                </a:solidFill>
              </a:rPr>
              <a:t>extist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25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</a:rPr>
              <a:t>Thank you for listening !</a:t>
            </a:r>
            <a:endParaRPr lang="en-US" sz="5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7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CHF – magnitude of this problem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9218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3999"/>
            <a:ext cx="6648450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41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174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CHF – magnitude of this problem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19200" y="1143000"/>
            <a:ext cx="6705600" cy="5181600"/>
            <a:chOff x="1524000" y="1143000"/>
            <a:chExt cx="5953125" cy="4848225"/>
          </a:xfrm>
        </p:grpSpPr>
        <p:pic>
          <p:nvPicPr>
            <p:cNvPr id="5124" name="Picture 4" descr="Related ima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143000"/>
              <a:ext cx="5953125" cy="484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1676400" y="1371600"/>
              <a:ext cx="5638800" cy="1251858"/>
              <a:chOff x="1676400" y="1371600"/>
              <a:chExt cx="5638800" cy="1251858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1676400" y="1371600"/>
                <a:ext cx="5638800" cy="457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Lifetime risk of HF (age 45-95): 20-45%</a:t>
                </a:r>
                <a:endParaRPr lang="en-US" b="1" dirty="0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4191000" y="2166258"/>
                <a:ext cx="2590800" cy="457200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939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Reducing readmissions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Avoiding the </a:t>
            </a:r>
            <a:r>
              <a:rPr lang="en-US" b="1" u="sng" dirty="0" smtClean="0">
                <a:solidFill>
                  <a:schemeClr val="bg1"/>
                </a:solidFill>
              </a:rPr>
              <a:t>preventable</a:t>
            </a:r>
            <a:r>
              <a:rPr lang="en-US" b="1" dirty="0" smtClean="0">
                <a:solidFill>
                  <a:schemeClr val="bg1"/>
                </a:solidFill>
              </a:rPr>
              <a:t> readmissions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Possible remedies suggested  by research </a:t>
            </a: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avoiding:</a:t>
            </a:r>
          </a:p>
          <a:p>
            <a:pPr lvl="1"/>
            <a:endParaRPr lang="en-US" b="1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Therapeutic errors and adverse drug events (med-recs…);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Lack of goals of care discussions;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Premature discharge; 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Failed hand-offs; 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Inadequate post discharge support; 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Insufficient follow-up;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Nosocomial infections, patient falls etc.</a:t>
            </a:r>
          </a:p>
          <a:p>
            <a:pPr lvl="2"/>
            <a:endParaRPr lang="en-US" b="1" dirty="0" smtClean="0">
              <a:solidFill>
                <a:schemeClr val="bg1"/>
              </a:solidFill>
            </a:endParaRPr>
          </a:p>
          <a:p>
            <a:pPr lvl="2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6486941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</a:rPr>
              <a:t>Auerbach</a:t>
            </a:r>
            <a:r>
              <a:rPr lang="en-US" sz="1400" b="1" dirty="0" smtClean="0">
                <a:solidFill>
                  <a:schemeClr val="bg1"/>
                </a:solidFill>
              </a:rPr>
              <a:t> AD, JAMA Intern Med 2016;176:484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8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What do we do differently ? 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Working together for our patient’s benefits for more than 30 years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1" y="3505200"/>
            <a:ext cx="2432049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992"/>
            <a:ext cx="3124200" cy="1899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630770"/>
            <a:ext cx="2253913" cy="149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54864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Advancements in Heart Failure treatment quality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</a:rPr>
              <a:t>ince 2016 – new program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4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What is different ?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Early recognition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Early treatment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Intensive education </a:t>
            </a:r>
            <a:r>
              <a:rPr lang="en-US" sz="2400" b="1" dirty="0" smtClean="0">
                <a:solidFill>
                  <a:schemeClr val="bg1"/>
                </a:solidFill>
              </a:rPr>
              <a:t>(incl. teach-back) </a:t>
            </a:r>
            <a:r>
              <a:rPr lang="en-US" b="1" dirty="0" smtClean="0">
                <a:solidFill>
                  <a:schemeClr val="bg1"/>
                </a:solidFill>
              </a:rPr>
              <a:t>on: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Disease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Treatment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Self-management after discharge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Medications, symptoms, weight, diet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What to do if worsening after discharge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Adequate discharge package</a:t>
            </a:r>
          </a:p>
        </p:txBody>
      </p:sp>
      <p:pic>
        <p:nvPicPr>
          <p:cNvPr id="4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8354"/>
            <a:ext cx="1600200" cy="972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541" y="538135"/>
            <a:ext cx="1071686" cy="712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02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9445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Cardiology </a:t>
            </a:r>
            <a:r>
              <a:rPr lang="en-US" sz="4000" b="1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nvolvement may </a:t>
            </a:r>
            <a:r>
              <a:rPr lang="en-US" sz="4000" b="1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mprove CHF Outcomes</a:t>
            </a:r>
            <a:endParaRPr lang="en-US" sz="4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Outpatient and inpatient settings </a:t>
            </a:r>
            <a:r>
              <a:rPr lang="en-US" sz="2000" b="1" dirty="0" smtClean="0">
                <a:solidFill>
                  <a:schemeClr val="bg1"/>
                </a:solidFill>
              </a:rPr>
              <a:t>(observational studies).</a:t>
            </a:r>
          </a:p>
          <a:p>
            <a:endParaRPr lang="en-US" sz="1800" b="1" dirty="0">
              <a:solidFill>
                <a:schemeClr val="bg1"/>
              </a:solidFill>
            </a:endParaRPr>
          </a:p>
          <a:p>
            <a:pPr marL="971550" lvl="1" indent="-514350">
              <a:buAutoNum type="arabicPeriod"/>
            </a:pPr>
            <a:r>
              <a:rPr lang="it-IT" b="1" dirty="0" smtClean="0">
                <a:solidFill>
                  <a:schemeClr val="bg1"/>
                </a:solidFill>
              </a:rPr>
              <a:t>Ansari </a:t>
            </a:r>
            <a:r>
              <a:rPr lang="it-IT" b="1" dirty="0">
                <a:solidFill>
                  <a:schemeClr val="bg1"/>
                </a:solidFill>
              </a:rPr>
              <a:t>M, JACC 2003;41:62. </a:t>
            </a:r>
          </a:p>
          <a:p>
            <a:pPr marL="1371600" lvl="2" indent="-514350"/>
            <a:r>
              <a:rPr lang="en-US" b="1" dirty="0" smtClean="0">
                <a:solidFill>
                  <a:schemeClr val="bg1"/>
                </a:solidFill>
              </a:rPr>
              <a:t>Cardiology </a:t>
            </a:r>
            <a:r>
              <a:rPr lang="en-US" b="1" dirty="0">
                <a:solidFill>
                  <a:schemeClr val="bg1"/>
                </a:solidFill>
              </a:rPr>
              <a:t>care </a:t>
            </a: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b="1" dirty="0" smtClean="0">
                <a:solidFill>
                  <a:schemeClr val="bg1"/>
                </a:solidFill>
              </a:rPr>
              <a:t> independent </a:t>
            </a:r>
            <a:r>
              <a:rPr lang="en-US" b="1" dirty="0">
                <a:solidFill>
                  <a:schemeClr val="bg1"/>
                </a:solidFill>
              </a:rPr>
              <a:t>predictor of a lower risk for </a:t>
            </a:r>
            <a:r>
              <a:rPr lang="en-US" b="1" dirty="0" smtClean="0">
                <a:solidFill>
                  <a:schemeClr val="bg1"/>
                </a:solidFill>
              </a:rPr>
              <a:t>[</a:t>
            </a:r>
            <a:r>
              <a:rPr lang="en-US" b="1" dirty="0" err="1" smtClean="0">
                <a:solidFill>
                  <a:schemeClr val="bg1"/>
                </a:solidFill>
              </a:rPr>
              <a:t>death+hospitalizations</a:t>
            </a:r>
            <a:r>
              <a:rPr lang="en-US" b="1" dirty="0" smtClean="0">
                <a:solidFill>
                  <a:schemeClr val="bg1"/>
                </a:solidFill>
              </a:rPr>
              <a:t>] </a:t>
            </a:r>
          </a:p>
          <a:p>
            <a:pPr marL="857250" lvl="2" indent="0">
              <a:buNone/>
            </a:pPr>
            <a:r>
              <a:rPr lang="en-US" b="1" dirty="0">
                <a:solidFill>
                  <a:schemeClr val="bg1"/>
                </a:solidFill>
              </a:rPr>
              <a:t>	 </a:t>
            </a:r>
            <a:r>
              <a:rPr lang="en-US" b="1" dirty="0" smtClean="0">
                <a:solidFill>
                  <a:schemeClr val="bg1"/>
                </a:solidFill>
              </a:rPr>
              <a:t>      </a:t>
            </a:r>
            <a:r>
              <a:rPr lang="en-US" sz="2000" b="1" dirty="0" smtClean="0">
                <a:solidFill>
                  <a:schemeClr val="bg1"/>
                </a:solidFill>
              </a:rPr>
              <a:t>(HR= 0.62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[0.42, 0.93], </a:t>
            </a:r>
            <a:r>
              <a:rPr lang="en-US" sz="2000" b="1" dirty="0">
                <a:solidFill>
                  <a:schemeClr val="bg1"/>
                </a:solidFill>
              </a:rPr>
              <a:t>p = </a:t>
            </a:r>
            <a:r>
              <a:rPr lang="en-US" sz="2000" b="1" dirty="0" smtClean="0">
                <a:solidFill>
                  <a:schemeClr val="bg1"/>
                </a:solidFill>
              </a:rPr>
              <a:t>0.02); </a:t>
            </a:r>
          </a:p>
          <a:p>
            <a:pPr marL="857250" lvl="2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Foody JM, </a:t>
            </a:r>
            <a:r>
              <a:rPr lang="de-DE" b="1" dirty="0">
                <a:solidFill>
                  <a:schemeClr val="bg1"/>
                </a:solidFill>
              </a:rPr>
              <a:t>Am J Med. </a:t>
            </a:r>
            <a:r>
              <a:rPr lang="de-DE" b="1" dirty="0" smtClean="0">
                <a:solidFill>
                  <a:schemeClr val="bg1"/>
                </a:solidFill>
              </a:rPr>
              <a:t>2005;118:1120</a:t>
            </a:r>
            <a:endParaRPr lang="en-US" b="1" dirty="0" smtClean="0">
              <a:solidFill>
                <a:schemeClr val="bg1"/>
              </a:solidFill>
            </a:endParaRPr>
          </a:p>
          <a:p>
            <a:pPr marL="1371600" lvl="2" indent="-514350"/>
            <a:r>
              <a:rPr lang="en-US" b="1" dirty="0" smtClean="0">
                <a:solidFill>
                  <a:schemeClr val="bg1"/>
                </a:solidFill>
              </a:rPr>
              <a:t>Cardiology care </a:t>
            </a:r>
            <a:r>
              <a:rPr lang="en-US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b="1" dirty="0" smtClean="0">
                <a:solidFill>
                  <a:schemeClr val="bg1"/>
                </a:solidFill>
              </a:rPr>
              <a:t> lower 30 day mortality </a:t>
            </a:r>
          </a:p>
          <a:p>
            <a:pPr marL="857250" lvl="2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	       </a:t>
            </a:r>
            <a:r>
              <a:rPr lang="en-US" sz="2000" b="1" dirty="0" smtClean="0">
                <a:solidFill>
                  <a:schemeClr val="bg1"/>
                </a:solidFill>
              </a:rPr>
              <a:t>(vs. FP - </a:t>
            </a:r>
            <a:r>
              <a:rPr lang="pl-PL" sz="2000" b="1" dirty="0" smtClean="0">
                <a:solidFill>
                  <a:schemeClr val="bg1"/>
                </a:solidFill>
              </a:rPr>
              <a:t>RR </a:t>
            </a:r>
            <a:r>
              <a:rPr lang="pl-PL" sz="2000" b="1" dirty="0">
                <a:solidFill>
                  <a:schemeClr val="bg1"/>
                </a:solidFill>
              </a:rPr>
              <a:t>= 1.31; 95% CI: 1.15 to 1.49; </a:t>
            </a:r>
            <a:r>
              <a:rPr lang="pl-PL" sz="2000" b="1" dirty="0" smtClean="0">
                <a:solidFill>
                  <a:schemeClr val="bg1"/>
                </a:solidFill>
              </a:rPr>
              <a:t>P&lt;0.001</a:t>
            </a:r>
            <a:r>
              <a:rPr lang="en-US" sz="2000" b="1" dirty="0" smtClean="0">
                <a:solidFill>
                  <a:schemeClr val="bg1"/>
                </a:solidFill>
              </a:rPr>
              <a:t>).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8697" y="31750"/>
            <a:ext cx="2384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Adrian Fluture, MD, FACC, FSCAI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2763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Handling Volume Excess – Key Concept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1999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Acute CHF – the fluid input/output balance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3124200"/>
            <a:ext cx="0" cy="27432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62200" y="5867400"/>
            <a:ext cx="3581400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3600" y="3124200"/>
            <a:ext cx="0" cy="243840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4953000" y="5867400"/>
            <a:ext cx="1828800" cy="609600"/>
          </a:xfrm>
          <a:prstGeom prst="arc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>
            <a:off x="4724400" y="5562600"/>
            <a:ext cx="2362200" cy="1219200"/>
          </a:xfrm>
          <a:prstGeom prst="arc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2362200" y="3276600"/>
            <a:ext cx="3581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62200" y="3962400"/>
            <a:ext cx="3581400" cy="0"/>
          </a:xfrm>
          <a:prstGeom prst="line">
            <a:avLst/>
          </a:prstGeom>
          <a:ln w="254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3200400" y="3429000"/>
            <a:ext cx="1905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057650" y="3429000"/>
            <a:ext cx="1905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4953000" y="3429000"/>
            <a:ext cx="1905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912430" y="6096000"/>
            <a:ext cx="0" cy="533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010400" y="62923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Output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478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Input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rc 3"/>
          <p:cNvSpPr/>
          <p:nvPr/>
        </p:nvSpPr>
        <p:spPr>
          <a:xfrm>
            <a:off x="1219200" y="2362200"/>
            <a:ext cx="1447800" cy="1676400"/>
          </a:xfrm>
          <a:prstGeom prst="arc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4095061"/>
            <a:ext cx="2057400" cy="1077218"/>
          </a:xfrm>
          <a:prstGeom prst="rect">
            <a:avLst/>
          </a:prstGeom>
          <a:noFill/>
          <a:ln w="25400"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Besides </a:t>
            </a:r>
            <a:r>
              <a:rPr lang="en-US" sz="1600" b="1" dirty="0" err="1" smtClean="0">
                <a:solidFill>
                  <a:schemeClr val="bg1"/>
                </a:solidFill>
              </a:rPr>
              <a:t>neurohumoral</a:t>
            </a:r>
            <a:r>
              <a:rPr lang="en-US" sz="1600" b="1" dirty="0" smtClean="0">
                <a:solidFill>
                  <a:schemeClr val="bg1"/>
                </a:solidFill>
              </a:rPr>
              <a:t> / preload – afterload treatment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5410200"/>
            <a:ext cx="228600" cy="685800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00800" y="5181600"/>
            <a:ext cx="228600" cy="22860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/>
          <p:cNvSpPr/>
          <p:nvPr/>
        </p:nvSpPr>
        <p:spPr>
          <a:xfrm>
            <a:off x="6629400" y="5105400"/>
            <a:ext cx="266700" cy="381000"/>
          </a:xfrm>
          <a:prstGeom prst="trapezoid">
            <a:avLst/>
          </a:prstGeom>
          <a:noFill/>
          <a:ln w="50800">
            <a:solidFill>
              <a:schemeClr val="bg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/>
          <p:cNvSpPr/>
          <p:nvPr/>
        </p:nvSpPr>
        <p:spPr>
          <a:xfrm>
            <a:off x="6134100" y="5116286"/>
            <a:ext cx="266700" cy="381000"/>
          </a:xfrm>
          <a:prstGeom prst="trapezoid">
            <a:avLst/>
          </a:prstGeom>
          <a:noFill/>
          <a:ln w="50800">
            <a:solidFill>
              <a:schemeClr val="bg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44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994</Words>
  <Application>Microsoft Office PowerPoint</Application>
  <PresentationFormat>On-screen Show (4:3)</PresentationFormat>
  <Paragraphs>197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CHF (Congestive Heart Failure) Clinic:  Its Role in Completing What was Started in the Hospital</vt:lpstr>
      <vt:lpstr>About this lecture</vt:lpstr>
      <vt:lpstr>CHF – magnitude of this problem</vt:lpstr>
      <vt:lpstr>CHF – magnitude of this problem</vt:lpstr>
      <vt:lpstr>Reducing readmissions</vt:lpstr>
      <vt:lpstr>What do we do differently ? </vt:lpstr>
      <vt:lpstr>What is different ?</vt:lpstr>
      <vt:lpstr>Cardiology Involvement may Improve CHF Outcomes</vt:lpstr>
      <vt:lpstr>Handling Volume Excess – Key Concept</vt:lpstr>
      <vt:lpstr>Key Concept:  Weight Reduction in CHF</vt:lpstr>
      <vt:lpstr>Key Concept:  Weight Reduction in CHF</vt:lpstr>
      <vt:lpstr>Salt (NaCl) - Sodium (Na) Restriction </vt:lpstr>
      <vt:lpstr>Reducing readmissions: Key concept </vt:lpstr>
      <vt:lpstr>Transition to home </vt:lpstr>
      <vt:lpstr>PowerPoint Presentation</vt:lpstr>
      <vt:lpstr>The outpatient follow-up </vt:lpstr>
      <vt:lpstr>The Clinical Encounter </vt:lpstr>
      <vt:lpstr>Obsessed with weight / fluid status</vt:lpstr>
      <vt:lpstr>Additional Selected References </vt:lpstr>
      <vt:lpstr>Thank you for listening 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Congestive Heart Failure Treatment and Readmissions –  WMC/WCPS 2017</dc:title>
  <dc:creator>Adrian Fluture</dc:creator>
  <cp:lastModifiedBy>Franke, Evie D</cp:lastModifiedBy>
  <cp:revision>86</cp:revision>
  <dcterms:created xsi:type="dcterms:W3CDTF">2018-01-08T00:39:32Z</dcterms:created>
  <dcterms:modified xsi:type="dcterms:W3CDTF">2018-03-27T15:28:54Z</dcterms:modified>
</cp:coreProperties>
</file>