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04" r:id="rId3"/>
    <p:sldId id="305" r:id="rId4"/>
    <p:sldId id="306" r:id="rId5"/>
    <p:sldId id="257" r:id="rId6"/>
    <p:sldId id="292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96" r:id="rId20"/>
    <p:sldId id="271" r:id="rId21"/>
    <p:sldId id="272" r:id="rId22"/>
    <p:sldId id="273" r:id="rId23"/>
    <p:sldId id="274" r:id="rId24"/>
    <p:sldId id="295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8" r:id="rId34"/>
    <p:sldId id="299" r:id="rId35"/>
    <p:sldId id="302" r:id="rId36"/>
    <p:sldId id="301" r:id="rId37"/>
    <p:sldId id="283" r:id="rId38"/>
    <p:sldId id="285" r:id="rId39"/>
    <p:sldId id="286" r:id="rId40"/>
    <p:sldId id="287" r:id="rId41"/>
    <p:sldId id="288" r:id="rId42"/>
    <p:sldId id="289" r:id="rId43"/>
    <p:sldId id="297" r:id="rId44"/>
    <p:sldId id="284" r:id="rId45"/>
    <p:sldId id="291" r:id="rId46"/>
    <p:sldId id="307" r:id="rId47"/>
    <p:sldId id="293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774" autoAdjust="0"/>
  </p:normalViewPr>
  <p:slideViewPr>
    <p:cSldViewPr snapToGrid="0" snapToObjects="1">
      <p:cViewPr varScale="1">
        <p:scale>
          <a:sx n="71" d="100"/>
          <a:sy n="71" d="100"/>
        </p:scale>
        <p:origin x="-7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3A2F9F2-A8B7-9D4D-BA9E-67C58A1261CF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5C3944F-3484-AB42-A8DA-C7B3617086E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Superficial Venous Insufficiency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7" y="5037115"/>
            <a:ext cx="6310805" cy="134470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Charles W. Bowkley III, MD</a:t>
            </a:r>
          </a:p>
          <a:p>
            <a:r>
              <a:rPr lang="en-US" dirty="0" smtClean="0"/>
              <a:t>Casper Medical Imaging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Rot="1"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Valvular Incompetence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32892" y="1606931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Saphenofemoral Junction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Reflux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Domino effect 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lang="en-GB" sz="32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* Not always the case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1028" descr="D:\PC jpeg images RGB\Figure 6a 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256" y="2515611"/>
            <a:ext cx="3962400" cy="3805238"/>
          </a:xfrm>
          <a:prstGeom prst="rect">
            <a:avLst/>
          </a:prstGeom>
          <a:noFill/>
        </p:spPr>
      </p:pic>
      <p:pic>
        <p:nvPicPr>
          <p:cNvPr id="5" name="Picture 4" descr="ladd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42" y="1606931"/>
            <a:ext cx="2971800" cy="4965700"/>
          </a:xfrm>
          <a:prstGeom prst="rect">
            <a:avLst/>
          </a:prstGeom>
        </p:spPr>
      </p:pic>
      <p:pic>
        <p:nvPicPr>
          <p:cNvPr id="6" name="Picture 5" descr="waterfal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56" y="413131"/>
            <a:ext cx="4673600" cy="615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6884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Superficial Veins: anatomy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11111" y="1447800"/>
            <a:ext cx="800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Three main branches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Great Saphenous Vein (GSV)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Small Saphenous Vein (SSV)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Lateral Venous  System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(Perforators)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3587" y="3505200"/>
            <a:ext cx="33004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0" y="163750"/>
            <a:ext cx="65332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Clinical Manifestations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157014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Pain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Swelling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Tiredness / Heaviness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Telangiectasia / Spider veins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Hyperpigmentation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Visible ‘rope-like’ varicosities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CEAP Classification  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419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Imaging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434454"/>
            <a:ext cx="565829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Color-duplex sonography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Venography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MRV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6" name="Picture 5" descr="IMG_455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3549" r="10994" b="10266"/>
          <a:stretch/>
        </p:blipFill>
        <p:spPr>
          <a:xfrm>
            <a:off x="5192313" y="2417554"/>
            <a:ext cx="3554056" cy="3476440"/>
          </a:xfrm>
          <a:prstGeom prst="rect">
            <a:avLst/>
          </a:prstGeom>
        </p:spPr>
      </p:pic>
      <p:pic>
        <p:nvPicPr>
          <p:cNvPr id="7" name="Picture 6" descr="IMG_45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r="7969" b="4964"/>
          <a:stretch/>
        </p:blipFill>
        <p:spPr>
          <a:xfrm>
            <a:off x="931522" y="3449473"/>
            <a:ext cx="3993447" cy="3132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2669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Treatment Alternatives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Conservative Management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Injection Sclerotherapy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Traditional Surgical Treatment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Endovenous Ablation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Conservative Management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620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Rationale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Palliation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Disadvantages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Treat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indefinitely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Very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low compliance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38200" y="1003946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Rationale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Chemical irritation of intima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Compression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Granulation and fibrotic cord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Disadvantages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Complications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Lengthy course of treatment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Inadequate for most axial reflux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Recurrence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66000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Injection Sclerotherapy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66000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Injection Sclerotherapy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38200" y="1219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Fegan (1964)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4-8yr , n=1172 : 83% “excellent to good”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25% “relapse”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Kanter (1996)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n=272, color-duplex monitoring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27% 2 year clinical recurrence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Min &amp; Navarro (2000)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50pts; 0% color-duplex flow  1wk, 2mos, 12mos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Transcatheter GSV ablation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33400" y="1078150"/>
            <a:ext cx="815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Rationale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Adjunctive/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Cosmesis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Remove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varicosities, disconnect perforators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Advantage</a:t>
            </a: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GB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hort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course therapy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Disadvantages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Bruising,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Blister formation ,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lang="en-GB" sz="28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lough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hrombophlebitis</a:t>
            </a:r>
            <a:r>
              <a:rPr lang="en-GB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, 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Parasthesia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28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D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oes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not address 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truncal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reflux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3481"/>
            <a:ext cx="7817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Ambulatory </a:t>
            </a:r>
            <a:r>
              <a:rPr lang="en-US" sz="4800" b="1" dirty="0" err="1"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Phlebectomy</a:t>
            </a:r>
            <a:endParaRPr lang="en-US" sz="4800" b="1" dirty="0"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vuls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2611438" cy="301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Ambulatory Phlebectomy"/>
          <p:cNvPicPr>
            <a:picLocks noChangeAspect="1" noChangeArrowheads="1"/>
          </p:cNvPicPr>
          <p:nvPr/>
        </p:nvPicPr>
        <p:blipFill>
          <a:blip r:embed="rId3"/>
          <a:srcRect l="6175" t="4816" r="5052" b="5743"/>
          <a:stretch>
            <a:fillRect/>
          </a:stretch>
        </p:blipFill>
        <p:spPr bwMode="auto">
          <a:xfrm>
            <a:off x="3352800" y="1752600"/>
            <a:ext cx="2540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Ambulatory Phlebectomy"/>
          <p:cNvPicPr>
            <a:picLocks noChangeAspect="1" noChangeArrowheads="1"/>
          </p:cNvPicPr>
          <p:nvPr/>
        </p:nvPicPr>
        <p:blipFill>
          <a:blip r:embed="rId4"/>
          <a:srcRect l="6248" t="4922" r="6248" b="4922"/>
          <a:stretch>
            <a:fillRect/>
          </a:stretch>
        </p:blipFill>
        <p:spPr bwMode="auto">
          <a:xfrm>
            <a:off x="6324600" y="1752600"/>
            <a:ext cx="2424113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3481"/>
            <a:ext cx="7817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Ambulatory </a:t>
            </a:r>
            <a:r>
              <a:rPr lang="en-US" sz="4800" b="1" dirty="0" err="1"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Phlebectomy</a:t>
            </a:r>
            <a:endParaRPr lang="en-US" sz="4800" b="1" dirty="0"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5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239" y="428037"/>
            <a:ext cx="3424296" cy="2568222"/>
          </a:xfrm>
          <a:prstGeom prst="rect">
            <a:avLst/>
          </a:prstGeom>
        </p:spPr>
      </p:pic>
      <p:pic>
        <p:nvPicPr>
          <p:cNvPr id="5" name="Picture 4" descr="IMG_45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0651" y="3852333"/>
            <a:ext cx="3424296" cy="2568222"/>
          </a:xfrm>
          <a:prstGeom prst="rect">
            <a:avLst/>
          </a:prstGeom>
        </p:spPr>
      </p:pic>
      <p:pic>
        <p:nvPicPr>
          <p:cNvPr id="6" name="Picture 5" descr="IMG_45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9758" y="3828816"/>
            <a:ext cx="3461925" cy="2596444"/>
          </a:xfrm>
          <a:prstGeom prst="rect">
            <a:avLst/>
          </a:prstGeom>
        </p:spPr>
      </p:pic>
      <p:pic>
        <p:nvPicPr>
          <p:cNvPr id="12" name="Picture 11" descr="IMG_46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9756" y="432742"/>
            <a:ext cx="3461930" cy="25964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42838" y="2453910"/>
            <a:ext cx="1242642" cy="94216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23191" y="5705894"/>
            <a:ext cx="1242642" cy="94216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0826" y="5705894"/>
            <a:ext cx="1242642" cy="94216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78231" y="2519766"/>
            <a:ext cx="1242642" cy="942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382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“Gold Standard”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Rationale-Comprehensive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Hydrostatic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-saphenous reflux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ydrodynamic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-perforating reflux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V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aricose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segments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155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Ligation &amp; Stripping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:\Marketing\Public Files\EVLT\Distributor Marketing Box Master\Marketing Images &amp; Posters EVLT-43\EVLT-43h Stripping p-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665463"/>
            <a:ext cx="4953000" cy="3390900"/>
          </a:xfrm>
          <a:prstGeom prst="rect">
            <a:avLst/>
          </a:prstGeom>
          <a:noFill/>
        </p:spPr>
      </p:pic>
      <p:pic>
        <p:nvPicPr>
          <p:cNvPr id="4" name="Picture 4" descr="D:\PC jpeg images RGB\INCI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87688"/>
            <a:ext cx="3429000" cy="3368675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38800" y="5715000"/>
            <a:ext cx="19529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effectLst/>
              </a:rPr>
              <a:t>Stripping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38200" y="56388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effectLst/>
              </a:rPr>
              <a:t>High Ligation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155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Ligation &amp; Stripping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62000" y="155879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Advantages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Most durable of surgical options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Improved QOL vs. conservative management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Disadvantages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Perioperative morbidity high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Recurrence rate high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Times New Roman" charset="0"/>
              <a:buChar char="–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155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Ligation &amp; Stripping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Ligation &amp; Stripping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33400" y="990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Mackay(1995)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65.8% bruising, pain, numbness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&gt;33% consulted GP post-op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50% further management required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Tolins(1983)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85% “good to excellent” 49% supplemental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Sarin (1992)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18% recurrence (45%  high ligation)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Dwerryhouse (1999)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29% recurrence (71% high ligation)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155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Ligation &amp; Stripping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0" y="1491946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Disadvantages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periprocedural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complication rate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65.8% bruising, pain, numbness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&gt;33% consulted GP post-op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50% further management required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Recurrence rate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ea typeface="ＭＳ Ｐゴシック" charset="-128"/>
              </a:rPr>
              <a:t>P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atients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often compare discomfort to </a:t>
            </a:r>
            <a:r>
              <a:rPr lang="en-GB" sz="3200" i="1" kern="0" dirty="0">
                <a:solidFill>
                  <a:srgbClr val="FF0000"/>
                </a:solidFill>
                <a:ea typeface="ＭＳ Ｐゴシック" charset="-128"/>
              </a:rPr>
              <a:t>C</a:t>
            </a:r>
            <a:r>
              <a:rPr kumimoji="0" lang="en-GB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hildbirth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Char char="–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Endovenous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Approaches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62000" y="2209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Radiofrequency Ablation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Laser Ablation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Radiofrequency Ablation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33400" y="3962400"/>
            <a:ext cx="7772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RF Effect and rationale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Resistive heat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sym typeface="Symbol" charset="2"/>
              </a:rPr>
              <a:t>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endothelial damage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Acute contraction and Fibrotic Cord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51282"/>
          <a:stretch>
            <a:fillRect/>
          </a:stretch>
        </p:blipFill>
        <p:spPr bwMode="auto">
          <a:xfrm>
            <a:off x="4572000" y="10668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0668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RF Ablation</a:t>
            </a:r>
            <a:endParaRPr kumimoji="0" lang="en-GB" sz="44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1066800"/>
            <a:ext cx="807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Advantage: Results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Kabnick (2001 J Phleb) multicenter registry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90% reflux-free at 2 years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Pichot (2000 J End Th)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94% treated veins invisible at 2 years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Rautio et al (2002)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Randomized,controlled comparison vs. Stripping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Pain, convalescent time, cost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Lurie et al (2003 JVS)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significant QOL improvement vs HL&amp;S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3736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RF Ablation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1463694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Disadvantages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Vein SIZE LIMITED (Historical)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Paresthesia (11%, Rosenblatt; 2003)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DVT/PE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Skin burn (1-2%)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Shallow learning-curve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Sybrandy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; 2002)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23% early complication rate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Treatment Aims: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Eliminate source of reflux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Ablate incompetent venous segments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45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34" y="2138590"/>
            <a:ext cx="4203033" cy="3152274"/>
          </a:xfrm>
          <a:prstGeom prst="rect">
            <a:avLst/>
          </a:prstGeom>
        </p:spPr>
      </p:pic>
      <p:pic>
        <p:nvPicPr>
          <p:cNvPr id="11" name="Picture 10" descr="IMG_45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0350" y="2125010"/>
            <a:ext cx="4094396" cy="307079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2013" y="3208820"/>
            <a:ext cx="2567216" cy="176143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751116" y="4710820"/>
            <a:ext cx="1458938" cy="1354001"/>
          </a:xfrm>
          <a:prstGeom prst="round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Rationale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Selective photothermolysis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Blood = chromophore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Wavelength and Pulse duration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Minimal exclusion criteria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Concomitant peripheral arterial disease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Inability to ambulate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Deep venous thrombosis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Pregnancy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General poor health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Pre-procedural evaluation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Documentation of symptoms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Focused physical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Color Duplex Ultrasound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00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00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Critical Elements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Patient standing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Adequate compression @ calf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Examine the entirety of the veins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Duplex Ultrasound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787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Technical Elements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Greater than ½ second of reflux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Document where 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varices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arise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Document direction of perforators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Duplex Ultrasound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87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Duplex Ultrasound - Case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IMG_45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35" y="1382107"/>
            <a:ext cx="5625897" cy="42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Duplex Ultrasound - Case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IMG_45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4" y="1276531"/>
            <a:ext cx="4041407" cy="3031056"/>
          </a:xfrm>
          <a:prstGeom prst="rect">
            <a:avLst/>
          </a:prstGeom>
        </p:spPr>
      </p:pic>
      <p:pic>
        <p:nvPicPr>
          <p:cNvPr id="12" name="Picture 11" descr="IMG_45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13" y="1575990"/>
            <a:ext cx="3954612" cy="2965959"/>
          </a:xfrm>
          <a:prstGeom prst="rect">
            <a:avLst/>
          </a:prstGeom>
        </p:spPr>
      </p:pic>
      <p:pic>
        <p:nvPicPr>
          <p:cNvPr id="13" name="Picture 12" descr="IMG_45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47" y="1927791"/>
            <a:ext cx="3954612" cy="2965959"/>
          </a:xfrm>
          <a:prstGeom prst="rect">
            <a:avLst/>
          </a:prstGeom>
        </p:spPr>
      </p:pic>
      <p:pic>
        <p:nvPicPr>
          <p:cNvPr id="14" name="Picture 13" descr="IMG_458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19" y="2409859"/>
            <a:ext cx="4021083" cy="3015812"/>
          </a:xfrm>
          <a:prstGeom prst="rect">
            <a:avLst/>
          </a:prstGeom>
        </p:spPr>
      </p:pic>
      <p:pic>
        <p:nvPicPr>
          <p:cNvPr id="15" name="Picture 14" descr="IMG_458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41" y="2808675"/>
            <a:ext cx="3997096" cy="2997823"/>
          </a:xfrm>
          <a:prstGeom prst="rect">
            <a:avLst/>
          </a:prstGeom>
        </p:spPr>
      </p:pic>
      <p:pic>
        <p:nvPicPr>
          <p:cNvPr id="16" name="Picture 15" descr="IMG_458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58" y="3278089"/>
            <a:ext cx="3977555" cy="29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Technique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Ultrasound guidance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Local  and “tumescent” anesthesia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5F sheath access (1.67mm)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600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sym typeface="WP Greek Century" pitchFamily="2" charset="2"/>
              </a:rPr>
              <a:t>micron laser fiber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sym typeface="WP Greek Century" pitchFamily="2" charset="2"/>
              </a:rPr>
              <a:t>Laser glasses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sym typeface="WP Greek Century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sym typeface="WP Greek Century" pitchFamily="2" charset="2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19200" y="1905000"/>
            <a:ext cx="6781800" cy="4127500"/>
            <a:chOff x="768" y="1200"/>
            <a:chExt cx="4272" cy="2600"/>
          </a:xfrm>
        </p:grpSpPr>
        <p:pic>
          <p:nvPicPr>
            <p:cNvPr id="4" name="Picture 4" descr="D:\PC jpeg images RGB\Veins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04" y="1440"/>
              <a:ext cx="2736" cy="1582"/>
            </a:xfrm>
            <a:prstGeom prst="rect">
              <a:avLst/>
            </a:prstGeom>
            <a:noFill/>
          </p:spPr>
        </p:pic>
        <p:pic>
          <p:nvPicPr>
            <p:cNvPr id="5" name="Picture 5" descr="S:\Marketing\Public Files\EVLT\Distributor Marketing Box Master\Marketing Images &amp; Posters EVLT-43\EVLT-43g Laser + leg p-p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" y="1200"/>
              <a:ext cx="1204" cy="2600"/>
            </a:xfrm>
            <a:prstGeom prst="rect">
              <a:avLst/>
            </a:prstGeom>
            <a:noFill/>
          </p:spPr>
        </p:pic>
      </p:grp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Post-procedural care</a:t>
            </a:r>
          </a:p>
          <a:p>
            <a:pPr marR="0" lvl="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Compression stocking</a:t>
            </a:r>
          </a:p>
          <a:p>
            <a:pPr marR="0" lvl="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20 minute walk</a:t>
            </a:r>
          </a:p>
          <a:p>
            <a:pPr marR="0" lvl="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Resume normal activities</a:t>
            </a:r>
          </a:p>
          <a:p>
            <a:pPr marR="0" lvl="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OTC analgesics for any pain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45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3482" y="1359883"/>
            <a:ext cx="5464991" cy="409874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51758" y="3085928"/>
            <a:ext cx="2237295" cy="1461039"/>
          </a:xfrm>
          <a:prstGeom prst="round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29846"/>
            <a:ext cx="309071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Follow-up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Color-duplex evaluation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Six weeks with clinical evaluation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Adjunctive treatment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Complications: Essentially NONE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Transient “tightness” 92%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Access site bruising 24%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Paresthesia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Infection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DVT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58142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800" b="1" i="0" u="sng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4294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62000" y="1524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Min (2004)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499 limbs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98% technical success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&lt;7% recurrence at 3 years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Zimmet et al (2003)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40 LSV, 51 anterolateral varicosities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95% and 96% occlusion 2 years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4294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 Ablation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1690269"/>
            <a:ext cx="91440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Pooled Results (EVLT registry)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defRPr/>
            </a:pPr>
            <a:endParaRPr lang="en-US" sz="2800" kern="0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&gt; 3000 GSV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28 month follow-up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&gt; 97% continued occlusion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Bruising, mild</a:t>
            </a: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/moderate </a:t>
            </a:r>
            <a:r>
              <a:rPr lang="en-US" sz="28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tenderness, “</a:t>
            </a: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tightness”</a:t>
            </a:r>
            <a:endParaRPr lang="en-US" sz="2600" kern="0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1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81000" y="1371600"/>
            <a:ext cx="792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Advantages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No vein size limitation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Outpatient procedure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Local anesthesia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Non-scarring/access site size (&lt;2mm)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Minimal recovery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Costs and recurrence &lt; Surgery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4294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Laser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Ablation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3158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95926" y="1659062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Common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Cost substantial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Multifactorial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Symptomatic &amp; morbid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Multiple treatment options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Intervention cost-effective &amp; improves quality of life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61995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THANK YOU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95926" y="1659062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Please call !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307-232-5054 (Brianne)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sz="36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307-232-</a:t>
            </a:r>
            <a:r>
              <a:rPr lang="en-US" sz="36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5043 (Jennifer RN)</a:t>
            </a:r>
            <a:endParaRPr lang="en-US" sz="36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401-440-9058 (CB3)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All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referrals welcome 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Female : Male = 3.5 : 1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25%  women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15%  men   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100 - 150 million  US and Europe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7th most common medical referral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Most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common vascular disease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0" y="152400"/>
            <a:ext cx="5948404" cy="108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Epidemiology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4294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Wyoming Stats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95926" y="1659062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Population (2016):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585, 501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sz="36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% 18-65 YO: 391K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% Female: 48.9 (48K)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US" sz="3600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% Male: 51.1 (30K)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152400"/>
            <a:ext cx="5948404" cy="108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Epidemiology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62000" y="1676400"/>
            <a:ext cx="6400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Risk Factors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Family history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Female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noProof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Pregnancy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Age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Obesity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Prolonged standing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Physiology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62000" y="14899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extremity veins-dual system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   Deep, superficial</a:t>
            </a: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,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perforators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n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D:\PC jpeg images RGB\Figure 1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5129" y="2975792"/>
            <a:ext cx="2424113" cy="3352800"/>
          </a:xfrm>
          <a:prstGeom prst="rect">
            <a:avLst/>
          </a:prstGeom>
          <a:noFill/>
        </p:spPr>
      </p:pic>
      <p:pic>
        <p:nvPicPr>
          <p:cNvPr id="5" name="Picture 5" descr="D:\PC jpeg images RGB\Figure 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6799" y="2975792"/>
            <a:ext cx="22860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ECD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Pathophysiology 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ECD0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60984" y="15159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Valvular Incompetence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Post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-</a:t>
            </a:r>
            <a:r>
              <a:rPr lang="en-GB" sz="3200" kern="0" noProof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raumatic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noProof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</a:rPr>
              <a:t>hlebitis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Familial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Thrombosis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Wall Abnormalities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Hormones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GB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Volume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4" name="Picture 4" descr="D:\PC jpeg images RGB\Figure 4a 4b 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8308" y="1841519"/>
            <a:ext cx="3505200" cy="468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4033</TotalTime>
  <Words>845</Words>
  <Application>Microsoft Office PowerPoint</Application>
  <PresentationFormat>On-screen Show (4:3)</PresentationFormat>
  <Paragraphs>277</Paragraphs>
  <Slides>47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Twilight</vt:lpstr>
      <vt:lpstr>Superficial Venous Insufficiency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Superficial Venous Insufficiency</dc:title>
  <dc:creator>Charles Bowkley</dc:creator>
  <cp:lastModifiedBy>Amy Young</cp:lastModifiedBy>
  <cp:revision>111</cp:revision>
  <dcterms:created xsi:type="dcterms:W3CDTF">2011-02-07T00:44:42Z</dcterms:created>
  <dcterms:modified xsi:type="dcterms:W3CDTF">2018-04-09T19:26:37Z</dcterms:modified>
</cp:coreProperties>
</file>