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6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9144000" cy="6858000" type="screen4x3"/>
  <p:notesSz cx="6985000" cy="9283700"/>
  <p:embeddedFontLst>
    <p:embeddedFont>
      <p:font typeface="Tahoma" panose="020B0604030504040204" pitchFamily="34" charset="0"/>
      <p:regular r:id="rId66"/>
      <p:bold r:id="rId67"/>
    </p:embeddedFont>
    <p:embeddedFont>
      <p:font typeface="Comic Sans MS" panose="030F0702030302020204" pitchFamily="66" charset="0"/>
      <p:regular r:id="rId68"/>
      <p:bold r:id="rId69"/>
    </p:embeddedFont>
    <p:embeddedFont>
      <p:font typeface="Calibri" panose="020F0502020204030204" pitchFamily="34" charset="0"/>
      <p:regular r:id="rId70"/>
      <p:bold r:id="rId71"/>
      <p:italic r:id="rId72"/>
      <p:boldItalic r:id="rId73"/>
    </p:embeddedFont>
    <p:embeddedFont>
      <p:font typeface="Impact" panose="020B0806030902050204" pitchFamily="34" charset="0"/>
      <p:regular r:id="rId74"/>
    </p:embeddedFont>
    <p:embeddedFont>
      <p:font typeface="Questrial" panose="020B0604020202020204" charset="0"/>
      <p:regular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2" d="100"/>
          <a:sy n="72" d="100"/>
        </p:scale>
        <p:origin x="-1762" y="-34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3.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27737" cy="46386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955669" y="0"/>
            <a:ext cx="3027736" cy="463869"/>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Shape 6"/>
          <p:cNvSpPr txBox="1">
            <a:spLocks noGrp="1"/>
          </p:cNvSpPr>
          <p:nvPr>
            <p:ph type="body" idx="1"/>
          </p:nvPr>
        </p:nvSpPr>
        <p:spPr>
          <a:xfrm>
            <a:off x="698341" y="4409125"/>
            <a:ext cx="5588319" cy="4177981"/>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818248"/>
            <a:ext cx="3027737" cy="463869"/>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955669" y="8818248"/>
            <a:ext cx="3027736" cy="463869"/>
          </a:xfrm>
          <a:prstGeom prst="rect">
            <a:avLst/>
          </a:prstGeom>
          <a:noFill/>
          <a:ln>
            <a:noFill/>
          </a:ln>
        </p:spPr>
        <p:txBody>
          <a:bodyPr spcFirstLastPara="1" wrap="square" lIns="92850" tIns="46425" rIns="92850" bIns="464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02447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sldNum" idx="12"/>
          </p:nvPr>
        </p:nvSpPr>
        <p:spPr>
          <a:xfrm>
            <a:off x="3955669" y="8818248"/>
            <a:ext cx="3027736" cy="463869"/>
          </a:xfrm>
          <a:prstGeom prst="rect">
            <a:avLst/>
          </a:prstGeom>
          <a:noFill/>
          <a:ln>
            <a:noFill/>
          </a:ln>
        </p:spPr>
        <p:txBody>
          <a:bodyPr spcFirstLastPara="1" wrap="square" lIns="92850" tIns="46425" rIns="92850" bIns="46425" anchor="b" anchorCtr="0">
            <a:noAutofit/>
          </a:bodyPr>
          <a:lstStyle/>
          <a:p>
            <a:pPr marL="0" marR="0" lvl="0" indent="0" algn="r" rtl="0">
              <a:spcBef>
                <a:spcPts val="0"/>
              </a:spcBef>
              <a:spcAft>
                <a:spcPts val="0"/>
              </a:spcAft>
              <a:buNone/>
            </a:pPr>
            <a:fld id="{00000000-1234-1234-1234-123412341234}" type="slidenum">
              <a:rPr lang="en-US" sz="1200" b="0" u="none">
                <a:solidFill>
                  <a:schemeClr val="dk1"/>
                </a:solidFill>
                <a:latin typeface="Arial"/>
                <a:ea typeface="Arial"/>
                <a:cs typeface="Arial"/>
                <a:sym typeface="Arial"/>
              </a:rPr>
              <a:t>1</a:t>
            </a:fld>
            <a:endParaRPr sz="1200" b="0" u="none">
              <a:solidFill>
                <a:schemeClr val="dk1"/>
              </a:solidFill>
              <a:latin typeface="Arial"/>
              <a:ea typeface="Arial"/>
              <a:cs typeface="Arial"/>
              <a:sym typeface="Arial"/>
            </a:endParaRPr>
          </a:p>
        </p:txBody>
      </p:sp>
      <p:sp>
        <p:nvSpPr>
          <p:cNvPr id="86" name="Shape 86"/>
          <p:cNvSpPr txBox="1"/>
          <p:nvPr/>
        </p:nvSpPr>
        <p:spPr>
          <a:xfrm>
            <a:off x="3955669" y="8818248"/>
            <a:ext cx="3027736" cy="463869"/>
          </a:xfrm>
          <a:prstGeom prst="rect">
            <a:avLst/>
          </a:prstGeom>
          <a:noFill/>
          <a:ln>
            <a:noFill/>
          </a:ln>
        </p:spPr>
        <p:txBody>
          <a:bodyPr spcFirstLastPara="1" wrap="square" lIns="93500" tIns="46750" rIns="93500" bIns="46750" anchor="b" anchorCtr="0">
            <a:noAutofit/>
          </a:bodyPr>
          <a:lstStyle/>
          <a:p>
            <a:pPr marL="0" marR="0" lvl="0" indent="0" algn="r" rtl="0">
              <a:spcBef>
                <a:spcPts val="0"/>
              </a:spcBef>
              <a:spcAft>
                <a:spcPts val="0"/>
              </a:spcAft>
              <a:buNone/>
            </a:pPr>
            <a:fld id="{00000000-1234-1234-1234-123412341234}" type="slidenum">
              <a:rPr lang="en-US" sz="1200" b="0" u="none">
                <a:solidFill>
                  <a:schemeClr val="dk1"/>
                </a:solidFill>
                <a:latin typeface="Arial"/>
                <a:ea typeface="Arial"/>
                <a:cs typeface="Arial"/>
                <a:sym typeface="Arial"/>
              </a:rPr>
              <a:t>1</a:t>
            </a:fld>
            <a:endParaRPr sz="1200" b="0" u="none">
              <a:solidFill>
                <a:schemeClr val="dk1"/>
              </a:solidFill>
              <a:latin typeface="Arial"/>
              <a:ea typeface="Arial"/>
              <a:cs typeface="Arial"/>
              <a:sym typeface="Arial"/>
            </a:endParaRPr>
          </a:p>
        </p:txBody>
      </p:sp>
      <p:sp>
        <p:nvSpPr>
          <p:cNvPr id="87" name="Shape 87"/>
          <p:cNvSpPr>
            <a:spLocks noGrp="1" noRot="1" noChangeAspect="1"/>
          </p:cNvSpPr>
          <p:nvPr>
            <p:ph type="sldImg" idx="2"/>
          </p:nvPr>
        </p:nvSpPr>
        <p:spPr>
          <a:xfrm>
            <a:off x="1174750" y="698500"/>
            <a:ext cx="4637088" cy="34782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8" name="Shape 88"/>
          <p:cNvSpPr txBox="1">
            <a:spLocks noGrp="1"/>
          </p:cNvSpPr>
          <p:nvPr>
            <p:ph type="body" idx="1"/>
          </p:nvPr>
        </p:nvSpPr>
        <p:spPr>
          <a:xfrm>
            <a:off x="698341" y="4409125"/>
            <a:ext cx="5588319" cy="4177981"/>
          </a:xfrm>
          <a:prstGeom prst="rect">
            <a:avLst/>
          </a:prstGeom>
          <a:noFill/>
          <a:ln>
            <a:noFill/>
          </a:ln>
        </p:spPr>
        <p:txBody>
          <a:bodyPr spcFirstLastPara="1" wrap="square" lIns="93500" tIns="46750" rIns="93500" bIns="4675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161" name="Shape 161"/>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167" name="Shape 167"/>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173" name="Shape 173"/>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180" name="Shape 180"/>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188" name="Shape 188"/>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197" name="Shape 197"/>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204" name="Shape 204"/>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212" name="Shape 212"/>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220" name="Shape 220"/>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232" name="Shape 232"/>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102" name="Shape 102"/>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3" name="Shape 243"/>
          <p:cNvSpPr txBox="1">
            <a:spLocks noGrp="1"/>
          </p:cNvSpPr>
          <p:nvPr>
            <p:ph type="body" idx="1"/>
          </p:nvPr>
        </p:nvSpPr>
        <p:spPr>
          <a:xfrm>
            <a:off x="698341" y="4409125"/>
            <a:ext cx="5588319" cy="4177981"/>
          </a:xfrm>
          <a:prstGeom prst="rect">
            <a:avLst/>
          </a:prstGeom>
          <a:noFill/>
          <a:ln>
            <a:noFill/>
          </a:ln>
        </p:spPr>
        <p:txBody>
          <a:bodyPr spcFirstLastPara="1" wrap="square" lIns="92850" tIns="46425" rIns="92850" bIns="46425"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44" name="Shape 244"/>
          <p:cNvSpPr txBox="1">
            <a:spLocks noGrp="1"/>
          </p:cNvSpPr>
          <p:nvPr>
            <p:ph type="sldNum" idx="12"/>
          </p:nvPr>
        </p:nvSpPr>
        <p:spPr>
          <a:xfrm>
            <a:off x="3955669" y="8818248"/>
            <a:ext cx="3027736" cy="463869"/>
          </a:xfrm>
          <a:prstGeom prst="rect">
            <a:avLst/>
          </a:prstGeom>
          <a:noFill/>
          <a:ln>
            <a:noFill/>
          </a:ln>
        </p:spPr>
        <p:txBody>
          <a:bodyPr spcFirstLastPara="1" wrap="square" lIns="92850" tIns="46425" rIns="92850" bIns="464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20</a:t>
            </a:fld>
            <a:endParaRPr sz="12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p:nvPr/>
        </p:nvSpPr>
        <p:spPr>
          <a:xfrm>
            <a:off x="3957263" y="0"/>
            <a:ext cx="3027737" cy="463869"/>
          </a:xfrm>
          <a:prstGeom prst="rect">
            <a:avLst/>
          </a:prstGeom>
          <a:noFill/>
          <a:ln>
            <a:noFill/>
          </a:ln>
        </p:spPr>
        <p:txBody>
          <a:bodyPr spcFirstLastPara="1" wrap="square" lIns="94200" tIns="47100" rIns="94200" bIns="47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4" name="Shape 264"/>
          <p:cNvSpPr/>
          <p:nvPr/>
        </p:nvSpPr>
        <p:spPr>
          <a:xfrm>
            <a:off x="3957263" y="8819833"/>
            <a:ext cx="3027737" cy="463868"/>
          </a:xfrm>
          <a:prstGeom prst="rect">
            <a:avLst/>
          </a:prstGeom>
          <a:noFill/>
          <a:ln>
            <a:noFill/>
          </a:ln>
        </p:spPr>
        <p:txBody>
          <a:bodyPr spcFirstLastPara="1" wrap="square" lIns="91900" tIns="45125" rIns="91900" bIns="45125" anchor="b" anchorCtr="0">
            <a:noAutofit/>
          </a:bodyPr>
          <a:lstStyle/>
          <a:p>
            <a:pPr marL="0" marR="0" lvl="0" indent="0" algn="r" rtl="0">
              <a:spcBef>
                <a:spcPts val="0"/>
              </a:spcBef>
              <a:spcAft>
                <a:spcPts val="0"/>
              </a:spcAft>
              <a:buNone/>
            </a:pPr>
            <a:r>
              <a:rPr lang="en-US" sz="1200">
                <a:solidFill>
                  <a:schemeClr val="dk1"/>
                </a:solidFill>
                <a:latin typeface="Times New Roman"/>
                <a:ea typeface="Times New Roman"/>
                <a:cs typeface="Times New Roman"/>
                <a:sym typeface="Times New Roman"/>
              </a:rPr>
              <a:t>15</a:t>
            </a:r>
            <a:endParaRPr/>
          </a:p>
        </p:txBody>
      </p:sp>
      <p:sp>
        <p:nvSpPr>
          <p:cNvPr id="265" name="Shape 265"/>
          <p:cNvSpPr/>
          <p:nvPr/>
        </p:nvSpPr>
        <p:spPr>
          <a:xfrm>
            <a:off x="1" y="8819833"/>
            <a:ext cx="3027737" cy="463868"/>
          </a:xfrm>
          <a:prstGeom prst="rect">
            <a:avLst/>
          </a:prstGeom>
          <a:noFill/>
          <a:ln>
            <a:noFill/>
          </a:ln>
        </p:spPr>
        <p:txBody>
          <a:bodyPr spcFirstLastPara="1" wrap="square" lIns="94200" tIns="47100" rIns="94200" bIns="47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6" name="Shape 266"/>
          <p:cNvSpPr/>
          <p:nvPr/>
        </p:nvSpPr>
        <p:spPr>
          <a:xfrm>
            <a:off x="1" y="0"/>
            <a:ext cx="3027737" cy="463869"/>
          </a:xfrm>
          <a:prstGeom prst="rect">
            <a:avLst/>
          </a:prstGeom>
          <a:noFill/>
          <a:ln>
            <a:noFill/>
          </a:ln>
        </p:spPr>
        <p:txBody>
          <a:bodyPr spcFirstLastPara="1" wrap="square" lIns="94200" tIns="47100" rIns="94200" bIns="47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7" name="Shape 267"/>
          <p:cNvSpPr>
            <a:spLocks noGrp="1" noRot="1" noChangeAspect="1"/>
          </p:cNvSpPr>
          <p:nvPr>
            <p:ph type="sldImg" idx="2"/>
          </p:nvPr>
        </p:nvSpPr>
        <p:spPr>
          <a:xfrm>
            <a:off x="1235075" y="781050"/>
            <a:ext cx="4514850" cy="33861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8" name="Shape 268"/>
          <p:cNvSpPr txBox="1">
            <a:spLocks noGrp="1"/>
          </p:cNvSpPr>
          <p:nvPr>
            <p:ph type="body" idx="1"/>
          </p:nvPr>
        </p:nvSpPr>
        <p:spPr>
          <a:xfrm>
            <a:off x="698341" y="4409125"/>
            <a:ext cx="5588319" cy="4177981"/>
          </a:xfrm>
          <a:prstGeom prst="rect">
            <a:avLst/>
          </a:prstGeom>
          <a:noFill/>
          <a:ln>
            <a:noFill/>
          </a:ln>
        </p:spPr>
        <p:txBody>
          <a:bodyPr spcFirstLastPara="1" wrap="square" lIns="91900" tIns="45125" rIns="91900" bIns="45125"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292" name="Shape 292"/>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txBox="1">
            <a:spLocks noGrp="1"/>
          </p:cNvSpPr>
          <p:nvPr>
            <p:ph type="sldNum" idx="12"/>
          </p:nvPr>
        </p:nvSpPr>
        <p:spPr>
          <a:xfrm>
            <a:off x="3955669" y="8818248"/>
            <a:ext cx="3027736" cy="463869"/>
          </a:xfrm>
          <a:prstGeom prst="rect">
            <a:avLst/>
          </a:prstGeom>
          <a:noFill/>
          <a:ln>
            <a:noFill/>
          </a:ln>
        </p:spPr>
        <p:txBody>
          <a:bodyPr spcFirstLastPara="1" wrap="square" lIns="92850" tIns="46425" rIns="92850" bIns="464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23</a:t>
            </a:fld>
            <a:endParaRPr sz="1200">
              <a:solidFill>
                <a:schemeClr val="dk1"/>
              </a:solidFill>
              <a:latin typeface="Arial"/>
              <a:ea typeface="Arial"/>
              <a:cs typeface="Arial"/>
              <a:sym typeface="Arial"/>
            </a:endParaRPr>
          </a:p>
        </p:txBody>
      </p:sp>
      <p:sp>
        <p:nvSpPr>
          <p:cNvPr id="299" name="Shape 299"/>
          <p:cNvSpPr txBox="1"/>
          <p:nvPr/>
        </p:nvSpPr>
        <p:spPr>
          <a:xfrm>
            <a:off x="3956051" y="8817926"/>
            <a:ext cx="3027363" cy="464185"/>
          </a:xfrm>
          <a:prstGeom prst="rect">
            <a:avLst/>
          </a:prstGeom>
          <a:noFill/>
          <a:ln>
            <a:noFill/>
          </a:ln>
        </p:spPr>
        <p:txBody>
          <a:bodyPr spcFirstLastPara="1" wrap="square" lIns="93500" tIns="46750" rIns="93500" bIns="4675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23</a:t>
            </a:fld>
            <a:endParaRPr sz="1200">
              <a:solidFill>
                <a:schemeClr val="dk1"/>
              </a:solidFill>
              <a:latin typeface="Arial"/>
              <a:ea typeface="Arial"/>
              <a:cs typeface="Arial"/>
              <a:sym typeface="Arial"/>
            </a:endParaRPr>
          </a:p>
        </p:txBody>
      </p:sp>
      <p:sp>
        <p:nvSpPr>
          <p:cNvPr id="300" name="Shape 300"/>
          <p:cNvSpPr/>
          <p:nvPr/>
        </p:nvSpPr>
        <p:spPr>
          <a:xfrm>
            <a:off x="3957638" y="0"/>
            <a:ext cx="3027362" cy="464185"/>
          </a:xfrm>
          <a:prstGeom prst="rect">
            <a:avLst/>
          </a:prstGeom>
          <a:noFill/>
          <a:ln>
            <a:noFill/>
          </a:ln>
        </p:spPr>
        <p:txBody>
          <a:bodyPr spcFirstLastPara="1" wrap="square" lIns="89825" tIns="44900" rIns="89825" bIns="44900" anchor="ctr" anchorCtr="0">
            <a:noAutofit/>
          </a:bodyPr>
          <a:lstStyle/>
          <a:p>
            <a:pPr marL="0" marR="0" lvl="0" indent="0" algn="l" rtl="0">
              <a:spcBef>
                <a:spcPts val="0"/>
              </a:spcBef>
              <a:spcAft>
                <a:spcPts val="0"/>
              </a:spcAft>
              <a:buNone/>
            </a:pPr>
            <a:endParaRPr sz="2400">
              <a:solidFill>
                <a:schemeClr val="dk1"/>
              </a:solidFill>
              <a:latin typeface="Tahoma"/>
              <a:ea typeface="Tahoma"/>
              <a:cs typeface="Tahoma"/>
              <a:sym typeface="Tahoma"/>
            </a:endParaRPr>
          </a:p>
        </p:txBody>
      </p:sp>
      <p:sp>
        <p:nvSpPr>
          <p:cNvPr id="301" name="Shape 301"/>
          <p:cNvSpPr/>
          <p:nvPr/>
        </p:nvSpPr>
        <p:spPr>
          <a:xfrm>
            <a:off x="3957638" y="8819515"/>
            <a:ext cx="3027362" cy="464185"/>
          </a:xfrm>
          <a:prstGeom prst="rect">
            <a:avLst/>
          </a:prstGeom>
          <a:noFill/>
          <a:ln>
            <a:noFill/>
          </a:ln>
        </p:spPr>
        <p:txBody>
          <a:bodyPr spcFirstLastPara="1" wrap="square" lIns="91725" tIns="45050" rIns="91725" bIns="45050" anchor="b" anchorCtr="0">
            <a:noAutofit/>
          </a:bodyPr>
          <a:lstStyle/>
          <a:p>
            <a:pPr marL="0" marR="0" lvl="0" indent="0" algn="r" rtl="0">
              <a:spcBef>
                <a:spcPts val="0"/>
              </a:spcBef>
              <a:spcAft>
                <a:spcPts val="0"/>
              </a:spcAft>
              <a:buNone/>
            </a:pPr>
            <a:r>
              <a:rPr lang="en-US" sz="1200">
                <a:solidFill>
                  <a:schemeClr val="dk1"/>
                </a:solidFill>
                <a:latin typeface="Tahoma"/>
                <a:ea typeface="Tahoma"/>
                <a:cs typeface="Tahoma"/>
                <a:sym typeface="Tahoma"/>
              </a:rPr>
              <a:t>15</a:t>
            </a:r>
            <a:endParaRPr/>
          </a:p>
        </p:txBody>
      </p:sp>
      <p:sp>
        <p:nvSpPr>
          <p:cNvPr id="302" name="Shape 302"/>
          <p:cNvSpPr/>
          <p:nvPr/>
        </p:nvSpPr>
        <p:spPr>
          <a:xfrm>
            <a:off x="1" y="8819515"/>
            <a:ext cx="3027363" cy="464185"/>
          </a:xfrm>
          <a:prstGeom prst="rect">
            <a:avLst/>
          </a:prstGeom>
          <a:noFill/>
          <a:ln>
            <a:noFill/>
          </a:ln>
        </p:spPr>
        <p:txBody>
          <a:bodyPr spcFirstLastPara="1" wrap="square" lIns="89825" tIns="44900" rIns="89825" bIns="44900" anchor="ctr" anchorCtr="0">
            <a:noAutofit/>
          </a:bodyPr>
          <a:lstStyle/>
          <a:p>
            <a:pPr marL="0" marR="0" lvl="0" indent="0" algn="l" rtl="0">
              <a:spcBef>
                <a:spcPts val="0"/>
              </a:spcBef>
              <a:spcAft>
                <a:spcPts val="0"/>
              </a:spcAft>
              <a:buNone/>
            </a:pPr>
            <a:endParaRPr sz="2400">
              <a:solidFill>
                <a:schemeClr val="dk1"/>
              </a:solidFill>
              <a:latin typeface="Tahoma"/>
              <a:ea typeface="Tahoma"/>
              <a:cs typeface="Tahoma"/>
              <a:sym typeface="Tahoma"/>
            </a:endParaRPr>
          </a:p>
        </p:txBody>
      </p:sp>
      <p:sp>
        <p:nvSpPr>
          <p:cNvPr id="303" name="Shape 303"/>
          <p:cNvSpPr/>
          <p:nvPr/>
        </p:nvSpPr>
        <p:spPr>
          <a:xfrm>
            <a:off x="1" y="0"/>
            <a:ext cx="3027363" cy="464185"/>
          </a:xfrm>
          <a:prstGeom prst="rect">
            <a:avLst/>
          </a:prstGeom>
          <a:noFill/>
          <a:ln>
            <a:noFill/>
          </a:ln>
        </p:spPr>
        <p:txBody>
          <a:bodyPr spcFirstLastPara="1" wrap="square" lIns="89825" tIns="44900" rIns="89825" bIns="44900" anchor="ctr" anchorCtr="0">
            <a:noAutofit/>
          </a:bodyPr>
          <a:lstStyle/>
          <a:p>
            <a:pPr marL="0" marR="0" lvl="0" indent="0" algn="l" rtl="0">
              <a:spcBef>
                <a:spcPts val="0"/>
              </a:spcBef>
              <a:spcAft>
                <a:spcPts val="0"/>
              </a:spcAft>
              <a:buNone/>
            </a:pPr>
            <a:endParaRPr sz="2400">
              <a:solidFill>
                <a:schemeClr val="dk1"/>
              </a:solidFill>
              <a:latin typeface="Tahoma"/>
              <a:ea typeface="Tahoma"/>
              <a:cs typeface="Tahoma"/>
              <a:sym typeface="Tahoma"/>
            </a:endParaRPr>
          </a:p>
        </p:txBody>
      </p:sp>
      <p:sp>
        <p:nvSpPr>
          <p:cNvPr id="304" name="Shape 304"/>
          <p:cNvSpPr>
            <a:spLocks noGrp="1" noRot="1" noChangeAspect="1"/>
          </p:cNvSpPr>
          <p:nvPr>
            <p:ph type="sldImg" idx="2"/>
          </p:nvPr>
        </p:nvSpPr>
        <p:spPr>
          <a:xfrm>
            <a:off x="1236663" y="781050"/>
            <a:ext cx="4516437" cy="33877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5" name="Shape 305"/>
          <p:cNvSpPr txBox="1">
            <a:spLocks noGrp="1"/>
          </p:cNvSpPr>
          <p:nvPr>
            <p:ph type="body" idx="1"/>
          </p:nvPr>
        </p:nvSpPr>
        <p:spPr>
          <a:xfrm>
            <a:off x="698341" y="4409125"/>
            <a:ext cx="5588319" cy="4177981"/>
          </a:xfrm>
          <a:prstGeom prst="rect">
            <a:avLst/>
          </a:prstGeom>
          <a:noFill/>
          <a:ln>
            <a:noFill/>
          </a:ln>
        </p:spPr>
        <p:txBody>
          <a:bodyPr spcFirstLastPara="1" wrap="square" lIns="91725" tIns="45050" rIns="91725" bIns="4505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14" name="Shape 314"/>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20" name="Shape 320"/>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txBox="1">
            <a:spLocks noGrp="1"/>
          </p:cNvSpPr>
          <p:nvPr>
            <p:ph type="sldNum" idx="12"/>
          </p:nvPr>
        </p:nvSpPr>
        <p:spPr>
          <a:xfrm>
            <a:off x="3955669" y="8818248"/>
            <a:ext cx="3027736" cy="463869"/>
          </a:xfrm>
          <a:prstGeom prst="rect">
            <a:avLst/>
          </a:prstGeom>
          <a:noFill/>
          <a:ln>
            <a:noFill/>
          </a:ln>
        </p:spPr>
        <p:txBody>
          <a:bodyPr spcFirstLastPara="1" wrap="square" lIns="92850" tIns="46425" rIns="92850" bIns="464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26</a:t>
            </a:fld>
            <a:endParaRPr sz="1200">
              <a:solidFill>
                <a:schemeClr val="dk1"/>
              </a:solidFill>
              <a:latin typeface="Arial"/>
              <a:ea typeface="Arial"/>
              <a:cs typeface="Arial"/>
              <a:sym typeface="Arial"/>
            </a:endParaRPr>
          </a:p>
        </p:txBody>
      </p:sp>
      <p:sp>
        <p:nvSpPr>
          <p:cNvPr id="327" name="Shape 327"/>
          <p:cNvSpPr txBox="1"/>
          <p:nvPr/>
        </p:nvSpPr>
        <p:spPr>
          <a:xfrm>
            <a:off x="3956051" y="8817926"/>
            <a:ext cx="3027363" cy="464185"/>
          </a:xfrm>
          <a:prstGeom prst="rect">
            <a:avLst/>
          </a:prstGeom>
          <a:noFill/>
          <a:ln>
            <a:noFill/>
          </a:ln>
        </p:spPr>
        <p:txBody>
          <a:bodyPr spcFirstLastPara="1" wrap="square" lIns="93500" tIns="46750" rIns="93500" bIns="4675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26</a:t>
            </a:fld>
            <a:endParaRPr sz="1200">
              <a:solidFill>
                <a:schemeClr val="dk1"/>
              </a:solidFill>
              <a:latin typeface="Arial"/>
              <a:ea typeface="Arial"/>
              <a:cs typeface="Arial"/>
              <a:sym typeface="Arial"/>
            </a:endParaRPr>
          </a:p>
        </p:txBody>
      </p:sp>
      <p:sp>
        <p:nvSpPr>
          <p:cNvPr id="328" name="Shape 328"/>
          <p:cNvSpPr/>
          <p:nvPr/>
        </p:nvSpPr>
        <p:spPr>
          <a:xfrm>
            <a:off x="3957638" y="0"/>
            <a:ext cx="3027362" cy="464185"/>
          </a:xfrm>
          <a:prstGeom prst="rect">
            <a:avLst/>
          </a:prstGeom>
          <a:noFill/>
          <a:ln>
            <a:noFill/>
          </a:ln>
        </p:spPr>
        <p:txBody>
          <a:bodyPr spcFirstLastPara="1" wrap="square" lIns="89825" tIns="44900" rIns="89825" bIns="44900" anchor="ctr" anchorCtr="0">
            <a:noAutofit/>
          </a:bodyPr>
          <a:lstStyle/>
          <a:p>
            <a:pPr marL="0" marR="0" lvl="0" indent="0" algn="l" rtl="0">
              <a:spcBef>
                <a:spcPts val="0"/>
              </a:spcBef>
              <a:spcAft>
                <a:spcPts val="0"/>
              </a:spcAft>
              <a:buNone/>
            </a:pPr>
            <a:endParaRPr sz="2400">
              <a:solidFill>
                <a:schemeClr val="dk1"/>
              </a:solidFill>
              <a:latin typeface="Tahoma"/>
              <a:ea typeface="Tahoma"/>
              <a:cs typeface="Tahoma"/>
              <a:sym typeface="Tahoma"/>
            </a:endParaRPr>
          </a:p>
        </p:txBody>
      </p:sp>
      <p:sp>
        <p:nvSpPr>
          <p:cNvPr id="329" name="Shape 329"/>
          <p:cNvSpPr/>
          <p:nvPr/>
        </p:nvSpPr>
        <p:spPr>
          <a:xfrm>
            <a:off x="3957638" y="8819515"/>
            <a:ext cx="3027362" cy="464185"/>
          </a:xfrm>
          <a:prstGeom prst="rect">
            <a:avLst/>
          </a:prstGeom>
          <a:noFill/>
          <a:ln>
            <a:noFill/>
          </a:ln>
        </p:spPr>
        <p:txBody>
          <a:bodyPr spcFirstLastPara="1" wrap="square" lIns="91725" tIns="45050" rIns="91725" bIns="45050" anchor="b" anchorCtr="0">
            <a:noAutofit/>
          </a:bodyPr>
          <a:lstStyle/>
          <a:p>
            <a:pPr marL="0" marR="0" lvl="0" indent="0" algn="r" rtl="0">
              <a:spcBef>
                <a:spcPts val="0"/>
              </a:spcBef>
              <a:spcAft>
                <a:spcPts val="0"/>
              </a:spcAft>
              <a:buNone/>
            </a:pPr>
            <a:r>
              <a:rPr lang="en-US" sz="1200">
                <a:solidFill>
                  <a:schemeClr val="dk1"/>
                </a:solidFill>
                <a:latin typeface="Tahoma"/>
                <a:ea typeface="Tahoma"/>
                <a:cs typeface="Tahoma"/>
                <a:sym typeface="Tahoma"/>
              </a:rPr>
              <a:t>15</a:t>
            </a:r>
            <a:endParaRPr/>
          </a:p>
        </p:txBody>
      </p:sp>
      <p:sp>
        <p:nvSpPr>
          <p:cNvPr id="330" name="Shape 330"/>
          <p:cNvSpPr/>
          <p:nvPr/>
        </p:nvSpPr>
        <p:spPr>
          <a:xfrm>
            <a:off x="1" y="8819515"/>
            <a:ext cx="3027363" cy="464185"/>
          </a:xfrm>
          <a:prstGeom prst="rect">
            <a:avLst/>
          </a:prstGeom>
          <a:noFill/>
          <a:ln>
            <a:noFill/>
          </a:ln>
        </p:spPr>
        <p:txBody>
          <a:bodyPr spcFirstLastPara="1" wrap="square" lIns="89825" tIns="44900" rIns="89825" bIns="44900" anchor="ctr" anchorCtr="0">
            <a:noAutofit/>
          </a:bodyPr>
          <a:lstStyle/>
          <a:p>
            <a:pPr marL="0" marR="0" lvl="0" indent="0" algn="l" rtl="0">
              <a:spcBef>
                <a:spcPts val="0"/>
              </a:spcBef>
              <a:spcAft>
                <a:spcPts val="0"/>
              </a:spcAft>
              <a:buNone/>
            </a:pPr>
            <a:endParaRPr sz="2400">
              <a:solidFill>
                <a:schemeClr val="dk1"/>
              </a:solidFill>
              <a:latin typeface="Tahoma"/>
              <a:ea typeface="Tahoma"/>
              <a:cs typeface="Tahoma"/>
              <a:sym typeface="Tahoma"/>
            </a:endParaRPr>
          </a:p>
        </p:txBody>
      </p:sp>
      <p:sp>
        <p:nvSpPr>
          <p:cNvPr id="331" name="Shape 331"/>
          <p:cNvSpPr/>
          <p:nvPr/>
        </p:nvSpPr>
        <p:spPr>
          <a:xfrm>
            <a:off x="1" y="0"/>
            <a:ext cx="3027363" cy="464185"/>
          </a:xfrm>
          <a:prstGeom prst="rect">
            <a:avLst/>
          </a:prstGeom>
          <a:noFill/>
          <a:ln>
            <a:noFill/>
          </a:ln>
        </p:spPr>
        <p:txBody>
          <a:bodyPr spcFirstLastPara="1" wrap="square" lIns="89825" tIns="44900" rIns="89825" bIns="44900" anchor="ctr" anchorCtr="0">
            <a:noAutofit/>
          </a:bodyPr>
          <a:lstStyle/>
          <a:p>
            <a:pPr marL="0" marR="0" lvl="0" indent="0" algn="l" rtl="0">
              <a:spcBef>
                <a:spcPts val="0"/>
              </a:spcBef>
              <a:spcAft>
                <a:spcPts val="0"/>
              </a:spcAft>
              <a:buNone/>
            </a:pPr>
            <a:endParaRPr sz="2400">
              <a:solidFill>
                <a:schemeClr val="dk1"/>
              </a:solidFill>
              <a:latin typeface="Tahoma"/>
              <a:ea typeface="Tahoma"/>
              <a:cs typeface="Tahoma"/>
              <a:sym typeface="Tahoma"/>
            </a:endParaRPr>
          </a:p>
        </p:txBody>
      </p:sp>
      <p:sp>
        <p:nvSpPr>
          <p:cNvPr id="332" name="Shape 332"/>
          <p:cNvSpPr>
            <a:spLocks noGrp="1" noRot="1" noChangeAspect="1"/>
          </p:cNvSpPr>
          <p:nvPr>
            <p:ph type="sldImg" idx="2"/>
          </p:nvPr>
        </p:nvSpPr>
        <p:spPr>
          <a:xfrm>
            <a:off x="1236663" y="781050"/>
            <a:ext cx="4516437" cy="33877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3" name="Shape 333"/>
          <p:cNvSpPr txBox="1">
            <a:spLocks noGrp="1"/>
          </p:cNvSpPr>
          <p:nvPr>
            <p:ph type="body" idx="1"/>
          </p:nvPr>
        </p:nvSpPr>
        <p:spPr>
          <a:xfrm>
            <a:off x="698341" y="4409125"/>
            <a:ext cx="5588319" cy="4177981"/>
          </a:xfrm>
          <a:prstGeom prst="rect">
            <a:avLst/>
          </a:prstGeom>
          <a:noFill/>
          <a:ln>
            <a:noFill/>
          </a:ln>
        </p:spPr>
        <p:txBody>
          <a:bodyPr spcFirstLastPara="1" wrap="square" lIns="91725" tIns="45050" rIns="91725" bIns="4505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50" name="Shape 350"/>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57" name="Shape 357"/>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txBox="1"/>
          <p:nvPr/>
        </p:nvSpPr>
        <p:spPr>
          <a:xfrm>
            <a:off x="3913050" y="8745648"/>
            <a:ext cx="2994457" cy="460380"/>
          </a:xfrm>
          <a:prstGeom prst="rect">
            <a:avLst/>
          </a:prstGeom>
          <a:noFill/>
          <a:ln>
            <a:noFill/>
          </a:ln>
        </p:spPr>
        <p:txBody>
          <a:bodyPr spcFirstLastPara="1" wrap="square" lIns="92675" tIns="46325" rIns="92675" bIns="463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29</a:t>
            </a:fld>
            <a:endParaRPr sz="1200">
              <a:solidFill>
                <a:schemeClr val="dk1"/>
              </a:solidFill>
              <a:latin typeface="Arial"/>
              <a:ea typeface="Arial"/>
              <a:cs typeface="Arial"/>
              <a:sym typeface="Arial"/>
            </a:endParaRPr>
          </a:p>
        </p:txBody>
      </p:sp>
      <p:sp>
        <p:nvSpPr>
          <p:cNvPr id="362" name="Shape 362"/>
          <p:cNvSpPr>
            <a:spLocks noGrp="1" noRot="1" noChangeAspect="1"/>
          </p:cNvSpPr>
          <p:nvPr>
            <p:ph type="sldImg" idx="2"/>
          </p:nvPr>
        </p:nvSpPr>
        <p:spPr>
          <a:xfrm>
            <a:off x="1149350" y="688975"/>
            <a:ext cx="4610100" cy="34575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3" name="Shape 363"/>
          <p:cNvSpPr txBox="1">
            <a:spLocks noGrp="1"/>
          </p:cNvSpPr>
          <p:nvPr>
            <p:ph type="body" idx="1"/>
          </p:nvPr>
        </p:nvSpPr>
        <p:spPr>
          <a:xfrm>
            <a:off x="921735" y="4373613"/>
            <a:ext cx="5065609" cy="4144999"/>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112" name="Shape 112"/>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427" name="Shape 427"/>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434" name="Shape 434"/>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442" name="Shape 442"/>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447" name="Shape 447"/>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454" name="Shape 454"/>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476" name="Shape 476"/>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484" name="Shape 484"/>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490" name="Shape 490"/>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498" name="Shape 498"/>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05" name="Shape 505"/>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118" name="Shape 118"/>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Shape 512"/>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13" name="Shape 513"/>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Shape 520"/>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21" name="Shape 521"/>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27" name="Shape 527"/>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33" name="Shape 533"/>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40" name="Shape 540"/>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47" name="Shape 547"/>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53" name="Shape 553"/>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61" name="Shape 561"/>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68" name="Shape 568"/>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75" name="Shape 575"/>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123" name="Shape 123"/>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82" name="Shape 582"/>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89" name="Shape 589"/>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95" name="Shape 595"/>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604" name="Shape 604"/>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Shape 610"/>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611" name="Shape 611"/>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618" name="Shape 618"/>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625" name="Shape 625"/>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635" name="Shape 635"/>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641" name="Shape 641"/>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Shape 649"/>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650" name="Shape 650"/>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128" name="Shape 128"/>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Shape 657"/>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658" name="Shape 658"/>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Shape 666"/>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667" name="Shape 667"/>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Shape 673"/>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674" name="Shape 674"/>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Shape 680"/>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681" name="Shape 681"/>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137" name="Shape 137"/>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146" name="Shape 146"/>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98341" y="4409125"/>
            <a:ext cx="5588319" cy="4177981"/>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154" name="Shape 154"/>
          <p:cNvSpPr>
            <a:spLocks noGrp="1" noRot="1" noChangeAspect="1"/>
          </p:cNvSpPr>
          <p:nvPr>
            <p:ph type="sldImg" idx="2"/>
          </p:nvPr>
        </p:nvSpPr>
        <p:spPr>
          <a:xfrm>
            <a:off x="117157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Shape 16"/>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1"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 name="Shape 17"/>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 name="Shape 1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7" name="Shape 67"/>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Shape 68"/>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9" name="Shape 69"/>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1">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4" name="Shape 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1">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6" name="Shape 76"/>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0" name="Shape 8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1">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3" name="Shape 8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1" name="Shape 2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 name="Shape 26"/>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1">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 name="Shape 27"/>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 name="Shape 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
        <p:cNvGrpSpPr/>
        <p:nvPr/>
      </p:nvGrpSpPr>
      <p:grpSpPr>
        <a:xfrm>
          <a:off x="0" y="0"/>
          <a:ext cx="0" cy="0"/>
          <a:chOff x="0" y="0"/>
          <a:chExt cx="0" cy="0"/>
        </a:xfrm>
      </p:grpSpPr>
      <p:sp>
        <p:nvSpPr>
          <p:cNvPr id="30" name="Shape 30"/>
          <p:cNvSpPr txBox="1">
            <a:spLocks noGrp="1"/>
          </p:cNvSpPr>
          <p:nvPr>
            <p:ph type="ctrTitle"/>
          </p:nvPr>
        </p:nvSpPr>
        <p:spPr>
          <a:xfrm>
            <a:off x="685800" y="2130425"/>
            <a:ext cx="7772400" cy="14700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 name="Shape 31"/>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2" name="Shape 32"/>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1">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 name="Shape 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3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8" name="Shape 38"/>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39" name="Shape 39"/>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1">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0" name="Shape 40"/>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4" name="Shape 44"/>
          <p:cNvSpPr txBox="1">
            <a:spLocks noGrp="1"/>
          </p:cNvSpPr>
          <p:nvPr>
            <p:ph type="body" idx="1"/>
          </p:nvPr>
        </p:nvSpPr>
        <p:spPr>
          <a:xfrm>
            <a:off x="457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 name="Shape 45"/>
          <p:cNvSpPr txBox="1">
            <a:spLocks noGrp="1"/>
          </p:cNvSpPr>
          <p:nvPr>
            <p:ph type="body" idx="2"/>
          </p:nvPr>
        </p:nvSpPr>
        <p:spPr>
          <a:xfrm>
            <a:off x="4648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1">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7" name="Shape 47"/>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 name="Shape 4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1" name="Shape 51"/>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4" name="Shape 54"/>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1">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0" name="Shape 60"/>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2" name="Shape 62"/>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1">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3" name="Shape 63"/>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1"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6.jp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0.jpg"/></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www.time.com/time/magazine/0,9263,7601100208,00.html" TargetMode="External"/><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jpg"/></Relationships>
</file>

<file path=ppt/slides/_rels/slide6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6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86.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p:nvPr/>
        </p:nvSpPr>
        <p:spPr>
          <a:xfrm>
            <a:off x="0" y="24809"/>
            <a:ext cx="9144000" cy="116338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600"/>
              <a:buFont typeface="Arial"/>
              <a:buNone/>
            </a:pPr>
            <a:r>
              <a:rPr lang="en-US" sz="3600" b="1" i="0" u="none" strike="noStrike" cap="none" dirty="0">
                <a:solidFill>
                  <a:schemeClr val="dk1"/>
                </a:solidFill>
                <a:latin typeface="Arial"/>
                <a:ea typeface="Arial"/>
                <a:cs typeface="Arial"/>
                <a:sym typeface="Arial"/>
              </a:rPr>
              <a:t>Concussions, PTSD, and CTE: </a:t>
            </a:r>
            <a:endParaRPr dirty="0"/>
          </a:p>
          <a:p>
            <a:pPr marL="0" marR="0" lvl="0" indent="0" algn="ctr" rtl="0">
              <a:spcBef>
                <a:spcPts val="560"/>
              </a:spcBef>
              <a:spcAft>
                <a:spcPts val="0"/>
              </a:spcAft>
              <a:buClr>
                <a:schemeClr val="dk1"/>
              </a:buClr>
              <a:buSzPts val="2800"/>
              <a:buFont typeface="Arial"/>
              <a:buNone/>
            </a:pPr>
            <a:r>
              <a:rPr lang="en-US" sz="2800" b="1" i="0" u="none" strike="noStrike" cap="none" dirty="0">
                <a:solidFill>
                  <a:schemeClr val="dk1"/>
                </a:solidFill>
                <a:latin typeface="Arial"/>
                <a:ea typeface="Arial"/>
                <a:cs typeface="Arial"/>
                <a:sym typeface="Arial"/>
              </a:rPr>
              <a:t>Past, Present and Future</a:t>
            </a:r>
            <a:endParaRPr sz="2000" b="0" i="0" u="none" strike="noStrike" cap="none" dirty="0">
              <a:solidFill>
                <a:schemeClr val="dk1"/>
              </a:solidFill>
              <a:latin typeface="Arial"/>
              <a:ea typeface="Arial"/>
              <a:cs typeface="Arial"/>
              <a:sym typeface="Arial"/>
            </a:endParaRPr>
          </a:p>
        </p:txBody>
      </p:sp>
      <p:pic>
        <p:nvPicPr>
          <p:cNvPr id="91" name="Shape 91" descr="HeadlessFB"/>
          <p:cNvPicPr preferRelativeResize="0"/>
          <p:nvPr/>
        </p:nvPicPr>
        <p:blipFill rotWithShape="1">
          <a:blip r:embed="rId3">
            <a:alphaModFix/>
          </a:blip>
          <a:srcRect l="13571"/>
          <a:stretch/>
        </p:blipFill>
        <p:spPr>
          <a:xfrm>
            <a:off x="7129463" y="4419600"/>
            <a:ext cx="1862137" cy="1906587"/>
          </a:xfrm>
          <a:prstGeom prst="rect">
            <a:avLst/>
          </a:prstGeom>
          <a:noFill/>
          <a:ln>
            <a:noFill/>
          </a:ln>
          <a:effectLst>
            <a:outerShdw blurRad="292100" dist="139700" dir="2700000" algn="tl" rotWithShape="0">
              <a:srgbClr val="333333">
                <a:alpha val="64705"/>
              </a:srgbClr>
            </a:outerShdw>
          </a:effectLst>
        </p:spPr>
      </p:pic>
      <p:sp>
        <p:nvSpPr>
          <p:cNvPr id="92" name="Shape 92"/>
          <p:cNvSpPr/>
          <p:nvPr/>
        </p:nvSpPr>
        <p:spPr>
          <a:xfrm>
            <a:off x="346075" y="2133600"/>
            <a:ext cx="6927850" cy="1000125"/>
          </a:xfrm>
          <a:prstGeom prst="rect">
            <a:avLst/>
          </a:prstGeom>
          <a:noFill/>
          <a:ln>
            <a:noFill/>
          </a:ln>
        </p:spPr>
        <p:txBody>
          <a:bodyPr spcFirstLastPara="1" wrap="square" lIns="84200" tIns="42100" rIns="84200" bIns="42100" anchor="t" anchorCtr="0">
            <a:noAutofit/>
          </a:bodyPr>
          <a:lstStyle/>
          <a:p>
            <a:pPr marL="0" marR="0" lvl="0" indent="0" algn="l" rtl="0">
              <a:spcBef>
                <a:spcPts val="0"/>
              </a:spcBef>
              <a:spcAft>
                <a:spcPts val="0"/>
              </a:spcAft>
              <a:buNone/>
            </a:pPr>
            <a:r>
              <a:rPr lang="en-US" sz="1500" b="0" i="0" u="none" strike="noStrike" cap="none" dirty="0">
                <a:solidFill>
                  <a:schemeClr val="dk1"/>
                </a:solidFill>
                <a:latin typeface="Arial"/>
                <a:ea typeface="Arial"/>
                <a:cs typeface="Arial"/>
                <a:sym typeface="Arial"/>
              </a:rPr>
              <a:t>Vice Chairman and Professor of Neurosurgery</a:t>
            </a:r>
            <a:endParaRPr dirty="0"/>
          </a:p>
          <a:p>
            <a:pPr marL="0" marR="0" lvl="0" indent="0" algn="l" rtl="0">
              <a:spcBef>
                <a:spcPts val="0"/>
              </a:spcBef>
              <a:spcAft>
                <a:spcPts val="0"/>
              </a:spcAft>
              <a:buNone/>
            </a:pPr>
            <a:r>
              <a:rPr lang="en-US" sz="1500" b="0" i="0" u="none" strike="noStrike" cap="none" dirty="0" err="1">
                <a:solidFill>
                  <a:schemeClr val="dk1"/>
                </a:solidFill>
                <a:latin typeface="Arial"/>
                <a:ea typeface="Arial"/>
                <a:cs typeface="Arial"/>
                <a:sym typeface="Arial"/>
              </a:rPr>
              <a:t>Heindl</a:t>
            </a:r>
            <a:r>
              <a:rPr lang="en-US" sz="1500" b="0" i="0" u="none" strike="noStrike" cap="none" dirty="0">
                <a:solidFill>
                  <a:schemeClr val="dk1"/>
                </a:solidFill>
                <a:latin typeface="Arial"/>
                <a:ea typeface="Arial"/>
                <a:cs typeface="Arial"/>
                <a:sym typeface="Arial"/>
              </a:rPr>
              <a:t> Scholar of Neuroscience</a:t>
            </a:r>
            <a:endParaRPr dirty="0"/>
          </a:p>
          <a:p>
            <a:pPr marL="0" marR="0" lvl="0" indent="0" algn="l" rtl="0">
              <a:spcBef>
                <a:spcPts val="0"/>
              </a:spcBef>
              <a:spcAft>
                <a:spcPts val="0"/>
              </a:spcAft>
              <a:buNone/>
            </a:pPr>
            <a:r>
              <a:rPr lang="en-US" sz="1500" b="0" i="0" u="none" strike="noStrike" cap="none" dirty="0">
                <a:solidFill>
                  <a:schemeClr val="dk1"/>
                </a:solidFill>
                <a:latin typeface="Arial"/>
                <a:ea typeface="Arial"/>
                <a:cs typeface="Arial"/>
                <a:sym typeface="Arial"/>
              </a:rPr>
              <a:t>University of Pittsburgh Medical Center</a:t>
            </a:r>
            <a:endParaRPr dirty="0"/>
          </a:p>
          <a:p>
            <a:pPr marL="0" marR="0" lvl="0" indent="0" algn="l" rtl="0">
              <a:spcBef>
                <a:spcPts val="0"/>
              </a:spcBef>
              <a:spcAft>
                <a:spcPts val="0"/>
              </a:spcAft>
              <a:buNone/>
            </a:pPr>
            <a:r>
              <a:rPr lang="en-US" sz="1500" b="0" i="0" u="none" strike="noStrike" cap="none" dirty="0">
                <a:solidFill>
                  <a:schemeClr val="dk1"/>
                </a:solidFill>
                <a:latin typeface="Arial"/>
                <a:ea typeface="Arial"/>
                <a:cs typeface="Arial"/>
                <a:sym typeface="Arial"/>
              </a:rPr>
              <a:t>Team Neurosurgeon Pittsburgh Steelers</a:t>
            </a:r>
            <a:endParaRPr dirty="0"/>
          </a:p>
        </p:txBody>
      </p:sp>
      <p:sp>
        <p:nvSpPr>
          <p:cNvPr id="93" name="Shape 93"/>
          <p:cNvSpPr/>
          <p:nvPr/>
        </p:nvSpPr>
        <p:spPr>
          <a:xfrm>
            <a:off x="346075" y="1243563"/>
            <a:ext cx="5243513" cy="527050"/>
          </a:xfrm>
          <a:prstGeom prst="rect">
            <a:avLst/>
          </a:prstGeom>
          <a:noFill/>
          <a:ln>
            <a:noFill/>
          </a:ln>
        </p:spPr>
        <p:txBody>
          <a:bodyPr spcFirstLastPara="1" wrap="square" lIns="84200" tIns="42100" rIns="84200" bIns="42100" anchor="t" anchorCtr="0">
            <a:noAutofit/>
          </a:bodyPr>
          <a:lstStyle/>
          <a:p>
            <a:pPr marL="0" marR="0" lvl="0" indent="0" algn="l" rtl="0">
              <a:spcBef>
                <a:spcPts val="0"/>
              </a:spcBef>
              <a:spcAft>
                <a:spcPts val="0"/>
              </a:spcAft>
              <a:buNone/>
            </a:pPr>
            <a:r>
              <a:rPr lang="en-US" sz="2900" b="1" i="0" u="none" strike="noStrike" cap="none" dirty="0">
                <a:solidFill>
                  <a:schemeClr val="dk1"/>
                </a:solidFill>
                <a:latin typeface="Arial"/>
                <a:ea typeface="Arial"/>
                <a:cs typeface="Arial"/>
                <a:sym typeface="Arial"/>
              </a:rPr>
              <a:t>Joseph C. Maroon, MD,FACS</a:t>
            </a:r>
            <a:endParaRPr dirty="0"/>
          </a:p>
        </p:txBody>
      </p:sp>
      <p:pic>
        <p:nvPicPr>
          <p:cNvPr id="94" name="Shape 94" descr="upmc"/>
          <p:cNvPicPr preferRelativeResize="0"/>
          <p:nvPr/>
        </p:nvPicPr>
        <p:blipFill rotWithShape="1">
          <a:blip r:embed="rId4">
            <a:alphaModFix/>
          </a:blip>
          <a:srcRect/>
          <a:stretch/>
        </p:blipFill>
        <p:spPr>
          <a:xfrm>
            <a:off x="6192838" y="1911350"/>
            <a:ext cx="1874837" cy="1974850"/>
          </a:xfrm>
          <a:prstGeom prst="rect">
            <a:avLst/>
          </a:prstGeom>
          <a:noFill/>
          <a:ln>
            <a:noFill/>
          </a:ln>
        </p:spPr>
      </p:pic>
      <p:sp>
        <p:nvSpPr>
          <p:cNvPr id="95" name="Shape 95"/>
          <p:cNvSpPr txBox="1"/>
          <p:nvPr/>
        </p:nvSpPr>
        <p:spPr>
          <a:xfrm>
            <a:off x="312738" y="3108325"/>
            <a:ext cx="6248400" cy="11699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b="1" i="0" u="none" strike="noStrike" cap="none" dirty="0">
                <a:solidFill>
                  <a:schemeClr val="dk1"/>
                </a:solidFill>
                <a:latin typeface="Arial"/>
                <a:ea typeface="Arial"/>
                <a:cs typeface="Arial"/>
                <a:sym typeface="Arial"/>
              </a:rPr>
              <a:t>Jeff </a:t>
            </a:r>
            <a:r>
              <a:rPr lang="en-US" sz="2500" b="1" i="0" u="none" strike="noStrike" cap="none" dirty="0" err="1">
                <a:solidFill>
                  <a:schemeClr val="dk1"/>
                </a:solidFill>
                <a:latin typeface="Arial"/>
                <a:ea typeface="Arial"/>
                <a:cs typeface="Arial"/>
                <a:sym typeface="Arial"/>
              </a:rPr>
              <a:t>Bost</a:t>
            </a:r>
            <a:r>
              <a:rPr lang="en-US" sz="2500" b="1" i="0" u="none" strike="noStrike" cap="none" dirty="0">
                <a:solidFill>
                  <a:schemeClr val="dk1"/>
                </a:solidFill>
                <a:latin typeface="Arial"/>
                <a:ea typeface="Arial"/>
                <a:cs typeface="Arial"/>
                <a:sym typeface="Arial"/>
              </a:rPr>
              <a:t>, PAC</a:t>
            </a:r>
            <a:endParaRPr dirty="0"/>
          </a:p>
          <a:p>
            <a:pPr marL="0" marR="0" lvl="0" indent="0" algn="l" rtl="0">
              <a:spcBef>
                <a:spcPts val="0"/>
              </a:spcBef>
              <a:spcAft>
                <a:spcPts val="0"/>
              </a:spcAft>
              <a:buNone/>
            </a:pPr>
            <a:r>
              <a:rPr lang="en-US" sz="1500" b="0" i="0" u="none" strike="noStrike" cap="none" dirty="0">
                <a:solidFill>
                  <a:schemeClr val="dk1"/>
                </a:solidFill>
                <a:latin typeface="Arial"/>
                <a:ea typeface="Arial"/>
                <a:cs typeface="Arial"/>
                <a:sym typeface="Arial"/>
              </a:rPr>
              <a:t>Clinical Instructor, Depart. of Neurosurgery</a:t>
            </a:r>
            <a:endParaRPr dirty="0"/>
          </a:p>
          <a:p>
            <a:pPr marL="0" marR="0" lvl="0" indent="0" algn="l" rtl="0">
              <a:spcBef>
                <a:spcPts val="0"/>
              </a:spcBef>
              <a:spcAft>
                <a:spcPts val="0"/>
              </a:spcAft>
              <a:buNone/>
            </a:pPr>
            <a:r>
              <a:rPr lang="en-US" sz="1500" b="0" i="0" u="none" strike="noStrike" cap="none" dirty="0">
                <a:solidFill>
                  <a:schemeClr val="dk1"/>
                </a:solidFill>
                <a:latin typeface="Arial"/>
                <a:ea typeface="Arial"/>
                <a:cs typeface="Arial"/>
                <a:sym typeface="Arial"/>
              </a:rPr>
              <a:t>University of Pittsburgh Medical Center</a:t>
            </a:r>
            <a:endParaRPr dirty="0"/>
          </a:p>
          <a:p>
            <a:pPr marL="0" marR="0" lvl="0" indent="0" algn="l" rtl="0">
              <a:spcBef>
                <a:spcPts val="0"/>
              </a:spcBef>
              <a:spcAft>
                <a:spcPts val="0"/>
              </a:spcAft>
              <a:buNone/>
            </a:pPr>
            <a:r>
              <a:rPr lang="en-US" sz="1500" b="0" i="0" u="none" strike="noStrike" cap="none" dirty="0">
                <a:solidFill>
                  <a:schemeClr val="dk1"/>
                </a:solidFill>
                <a:latin typeface="Arial"/>
                <a:ea typeface="Arial"/>
                <a:cs typeface="Arial"/>
                <a:sym typeface="Arial"/>
              </a:rPr>
              <a:t>Clinical Associate Professor, Chatham University</a:t>
            </a:r>
            <a:endParaRPr dirty="0"/>
          </a:p>
        </p:txBody>
      </p:sp>
      <p:pic>
        <p:nvPicPr>
          <p:cNvPr id="96" name="Shape 96" descr="ward"/>
          <p:cNvPicPr preferRelativeResize="0"/>
          <p:nvPr/>
        </p:nvPicPr>
        <p:blipFill rotWithShape="1">
          <a:blip r:embed="rId5">
            <a:alphaModFix/>
          </a:blip>
          <a:srcRect r="34285"/>
          <a:stretch/>
        </p:blipFill>
        <p:spPr>
          <a:xfrm>
            <a:off x="5334000" y="4419600"/>
            <a:ext cx="1643063" cy="1881187"/>
          </a:xfrm>
          <a:prstGeom prst="rect">
            <a:avLst/>
          </a:prstGeom>
          <a:noFill/>
          <a:ln>
            <a:noFill/>
          </a:ln>
          <a:effectLst>
            <a:outerShdw blurRad="292100" dist="139700" dir="2700000" algn="tl" rotWithShape="0">
              <a:srgbClr val="333333">
                <a:alpha val="64705"/>
              </a:srgbClr>
            </a:outerShdw>
          </a:effectLst>
        </p:spPr>
      </p:pic>
      <p:pic>
        <p:nvPicPr>
          <p:cNvPr id="97" name="Shape 97" descr="http://i2.cdn.turner.com/dr/hln/www/release/sites/default/files/imagecache/textarticle_640/2012/05/04/neverplayfootballsdtyuikjhgfc.jpg"/>
          <p:cNvPicPr preferRelativeResize="0"/>
          <p:nvPr/>
        </p:nvPicPr>
        <p:blipFill rotWithShape="1">
          <a:blip r:embed="rId6">
            <a:alphaModFix/>
          </a:blip>
          <a:srcRect l="15625" r="28438"/>
          <a:stretch/>
        </p:blipFill>
        <p:spPr>
          <a:xfrm>
            <a:off x="293688" y="4419600"/>
            <a:ext cx="1943100" cy="1954212"/>
          </a:xfrm>
          <a:prstGeom prst="rect">
            <a:avLst/>
          </a:prstGeom>
          <a:noFill/>
          <a:ln>
            <a:noFill/>
          </a:ln>
          <a:effectLst>
            <a:outerShdw blurRad="292100" dist="139700" dir="2700000" algn="tl" rotWithShape="0">
              <a:srgbClr val="333333">
                <a:alpha val="64705"/>
              </a:srgbClr>
            </a:outerShdw>
          </a:effectLst>
        </p:spPr>
      </p:pic>
      <p:pic>
        <p:nvPicPr>
          <p:cNvPr id="98" name="Shape 98" descr="http://www.dispatch.com/content/graphics/2013/04/26/concussion-law-art-gfcmm22o-104-middleschool-concussions-clh-jpg.jpg?__scale=w:620,h:413,t:2"/>
          <p:cNvPicPr preferRelativeResize="0"/>
          <p:nvPr/>
        </p:nvPicPr>
        <p:blipFill rotWithShape="1">
          <a:blip r:embed="rId7">
            <a:alphaModFix/>
          </a:blip>
          <a:srcRect/>
          <a:stretch/>
        </p:blipFill>
        <p:spPr>
          <a:xfrm>
            <a:off x="2362200" y="4419600"/>
            <a:ext cx="2862263" cy="1906587"/>
          </a:xfrm>
          <a:prstGeom prst="rect">
            <a:avLst/>
          </a:prstGeom>
          <a:noFill/>
          <a:ln>
            <a:noFill/>
          </a:ln>
          <a:effectLst>
            <a:outerShdw blurRad="292100" dist="139700" dir="2700000" algn="tl" rotWithShape="0">
              <a:srgbClr val="333333">
                <a:alpha val="64705"/>
              </a:srgbClr>
            </a:outerShdw>
          </a:effectLst>
        </p:spPr>
      </p:pic>
      <p:sp>
        <p:nvSpPr>
          <p:cNvPr id="99" name="Shape 99"/>
          <p:cNvSpPr txBox="1"/>
          <p:nvPr/>
        </p:nvSpPr>
        <p:spPr>
          <a:xfrm>
            <a:off x="397399" y="6467474"/>
            <a:ext cx="27432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Frontiers April 20, 2018</a:t>
            </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p:nvPr/>
        </p:nvSpPr>
        <p:spPr>
          <a:xfrm>
            <a:off x="438193" y="4499134"/>
            <a:ext cx="7924800" cy="23083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200"/>
              <a:buFont typeface="Arial"/>
              <a:buNone/>
            </a:pPr>
            <a:r>
              <a:rPr lang="en-US" sz="3200" b="1" i="1">
                <a:solidFill>
                  <a:schemeClr val="dk1"/>
                </a:solidFill>
                <a:latin typeface="Arial"/>
                <a:ea typeface="Arial"/>
                <a:cs typeface="Arial"/>
                <a:sym typeface="Arial"/>
              </a:rPr>
              <a:t> </a:t>
            </a:r>
            <a:r>
              <a:rPr lang="en-US" sz="3600" b="1" i="1">
                <a:solidFill>
                  <a:schemeClr val="dk1"/>
                </a:solidFill>
                <a:latin typeface="Arial"/>
                <a:ea typeface="Arial"/>
                <a:cs typeface="Arial"/>
                <a:sym typeface="Arial"/>
              </a:rPr>
              <a:t>“I love my country, but I have to tell you, I would have to think long and hard before I let my son go into politics!”</a:t>
            </a:r>
            <a:endParaRPr/>
          </a:p>
        </p:txBody>
      </p:sp>
      <p:pic>
        <p:nvPicPr>
          <p:cNvPr id="164" name="Shape 164" descr="http://www.featurepics.com/FI/Thumb300/20070411/Football-Coach-Giving-Instructions-His-Team-279301.jpg"/>
          <p:cNvPicPr preferRelativeResize="0"/>
          <p:nvPr/>
        </p:nvPicPr>
        <p:blipFill rotWithShape="1">
          <a:blip r:embed="rId3">
            <a:alphaModFix/>
          </a:blip>
          <a:srcRect/>
          <a:stretch/>
        </p:blipFill>
        <p:spPr>
          <a:xfrm>
            <a:off x="1276393" y="228600"/>
            <a:ext cx="6248400" cy="4179485"/>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8"/>
        <p:cNvGrpSpPr/>
        <p:nvPr/>
      </p:nvGrpSpPr>
      <p:grpSpPr>
        <a:xfrm>
          <a:off x="0" y="0"/>
          <a:ext cx="0" cy="0"/>
          <a:chOff x="0" y="0"/>
          <a:chExt cx="0" cy="0"/>
        </a:xfrm>
      </p:grpSpPr>
      <p:pic>
        <p:nvPicPr>
          <p:cNvPr id="169" name="Shape 169"/>
          <p:cNvPicPr preferRelativeResize="0"/>
          <p:nvPr/>
        </p:nvPicPr>
        <p:blipFill rotWithShape="1">
          <a:blip r:embed="rId3">
            <a:alphaModFix/>
          </a:blip>
          <a:srcRect/>
          <a:stretch/>
        </p:blipFill>
        <p:spPr>
          <a:xfrm>
            <a:off x="2362200" y="228600"/>
            <a:ext cx="6483350" cy="3784600"/>
          </a:xfrm>
          <a:prstGeom prst="rect">
            <a:avLst/>
          </a:prstGeom>
          <a:noFill/>
          <a:ln>
            <a:noFill/>
          </a:ln>
          <a:effectLst>
            <a:outerShdw blurRad="292100" dist="139700" dir="2700000" algn="tl" rotWithShape="0">
              <a:srgbClr val="333333">
                <a:alpha val="64705"/>
              </a:srgbClr>
            </a:outerShdw>
          </a:effectLst>
        </p:spPr>
      </p:pic>
      <p:pic>
        <p:nvPicPr>
          <p:cNvPr id="170" name="Shape 170"/>
          <p:cNvPicPr preferRelativeResize="0"/>
          <p:nvPr/>
        </p:nvPicPr>
        <p:blipFill rotWithShape="1">
          <a:blip r:embed="rId4">
            <a:alphaModFix/>
          </a:blip>
          <a:srcRect/>
          <a:stretch/>
        </p:blipFill>
        <p:spPr>
          <a:xfrm>
            <a:off x="381000" y="2819400"/>
            <a:ext cx="3090266" cy="3648076"/>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Shape 175"/>
          <p:cNvPicPr preferRelativeResize="0"/>
          <p:nvPr/>
        </p:nvPicPr>
        <p:blipFill rotWithShape="1">
          <a:blip r:embed="rId3">
            <a:alphaModFix/>
          </a:blip>
          <a:srcRect/>
          <a:stretch/>
        </p:blipFill>
        <p:spPr>
          <a:xfrm>
            <a:off x="609600" y="304800"/>
            <a:ext cx="8023651" cy="6246749"/>
          </a:xfrm>
          <a:prstGeom prst="rect">
            <a:avLst/>
          </a:prstGeom>
          <a:noFill/>
          <a:ln>
            <a:noFill/>
          </a:ln>
          <a:effectLst>
            <a:outerShdw blurRad="292100" dist="139700" dir="2700000" algn="tl" rotWithShape="0">
              <a:srgbClr val="333333">
                <a:alpha val="64705"/>
              </a:srgbClr>
            </a:outerShdw>
          </a:effectLst>
        </p:spPr>
      </p:pic>
      <p:pic>
        <p:nvPicPr>
          <p:cNvPr id="176" name="Shape 176"/>
          <p:cNvPicPr preferRelativeResize="0"/>
          <p:nvPr/>
        </p:nvPicPr>
        <p:blipFill rotWithShape="1">
          <a:blip r:embed="rId4">
            <a:alphaModFix/>
          </a:blip>
          <a:srcRect/>
          <a:stretch/>
        </p:blipFill>
        <p:spPr>
          <a:xfrm>
            <a:off x="457200" y="274320"/>
            <a:ext cx="1771650" cy="666750"/>
          </a:xfrm>
          <a:prstGeom prst="rect">
            <a:avLst/>
          </a:prstGeom>
          <a:noFill/>
          <a:ln>
            <a:noFill/>
          </a:ln>
        </p:spPr>
      </p:pic>
      <p:sp>
        <p:nvSpPr>
          <p:cNvPr id="177" name="Shape 177"/>
          <p:cNvSpPr/>
          <p:nvPr/>
        </p:nvSpPr>
        <p:spPr>
          <a:xfrm>
            <a:off x="3962400" y="1981200"/>
            <a:ext cx="4571999" cy="1200329"/>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“If any coach asks my son to play football, I’ll sue that coach, and I’ll sue the school”</a:t>
            </a:r>
            <a:endParaRPr/>
          </a:p>
          <a:p>
            <a:pPr marL="0" marR="0" lvl="0" indent="0" algn="ctr" rtl="0">
              <a:spcBef>
                <a:spcPts val="0"/>
              </a:spcBef>
              <a:spcAft>
                <a:spcPts val="0"/>
              </a:spcAft>
              <a:buNone/>
            </a:pPr>
            <a:r>
              <a:rPr lang="en-US" sz="1800" b="1">
                <a:solidFill>
                  <a:srgbClr val="FF0000"/>
                </a:solidFill>
                <a:latin typeface="Arial"/>
                <a:ea typeface="Arial"/>
                <a:cs typeface="Arial"/>
                <a:sym typeface="Arial"/>
              </a:rPr>
              <a:t>“The movie is emotionally and spiritually accurate all the way through”</a:t>
            </a:r>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Shape 182"/>
          <p:cNvPicPr preferRelativeResize="0"/>
          <p:nvPr/>
        </p:nvPicPr>
        <p:blipFill rotWithShape="1">
          <a:blip r:embed="rId3">
            <a:alphaModFix/>
          </a:blip>
          <a:srcRect/>
          <a:stretch/>
        </p:blipFill>
        <p:spPr>
          <a:xfrm>
            <a:off x="1143000" y="619125"/>
            <a:ext cx="6858000" cy="5619750"/>
          </a:xfrm>
          <a:prstGeom prst="rect">
            <a:avLst/>
          </a:prstGeom>
          <a:noFill/>
          <a:ln>
            <a:noFill/>
          </a:ln>
          <a:effectLst>
            <a:outerShdw blurRad="292100" dist="139700" dir="2700000" algn="tl" rotWithShape="0">
              <a:srgbClr val="333333">
                <a:alpha val="64705"/>
              </a:srgbClr>
            </a:outerShdw>
          </a:effectLst>
        </p:spPr>
      </p:pic>
      <p:sp>
        <p:nvSpPr>
          <p:cNvPr id="183" name="Shape 183"/>
          <p:cNvSpPr/>
          <p:nvPr/>
        </p:nvSpPr>
        <p:spPr>
          <a:xfrm>
            <a:off x="5715000" y="2209800"/>
            <a:ext cx="2590800" cy="4343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84" name="Shape 184"/>
          <p:cNvPicPr preferRelativeResize="0"/>
          <p:nvPr/>
        </p:nvPicPr>
        <p:blipFill rotWithShape="1">
          <a:blip r:embed="rId4">
            <a:alphaModFix/>
          </a:blip>
          <a:srcRect/>
          <a:stretch/>
        </p:blipFill>
        <p:spPr>
          <a:xfrm>
            <a:off x="5867400" y="2419350"/>
            <a:ext cx="2790825" cy="933450"/>
          </a:xfrm>
          <a:prstGeom prst="rect">
            <a:avLst/>
          </a:prstGeom>
          <a:noFill/>
          <a:ln>
            <a:noFill/>
          </a:ln>
        </p:spPr>
      </p:pic>
      <p:sp>
        <p:nvSpPr>
          <p:cNvPr id="185" name="Shape 185"/>
          <p:cNvSpPr/>
          <p:nvPr/>
        </p:nvSpPr>
        <p:spPr>
          <a:xfrm>
            <a:off x="4191000" y="3986927"/>
            <a:ext cx="4572000" cy="258532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a:solidFill>
                  <a:schemeClr val="dk1"/>
                </a:solidFill>
                <a:latin typeface="Arial"/>
                <a:ea typeface="Arial"/>
                <a:cs typeface="Arial"/>
                <a:sym typeface="Arial"/>
              </a:rPr>
              <a:t>Julian Bailes - “the scene takes liberties with what was a series of meetings, and he says that, in fact, Maroon would be the first to bring it to the league.”</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Merrill Hoge - </a:t>
            </a:r>
            <a:r>
              <a:rPr lang="en-US" sz="1800" i="1">
                <a:solidFill>
                  <a:schemeClr val="dk1"/>
                </a:solidFill>
                <a:latin typeface="Arial"/>
                <a:ea typeface="Arial"/>
                <a:cs typeface="Arial"/>
                <a:sym typeface="Arial"/>
              </a:rPr>
              <a:t>“The guy who drove that to the NFL, was the catalyst to really get it to the NFL and paint the picture for them was Joe Maroon.” </a:t>
            </a: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Shape 190"/>
          <p:cNvPicPr preferRelativeResize="0"/>
          <p:nvPr/>
        </p:nvPicPr>
        <p:blipFill rotWithShape="1">
          <a:blip r:embed="rId3">
            <a:alphaModFix/>
          </a:blip>
          <a:srcRect/>
          <a:stretch/>
        </p:blipFill>
        <p:spPr>
          <a:xfrm>
            <a:off x="152400" y="266700"/>
            <a:ext cx="4983956" cy="5338464"/>
          </a:xfrm>
          <a:prstGeom prst="rect">
            <a:avLst/>
          </a:prstGeom>
          <a:noFill/>
          <a:ln>
            <a:noFill/>
          </a:ln>
          <a:effectLst>
            <a:outerShdw blurRad="292100" dist="139700" dir="2700000" algn="tl" rotWithShape="0">
              <a:srgbClr val="333333">
                <a:alpha val="64705"/>
              </a:srgbClr>
            </a:outerShdw>
          </a:effectLst>
        </p:spPr>
      </p:pic>
      <p:pic>
        <p:nvPicPr>
          <p:cNvPr id="191" name="Shape 191" descr="http://wvstate.images.worldnow.com/images/3612461_G.jpg"/>
          <p:cNvPicPr preferRelativeResize="0"/>
          <p:nvPr/>
        </p:nvPicPr>
        <p:blipFill rotWithShape="1">
          <a:blip r:embed="rId4">
            <a:alphaModFix/>
          </a:blip>
          <a:srcRect/>
          <a:stretch/>
        </p:blipFill>
        <p:spPr>
          <a:xfrm>
            <a:off x="5261472" y="228600"/>
            <a:ext cx="3844428" cy="2552701"/>
          </a:xfrm>
          <a:prstGeom prst="rect">
            <a:avLst/>
          </a:prstGeom>
          <a:noFill/>
          <a:ln>
            <a:noFill/>
          </a:ln>
          <a:effectLst>
            <a:outerShdw blurRad="292100" dist="139700" dir="2700000" algn="tl" rotWithShape="0">
              <a:srgbClr val="333333">
                <a:alpha val="64705"/>
              </a:srgbClr>
            </a:outerShdw>
          </a:effectLst>
        </p:spPr>
      </p:pic>
      <p:sp>
        <p:nvSpPr>
          <p:cNvPr id="192" name="Shape 192"/>
          <p:cNvSpPr/>
          <p:nvPr/>
        </p:nvSpPr>
        <p:spPr>
          <a:xfrm>
            <a:off x="266700" y="3429000"/>
            <a:ext cx="228600" cy="876299"/>
          </a:xfrm>
          <a:prstGeom prst="leftBracket">
            <a:avLst>
              <a:gd name="adj" fmla="val 8333"/>
            </a:avLst>
          </a:prstGeom>
          <a:noFill/>
          <a:ln w="571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3" name="Shape 193"/>
          <p:cNvSpPr/>
          <p:nvPr/>
        </p:nvSpPr>
        <p:spPr>
          <a:xfrm>
            <a:off x="1143000" y="3962400"/>
            <a:ext cx="7696200" cy="258532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i="1">
                <a:solidFill>
                  <a:schemeClr val="dk1"/>
                </a:solidFill>
                <a:latin typeface="Arial"/>
                <a:ea typeface="Arial"/>
                <a:cs typeface="Arial"/>
                <a:sym typeface="Arial"/>
              </a:rPr>
              <a:t>“I was present at a meeting in Morgantown, W.Va., with these doctors and I can tell you that Dr. Maroon is one of the “good guys.” During this meeting Dr. Maroon and another doctor viewed and discussed the stained brain-tissue slides of the Hall-of-Fame Pittsburgh Steeler Mike Webster, among others. Dr. Maroon then took what he saw in those slides and conveyed the doctors’ findings to the NFL in such a convincing fashion that the league soon took steps to make the game safer. Without Dr. Maroon’s participation and stature as one of the premier neurosurgeons, such changes probably would have been delayed.”</a:t>
            </a:r>
            <a:endParaRPr/>
          </a:p>
        </p:txBody>
      </p:sp>
      <p:sp>
        <p:nvSpPr>
          <p:cNvPr id="194" name="Shape 194"/>
          <p:cNvSpPr/>
          <p:nvPr/>
        </p:nvSpPr>
        <p:spPr>
          <a:xfrm>
            <a:off x="1066800" y="3044815"/>
            <a:ext cx="7620000" cy="8309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Bob Fitzsimmons </a:t>
            </a:r>
            <a:r>
              <a:rPr lang="en-US" sz="1600">
                <a:solidFill>
                  <a:schemeClr val="dk1"/>
                </a:solidFill>
                <a:latin typeface="Arial"/>
                <a:ea typeface="Arial"/>
                <a:cs typeface="Arial"/>
                <a:sym typeface="Arial"/>
              </a:rPr>
              <a:t>is an attorney with Fitzsimmons Law Firm, based in Wheeling, W.Va. He represented Mike Webster in his disability claim and lawsuit against the NFL Pension Board and also is a director of the Brain Injury Research Institute.</a:t>
            </a: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Shape 199" descr="figure1-032111"/>
          <p:cNvPicPr preferRelativeResize="0"/>
          <p:nvPr/>
        </p:nvPicPr>
        <p:blipFill rotWithShape="1">
          <a:blip r:embed="rId3">
            <a:alphaModFix/>
          </a:blip>
          <a:srcRect/>
          <a:stretch/>
        </p:blipFill>
        <p:spPr>
          <a:xfrm>
            <a:off x="228600" y="8957"/>
            <a:ext cx="8686800" cy="6849043"/>
          </a:xfrm>
          <a:prstGeom prst="rect">
            <a:avLst/>
          </a:prstGeom>
          <a:noFill/>
          <a:ln>
            <a:noFill/>
          </a:ln>
        </p:spPr>
      </p:pic>
      <p:sp>
        <p:nvSpPr>
          <p:cNvPr id="200" name="Shape 200"/>
          <p:cNvSpPr txBox="1">
            <a:spLocks noGrp="1"/>
          </p:cNvSpPr>
          <p:nvPr>
            <p:ph type="title"/>
          </p:nvPr>
        </p:nvSpPr>
        <p:spPr>
          <a:xfrm>
            <a:off x="5181599" y="152400"/>
            <a:ext cx="3552825"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dk2"/>
                </a:solidFill>
                <a:latin typeface="Arial"/>
                <a:ea typeface="Arial"/>
                <a:cs typeface="Arial"/>
                <a:sym typeface="Arial"/>
              </a:rPr>
              <a:t>Concussion</a:t>
            </a:r>
            <a:endParaRPr/>
          </a:p>
        </p:txBody>
      </p:sp>
      <p:sp>
        <p:nvSpPr>
          <p:cNvPr id="201" name="Shape 201"/>
          <p:cNvSpPr txBox="1"/>
          <p:nvPr/>
        </p:nvSpPr>
        <p:spPr>
          <a:xfrm>
            <a:off x="533400" y="6400800"/>
            <a:ext cx="8610600" cy="3667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Blaylock  &amp; Maroon – Surgical Neurology International –2011</a:t>
            </a:r>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457200" y="76200"/>
            <a:ext cx="8229600" cy="8683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1" u="none" strike="noStrike" cap="none">
                <a:solidFill>
                  <a:schemeClr val="dk2"/>
                </a:solidFill>
                <a:latin typeface="Arial"/>
                <a:ea typeface="Arial"/>
                <a:cs typeface="Arial"/>
                <a:sym typeface="Arial"/>
              </a:rPr>
              <a:t>Concussion Facts</a:t>
            </a:r>
            <a:endParaRPr/>
          </a:p>
        </p:txBody>
      </p:sp>
      <p:sp>
        <p:nvSpPr>
          <p:cNvPr id="207" name="Shape 207"/>
          <p:cNvSpPr txBox="1">
            <a:spLocks noGrp="1"/>
          </p:cNvSpPr>
          <p:nvPr>
            <p:ph type="body" idx="1"/>
          </p:nvPr>
        </p:nvSpPr>
        <p:spPr>
          <a:xfrm>
            <a:off x="457200" y="868363"/>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2800"/>
              <a:buFont typeface="Arial"/>
              <a:buChar char="•"/>
            </a:pPr>
            <a:r>
              <a:rPr lang="en-US" sz="2800" b="1" i="0" u="none" strike="noStrike" cap="none">
                <a:solidFill>
                  <a:srgbClr val="FF0000"/>
                </a:solidFill>
                <a:latin typeface="Arial"/>
                <a:ea typeface="Arial"/>
                <a:cs typeface="Arial"/>
                <a:sym typeface="Arial"/>
              </a:rPr>
              <a:t>~1.6 million to 3.8 million</a:t>
            </a:r>
            <a:r>
              <a:rPr lang="en-US" sz="2800" b="0" i="0" u="none" strike="noStrike" cap="none">
                <a:solidFill>
                  <a:schemeClr val="dk1"/>
                </a:solidFill>
                <a:latin typeface="Arial"/>
                <a:ea typeface="Arial"/>
                <a:cs typeface="Arial"/>
                <a:sym typeface="Arial"/>
              </a:rPr>
              <a:t> Sport and Recreation concussions / year per CDC</a:t>
            </a:r>
            <a:endParaRPr/>
          </a:p>
          <a:p>
            <a:pPr marL="342900" marR="0" lvl="0" indent="-342900" algn="l" rtl="0">
              <a:spcBef>
                <a:spcPts val="560"/>
              </a:spcBef>
              <a:spcAft>
                <a:spcPts val="0"/>
              </a:spcAft>
              <a:buClr>
                <a:srgbClr val="FF0000"/>
              </a:buClr>
              <a:buSzPts val="2800"/>
              <a:buFont typeface="Arial"/>
              <a:buChar char="•"/>
            </a:pPr>
            <a:r>
              <a:rPr lang="en-US" sz="2800" b="1" i="0" u="none" strike="noStrike" cap="none">
                <a:solidFill>
                  <a:srgbClr val="FF0000"/>
                </a:solidFill>
                <a:latin typeface="Arial"/>
                <a:ea typeface="Arial"/>
                <a:cs typeface="Arial"/>
                <a:sym typeface="Arial"/>
              </a:rPr>
              <a:t>5-10% of athletes </a:t>
            </a:r>
            <a:r>
              <a:rPr lang="en-US" sz="2800" b="0" i="0" u="none" strike="noStrike" cap="none">
                <a:solidFill>
                  <a:schemeClr val="dk1"/>
                </a:solidFill>
                <a:latin typeface="Arial"/>
                <a:ea typeface="Arial"/>
                <a:cs typeface="Arial"/>
                <a:sym typeface="Arial"/>
              </a:rPr>
              <a:t>per season</a:t>
            </a:r>
            <a:endParaRPr/>
          </a:p>
          <a:p>
            <a:pPr marL="342900" marR="0" lvl="0" indent="-342900" algn="l" rtl="0">
              <a:spcBef>
                <a:spcPts val="560"/>
              </a:spcBef>
              <a:spcAft>
                <a:spcPts val="0"/>
              </a:spcAft>
              <a:buClr>
                <a:srgbClr val="FF0000"/>
              </a:buClr>
              <a:buSzPts val="2800"/>
              <a:buFont typeface="Arial"/>
              <a:buChar char="•"/>
            </a:pPr>
            <a:r>
              <a:rPr lang="en-US" sz="2800" b="1" i="0" u="none" strike="noStrike" cap="none">
                <a:solidFill>
                  <a:srgbClr val="FF0000"/>
                </a:solidFill>
                <a:latin typeface="Arial"/>
                <a:ea typeface="Arial"/>
                <a:cs typeface="Arial"/>
                <a:sym typeface="Arial"/>
              </a:rPr>
              <a:t>&lt;10% </a:t>
            </a:r>
            <a:r>
              <a:rPr lang="en-US" sz="2800" b="0" i="0" u="none" strike="noStrike" cap="none">
                <a:solidFill>
                  <a:schemeClr val="dk1"/>
                </a:solidFill>
                <a:latin typeface="Arial"/>
                <a:ea typeface="Arial"/>
                <a:cs typeface="Arial"/>
                <a:sym typeface="Arial"/>
              </a:rPr>
              <a:t>have </a:t>
            </a:r>
            <a:r>
              <a:rPr lang="en-US" sz="2800" b="1" i="0" u="none" strike="noStrike" cap="none">
                <a:solidFill>
                  <a:srgbClr val="FF0000"/>
                </a:solidFill>
                <a:latin typeface="Arial"/>
                <a:ea typeface="Arial"/>
                <a:cs typeface="Arial"/>
                <a:sym typeface="Arial"/>
              </a:rPr>
              <a:t>LOC </a:t>
            </a:r>
            <a:endParaRPr/>
          </a:p>
          <a:p>
            <a:pPr marL="342900" marR="0" lvl="0" indent="-342900" algn="l" rtl="0">
              <a:spcBef>
                <a:spcPts val="560"/>
              </a:spcBef>
              <a:spcAft>
                <a:spcPts val="0"/>
              </a:spcAft>
              <a:buClr>
                <a:srgbClr val="FF0000"/>
              </a:buClr>
              <a:buSzPts val="2800"/>
              <a:buFont typeface="Arial"/>
              <a:buChar char="•"/>
            </a:pPr>
            <a:r>
              <a:rPr lang="en-US" sz="2800" b="1" i="0" u="none" strike="noStrike" cap="none">
                <a:solidFill>
                  <a:srgbClr val="FF0000"/>
                </a:solidFill>
                <a:latin typeface="Arial"/>
                <a:ea typeface="Arial"/>
                <a:cs typeface="Arial"/>
                <a:sym typeface="Arial"/>
              </a:rPr>
              <a:t>Football  and Wrestling</a:t>
            </a:r>
            <a:r>
              <a:rPr lang="en-US" sz="2800" b="0" i="0" u="none" strike="noStrike" cap="none">
                <a:solidFill>
                  <a:schemeClr val="dk1"/>
                </a:solidFill>
                <a:latin typeface="Arial"/>
                <a:ea typeface="Arial"/>
                <a:cs typeface="Arial"/>
                <a:sym typeface="Arial"/>
              </a:rPr>
              <a:t>- most common </a:t>
            </a:r>
            <a:r>
              <a:rPr lang="en-US" sz="2800" b="0" i="0" u="sng" strike="noStrike" cap="none">
                <a:solidFill>
                  <a:schemeClr val="dk1"/>
                </a:solidFill>
                <a:latin typeface="Arial"/>
                <a:ea typeface="Arial"/>
                <a:cs typeface="Arial"/>
                <a:sym typeface="Arial"/>
              </a:rPr>
              <a:t>sports</a:t>
            </a:r>
            <a:r>
              <a:rPr lang="en-US" sz="2800" b="0" i="0" u="none" strike="noStrike" cap="none">
                <a:solidFill>
                  <a:schemeClr val="dk1"/>
                </a:solidFill>
                <a:latin typeface="Arial"/>
                <a:ea typeface="Arial"/>
                <a:cs typeface="Arial"/>
                <a:sym typeface="Arial"/>
              </a:rPr>
              <a:t> concussion risk for males </a:t>
            </a:r>
            <a:r>
              <a:rPr lang="en-US" sz="2800" b="1" i="0" u="none" strike="noStrike" cap="none">
                <a:solidFill>
                  <a:srgbClr val="FF0000"/>
                </a:solidFill>
                <a:latin typeface="Arial"/>
                <a:ea typeface="Arial"/>
                <a:cs typeface="Arial"/>
                <a:sym typeface="Arial"/>
              </a:rPr>
              <a:t>Soccer</a:t>
            </a:r>
            <a:r>
              <a:rPr lang="en-US" sz="2800" b="0" i="0" u="none" strike="noStrike" cap="none">
                <a:solidFill>
                  <a:schemeClr val="dk1"/>
                </a:solidFill>
                <a:latin typeface="Arial"/>
                <a:ea typeface="Arial"/>
                <a:cs typeface="Arial"/>
                <a:sym typeface="Arial"/>
              </a:rPr>
              <a:t> - most common </a:t>
            </a:r>
            <a:r>
              <a:rPr lang="en-US" sz="2800" b="0" i="0" u="sng" strike="noStrike" cap="none">
                <a:solidFill>
                  <a:schemeClr val="dk1"/>
                </a:solidFill>
                <a:latin typeface="Arial"/>
                <a:ea typeface="Arial"/>
                <a:cs typeface="Arial"/>
                <a:sym typeface="Arial"/>
              </a:rPr>
              <a:t>sport </a:t>
            </a:r>
            <a:r>
              <a:rPr lang="en-US" sz="2800" b="0" i="0" u="none" strike="noStrike" cap="none">
                <a:solidFill>
                  <a:schemeClr val="dk1"/>
                </a:solidFill>
                <a:latin typeface="Arial"/>
                <a:ea typeface="Arial"/>
                <a:cs typeface="Arial"/>
                <a:sym typeface="Arial"/>
              </a:rPr>
              <a:t>concussion risk for females </a:t>
            </a:r>
            <a:endParaRPr/>
          </a:p>
          <a:p>
            <a:pPr marL="342900" marR="0" lvl="0" indent="-342900" algn="l" rtl="0">
              <a:spcBef>
                <a:spcPts val="560"/>
              </a:spcBef>
              <a:spcAft>
                <a:spcPts val="0"/>
              </a:spcAft>
              <a:buClr>
                <a:srgbClr val="FF0000"/>
              </a:buClr>
              <a:buSzPts val="2800"/>
              <a:buFont typeface="Arial"/>
              <a:buChar char="•"/>
            </a:pPr>
            <a:r>
              <a:rPr lang="en-US" sz="2800" b="1" i="0" u="none" strike="noStrike" cap="none">
                <a:solidFill>
                  <a:srgbClr val="FF0000"/>
                </a:solidFill>
                <a:latin typeface="Arial"/>
                <a:ea typeface="Arial"/>
                <a:cs typeface="Arial"/>
                <a:sym typeface="Arial"/>
              </a:rPr>
              <a:t>78%</a:t>
            </a:r>
            <a:r>
              <a:rPr lang="en-US" sz="2800" b="0" i="0" u="none" strike="noStrike" cap="none">
                <a:solidFill>
                  <a:schemeClr val="dk1"/>
                </a:solidFill>
                <a:latin typeface="Arial"/>
                <a:ea typeface="Arial"/>
                <a:cs typeface="Arial"/>
                <a:sym typeface="Arial"/>
              </a:rPr>
              <a:t> of concussions </a:t>
            </a:r>
            <a:r>
              <a:rPr lang="en-US" sz="2800" b="1" i="0" u="none" strike="noStrike" cap="none">
                <a:solidFill>
                  <a:srgbClr val="FF0000"/>
                </a:solidFill>
                <a:latin typeface="Arial"/>
                <a:ea typeface="Arial"/>
                <a:cs typeface="Arial"/>
                <a:sym typeface="Arial"/>
              </a:rPr>
              <a:t>occur during games </a:t>
            </a:r>
            <a:r>
              <a:rPr lang="en-US" sz="2800" b="0" i="0" u="none" strike="noStrike" cap="none">
                <a:solidFill>
                  <a:schemeClr val="dk1"/>
                </a:solidFill>
                <a:latin typeface="Arial"/>
                <a:ea typeface="Arial"/>
                <a:cs typeface="Arial"/>
                <a:sym typeface="Arial"/>
              </a:rPr>
              <a:t>(as opposed to practices)</a:t>
            </a:r>
            <a:endParaRPr/>
          </a:p>
        </p:txBody>
      </p:sp>
      <p:pic>
        <p:nvPicPr>
          <p:cNvPr id="208" name="Shape 208"/>
          <p:cNvPicPr preferRelativeResize="0"/>
          <p:nvPr/>
        </p:nvPicPr>
        <p:blipFill rotWithShape="1">
          <a:blip r:embed="rId3">
            <a:alphaModFix/>
          </a:blip>
          <a:srcRect/>
          <a:stretch/>
        </p:blipFill>
        <p:spPr>
          <a:xfrm>
            <a:off x="2163763" y="5245100"/>
            <a:ext cx="1655762" cy="1423988"/>
          </a:xfrm>
          <a:prstGeom prst="rect">
            <a:avLst/>
          </a:prstGeom>
          <a:noFill/>
          <a:ln>
            <a:noFill/>
          </a:ln>
          <a:effectLst>
            <a:outerShdw blurRad="292100" dist="139700" dir="2700000" algn="tl" rotWithShape="0">
              <a:srgbClr val="333333">
                <a:alpha val="64705"/>
              </a:srgbClr>
            </a:outerShdw>
          </a:effectLst>
        </p:spPr>
      </p:pic>
      <p:pic>
        <p:nvPicPr>
          <p:cNvPr id="209" name="Shape 209" descr="http://thevalleymom.files.wordpress.com/2013/03/youth_football3.jpg"/>
          <p:cNvPicPr preferRelativeResize="0"/>
          <p:nvPr/>
        </p:nvPicPr>
        <p:blipFill rotWithShape="1">
          <a:blip r:embed="rId4">
            <a:alphaModFix/>
          </a:blip>
          <a:srcRect/>
          <a:stretch/>
        </p:blipFill>
        <p:spPr>
          <a:xfrm>
            <a:off x="5334000" y="5092700"/>
            <a:ext cx="2363788" cy="1576388"/>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Shape 214"/>
          <p:cNvPicPr preferRelativeResize="0"/>
          <p:nvPr/>
        </p:nvPicPr>
        <p:blipFill rotWithShape="1">
          <a:blip r:embed="rId3">
            <a:alphaModFix/>
          </a:blip>
          <a:srcRect/>
          <a:stretch/>
        </p:blipFill>
        <p:spPr>
          <a:xfrm>
            <a:off x="-15875" y="152400"/>
            <a:ext cx="8983663" cy="6553200"/>
          </a:xfrm>
          <a:prstGeom prst="rect">
            <a:avLst/>
          </a:prstGeom>
          <a:noFill/>
          <a:ln>
            <a:noFill/>
          </a:ln>
        </p:spPr>
      </p:pic>
      <p:sp>
        <p:nvSpPr>
          <p:cNvPr id="215" name="Shape 215"/>
          <p:cNvSpPr/>
          <p:nvPr/>
        </p:nvSpPr>
        <p:spPr>
          <a:xfrm>
            <a:off x="0" y="1371600"/>
            <a:ext cx="8967788" cy="121920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6" name="Shape 216"/>
          <p:cNvSpPr txBox="1"/>
          <p:nvPr/>
        </p:nvSpPr>
        <p:spPr>
          <a:xfrm>
            <a:off x="1981200" y="2895600"/>
            <a:ext cx="5715000" cy="3323987"/>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1"/>
                </a:solidFill>
                <a:latin typeface="Arial"/>
                <a:ea typeface="Arial"/>
                <a:cs typeface="Arial"/>
                <a:sym typeface="Arial"/>
              </a:rPr>
              <a:t>Top 7 			TBI	% of Injury</a:t>
            </a:r>
            <a:endParaRPr/>
          </a:p>
          <a:p>
            <a:pPr marL="457200" marR="0" lvl="0" indent="-457200" algn="l" rtl="0">
              <a:spcBef>
                <a:spcPts val="0"/>
              </a:spcBef>
              <a:spcAft>
                <a:spcPts val="0"/>
              </a:spcAft>
              <a:buClr>
                <a:srgbClr val="00B050"/>
              </a:buClr>
              <a:buSzPts val="2400"/>
              <a:buFont typeface="Arial"/>
              <a:buAutoNum type="arabicPeriod"/>
            </a:pPr>
            <a:r>
              <a:rPr lang="en-US" sz="2400" b="1">
                <a:solidFill>
                  <a:srgbClr val="00B050"/>
                </a:solidFill>
                <a:latin typeface="Arial"/>
                <a:ea typeface="Arial"/>
                <a:cs typeface="Arial"/>
                <a:sym typeface="Arial"/>
              </a:rPr>
              <a:t>ATV  		6,337 – 10.6%</a:t>
            </a:r>
            <a:endParaRPr/>
          </a:p>
          <a:p>
            <a:pPr marL="457200" marR="0" lvl="0" indent="-457200" algn="l" rtl="0">
              <a:spcBef>
                <a:spcPts val="0"/>
              </a:spcBef>
              <a:spcAft>
                <a:spcPts val="0"/>
              </a:spcAft>
              <a:buClr>
                <a:srgbClr val="FF0000"/>
              </a:buClr>
              <a:buSzPts val="2400"/>
              <a:buFont typeface="Arial"/>
              <a:buAutoNum type="arabicPeriod"/>
            </a:pPr>
            <a:r>
              <a:rPr lang="en-US" sz="2400" b="1">
                <a:solidFill>
                  <a:srgbClr val="FF0000"/>
                </a:solidFill>
                <a:latin typeface="Arial"/>
                <a:ea typeface="Arial"/>
                <a:cs typeface="Arial"/>
                <a:sym typeface="Arial"/>
              </a:rPr>
              <a:t>Bicycle   		26,212  - 8.1% </a:t>
            </a:r>
            <a:endParaRPr/>
          </a:p>
          <a:p>
            <a:pPr marL="457200" marR="0" lvl="0" indent="-457200" algn="l" rtl="0">
              <a:spcBef>
                <a:spcPts val="0"/>
              </a:spcBef>
              <a:spcAft>
                <a:spcPts val="0"/>
              </a:spcAft>
              <a:buClr>
                <a:schemeClr val="dk1"/>
              </a:buClr>
              <a:buSzPts val="2400"/>
              <a:buFont typeface="Arial"/>
              <a:buAutoNum type="arabicPeriod"/>
            </a:pPr>
            <a:r>
              <a:rPr lang="en-US" sz="2400">
                <a:solidFill>
                  <a:schemeClr val="dk1"/>
                </a:solidFill>
                <a:latin typeface="Arial"/>
                <a:ea typeface="Arial"/>
                <a:cs typeface="Arial"/>
                <a:sym typeface="Arial"/>
              </a:rPr>
              <a:t>Baseball 		 9,634 -   7.9%</a:t>
            </a:r>
            <a:endParaRPr/>
          </a:p>
          <a:p>
            <a:pPr marL="457200" marR="0" lvl="0" indent="-457200" algn="l" rtl="0">
              <a:spcBef>
                <a:spcPts val="0"/>
              </a:spcBef>
              <a:spcAft>
                <a:spcPts val="0"/>
              </a:spcAft>
              <a:buClr>
                <a:schemeClr val="dk1"/>
              </a:buClr>
              <a:buSzPts val="2400"/>
              <a:buFont typeface="Arial"/>
              <a:buAutoNum type="arabicPeriod"/>
            </a:pPr>
            <a:r>
              <a:rPr lang="en-US" sz="2400">
                <a:solidFill>
                  <a:schemeClr val="dk1"/>
                </a:solidFill>
                <a:latin typeface="Arial"/>
                <a:ea typeface="Arial"/>
                <a:cs typeface="Arial"/>
                <a:sym typeface="Arial"/>
              </a:rPr>
              <a:t>Playground  	16,706 – 7.9%</a:t>
            </a:r>
            <a:endParaRPr/>
          </a:p>
          <a:p>
            <a:pPr marL="457200" marR="0" lvl="0" indent="-457200" algn="l" rtl="0">
              <a:spcBef>
                <a:spcPts val="0"/>
              </a:spcBef>
              <a:spcAft>
                <a:spcPts val="0"/>
              </a:spcAft>
              <a:buClr>
                <a:schemeClr val="dk1"/>
              </a:buClr>
              <a:buSzPts val="2400"/>
              <a:buFont typeface="Arial"/>
              <a:buAutoNum type="arabicPeriod"/>
            </a:pPr>
            <a:r>
              <a:rPr lang="en-US" sz="2400">
                <a:solidFill>
                  <a:schemeClr val="dk1"/>
                </a:solidFill>
                <a:latin typeface="Arial"/>
                <a:ea typeface="Arial"/>
                <a:cs typeface="Arial"/>
                <a:sym typeface="Arial"/>
              </a:rPr>
              <a:t>Soccer  		10,436 -  7.7%</a:t>
            </a:r>
            <a:endParaRPr/>
          </a:p>
          <a:p>
            <a:pPr marL="457200" marR="0" lvl="0" indent="-457200" algn="l" rtl="0">
              <a:spcBef>
                <a:spcPts val="0"/>
              </a:spcBef>
              <a:spcAft>
                <a:spcPts val="0"/>
              </a:spcAft>
              <a:buClr>
                <a:schemeClr val="accent2"/>
              </a:buClr>
              <a:buSzPts val="2400"/>
              <a:buFont typeface="Arial"/>
              <a:buAutoNum type="arabicPeriod"/>
            </a:pPr>
            <a:r>
              <a:rPr lang="en-US" sz="2400" b="1">
                <a:solidFill>
                  <a:schemeClr val="accent2"/>
                </a:solidFill>
                <a:latin typeface="Arial"/>
                <a:ea typeface="Arial"/>
                <a:cs typeface="Arial"/>
                <a:sym typeface="Arial"/>
              </a:rPr>
              <a:t>Football  		25,376  - 7.2%</a:t>
            </a:r>
            <a:endParaRPr/>
          </a:p>
          <a:p>
            <a:pPr marL="457200" marR="0" lvl="0" indent="-457200" algn="l" rtl="0">
              <a:spcBef>
                <a:spcPts val="0"/>
              </a:spcBef>
              <a:spcAft>
                <a:spcPts val="0"/>
              </a:spcAft>
              <a:buClr>
                <a:schemeClr val="dk1"/>
              </a:buClr>
              <a:buSzPts val="2400"/>
              <a:buFont typeface="Arial"/>
              <a:buAutoNum type="arabicPeriod"/>
            </a:pPr>
            <a:r>
              <a:rPr lang="en-US" sz="2400">
                <a:solidFill>
                  <a:schemeClr val="dk1"/>
                </a:solidFill>
                <a:latin typeface="Arial"/>
                <a:ea typeface="Arial"/>
                <a:cs typeface="Arial"/>
                <a:sym typeface="Arial"/>
              </a:rPr>
              <a:t>Basketball 	13,987  - 3.7%</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7" name="Shape 217"/>
          <p:cNvSpPr txBox="1"/>
          <p:nvPr/>
        </p:nvSpPr>
        <p:spPr>
          <a:xfrm>
            <a:off x="152400" y="228600"/>
            <a:ext cx="8815388" cy="5080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700"/>
              <a:buFont typeface="Arial"/>
              <a:buNone/>
            </a:pPr>
            <a:r>
              <a:rPr lang="en-US" sz="2700" b="1">
                <a:solidFill>
                  <a:schemeClr val="dk1"/>
                </a:solidFill>
                <a:latin typeface="Arial"/>
                <a:ea typeface="Arial"/>
                <a:cs typeface="Arial"/>
                <a:sym typeface="Arial"/>
              </a:rPr>
              <a:t>National Injury Survey US 2001 – 2009, &lt; or = 19 yrs</a:t>
            </a:r>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Shape 222"/>
          <p:cNvPicPr preferRelativeResize="0"/>
          <p:nvPr/>
        </p:nvPicPr>
        <p:blipFill rotWithShape="1">
          <a:blip r:embed="rId3">
            <a:alphaModFix/>
          </a:blip>
          <a:srcRect/>
          <a:stretch/>
        </p:blipFill>
        <p:spPr>
          <a:xfrm>
            <a:off x="4668545" y="2286000"/>
            <a:ext cx="4271965" cy="3525220"/>
          </a:xfrm>
          <a:prstGeom prst="rect">
            <a:avLst/>
          </a:prstGeom>
          <a:noFill/>
          <a:ln>
            <a:noFill/>
          </a:ln>
        </p:spPr>
      </p:pic>
      <p:sp>
        <p:nvSpPr>
          <p:cNvPr id="223" name="Shape 223"/>
          <p:cNvSpPr txBox="1">
            <a:spLocks noGrp="1"/>
          </p:cNvSpPr>
          <p:nvPr>
            <p:ph type="title"/>
          </p:nvPr>
        </p:nvSpPr>
        <p:spPr>
          <a:xfrm>
            <a:off x="504825"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2"/>
                </a:solidFill>
                <a:latin typeface="Arial"/>
                <a:ea typeface="Arial"/>
                <a:cs typeface="Arial"/>
                <a:sym typeface="Arial"/>
              </a:rPr>
              <a:t>TBI Children Under 12</a:t>
            </a:r>
            <a:endParaRPr/>
          </a:p>
        </p:txBody>
      </p:sp>
      <p:sp>
        <p:nvSpPr>
          <p:cNvPr id="224" name="Shape 224"/>
          <p:cNvSpPr txBox="1">
            <a:spLocks noGrp="1"/>
          </p:cNvSpPr>
          <p:nvPr>
            <p:ph type="body" idx="1"/>
          </p:nvPr>
        </p:nvSpPr>
        <p:spPr>
          <a:xfrm>
            <a:off x="0" y="2667000"/>
            <a:ext cx="4800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Falls on playgrounds</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Falls from bicycles</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Falls from scooters and other wheeled devices</a:t>
            </a:r>
            <a:endParaRPr/>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p:txBody>
      </p:sp>
      <p:sp>
        <p:nvSpPr>
          <p:cNvPr id="225" name="Shape 225"/>
          <p:cNvSpPr/>
          <p:nvPr/>
        </p:nvSpPr>
        <p:spPr>
          <a:xfrm>
            <a:off x="838197" y="1066800"/>
            <a:ext cx="7591425" cy="1089529"/>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United States through the Pediatric Emergency Care Applied Research Network (PECARN).</a:t>
            </a:r>
            <a:r>
              <a:rPr lang="en-US" sz="1800">
                <a:solidFill>
                  <a:srgbClr val="000000"/>
                </a:solidFill>
                <a:latin typeface="Arial"/>
                <a:ea typeface="Arial"/>
                <a:cs typeface="Arial"/>
                <a:sym typeface="Arial"/>
              </a:rPr>
              <a:t> 2004 – 2006 Total Subjects 43,399 age 0 to 17</a:t>
            </a:r>
            <a:endParaRPr/>
          </a:p>
          <a:p>
            <a:pPr marL="0" marR="0" lvl="0" indent="0" algn="ctr" rtl="0">
              <a:spcBef>
                <a:spcPts val="480"/>
              </a:spcBef>
              <a:spcAft>
                <a:spcPts val="0"/>
              </a:spcAft>
              <a:buNone/>
            </a:pPr>
            <a:r>
              <a:rPr lang="en-US" sz="2400" b="1">
                <a:solidFill>
                  <a:srgbClr val="000000"/>
                </a:solidFill>
                <a:latin typeface="Arial"/>
                <a:ea typeface="Arial"/>
                <a:cs typeface="Arial"/>
                <a:sym typeface="Arial"/>
              </a:rPr>
              <a:t>Most Common Cause - </a:t>
            </a:r>
            <a:r>
              <a:rPr lang="en-US" sz="2400" b="1">
                <a:solidFill>
                  <a:srgbClr val="FF0000"/>
                </a:solidFill>
                <a:latin typeface="Arial"/>
                <a:ea typeface="Arial"/>
                <a:cs typeface="Arial"/>
                <a:sym typeface="Arial"/>
              </a:rPr>
              <a:t>Falls</a:t>
            </a:r>
            <a:endParaRPr/>
          </a:p>
        </p:txBody>
      </p:sp>
      <p:sp>
        <p:nvSpPr>
          <p:cNvPr id="226" name="Shape 226"/>
          <p:cNvSpPr/>
          <p:nvPr/>
        </p:nvSpPr>
        <p:spPr>
          <a:xfrm>
            <a:off x="504825" y="6019800"/>
            <a:ext cx="862965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000000"/>
                </a:solidFill>
                <a:latin typeface="Arial"/>
                <a:ea typeface="Arial"/>
                <a:cs typeface="Arial"/>
                <a:sym typeface="Arial"/>
              </a:rPr>
              <a:t>N Engl J Med 2014; 371:1945-1947November 13, 2014DOI: 10.1056/NEJMc1407902</a:t>
            </a:r>
            <a:endParaRPr/>
          </a:p>
        </p:txBody>
      </p:sp>
      <p:cxnSp>
        <p:nvCxnSpPr>
          <p:cNvPr id="227" name="Shape 227"/>
          <p:cNvCxnSpPr/>
          <p:nvPr/>
        </p:nvCxnSpPr>
        <p:spPr>
          <a:xfrm>
            <a:off x="7772400" y="3352800"/>
            <a:ext cx="0" cy="2514600"/>
          </a:xfrm>
          <a:prstGeom prst="straightConnector1">
            <a:avLst/>
          </a:prstGeom>
          <a:noFill/>
          <a:ln w="38100" cap="flat" cmpd="sng">
            <a:solidFill>
              <a:schemeClr val="dk2"/>
            </a:solidFill>
            <a:prstDash val="solid"/>
            <a:round/>
            <a:headEnd type="none" w="sm" len="sm"/>
            <a:tailEnd type="none" w="sm" len="sm"/>
          </a:ln>
        </p:spPr>
      </p:cxnSp>
      <p:sp>
        <p:nvSpPr>
          <p:cNvPr id="228" name="Shape 228"/>
          <p:cNvSpPr/>
          <p:nvPr/>
        </p:nvSpPr>
        <p:spPr>
          <a:xfrm>
            <a:off x="6553200" y="3657600"/>
            <a:ext cx="990600" cy="228600"/>
          </a:xfrm>
          <a:prstGeom prst="lef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9" name="Shape 229"/>
          <p:cNvSpPr txBox="1"/>
          <p:nvPr/>
        </p:nvSpPr>
        <p:spPr>
          <a:xfrm>
            <a:off x="6525491" y="3168134"/>
            <a:ext cx="1143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 12 y/o</a:t>
            </a:r>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Shape 234"/>
          <p:cNvPicPr preferRelativeResize="0"/>
          <p:nvPr/>
        </p:nvPicPr>
        <p:blipFill rotWithShape="1">
          <a:blip r:embed="rId3">
            <a:alphaModFix/>
          </a:blip>
          <a:srcRect t="1335"/>
          <a:stretch/>
        </p:blipFill>
        <p:spPr>
          <a:xfrm>
            <a:off x="2049516" y="0"/>
            <a:ext cx="5113283" cy="6858000"/>
          </a:xfrm>
          <a:prstGeom prst="rect">
            <a:avLst/>
          </a:prstGeom>
          <a:noFill/>
          <a:ln>
            <a:noFill/>
          </a:ln>
        </p:spPr>
      </p:pic>
      <p:sp>
        <p:nvSpPr>
          <p:cNvPr id="235" name="Shape 235"/>
          <p:cNvSpPr/>
          <p:nvPr/>
        </p:nvSpPr>
        <p:spPr>
          <a:xfrm>
            <a:off x="1503028" y="5857875"/>
            <a:ext cx="385042"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1</a:t>
            </a:r>
            <a:endParaRPr/>
          </a:p>
        </p:txBody>
      </p:sp>
      <p:sp>
        <p:nvSpPr>
          <p:cNvPr id="236" name="Shape 236"/>
          <p:cNvSpPr/>
          <p:nvPr/>
        </p:nvSpPr>
        <p:spPr>
          <a:xfrm>
            <a:off x="1503029" y="2362200"/>
            <a:ext cx="385042"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2</a:t>
            </a:r>
            <a:endParaRPr/>
          </a:p>
        </p:txBody>
      </p:sp>
      <p:sp>
        <p:nvSpPr>
          <p:cNvPr id="237" name="Shape 237"/>
          <p:cNvSpPr/>
          <p:nvPr/>
        </p:nvSpPr>
        <p:spPr>
          <a:xfrm>
            <a:off x="1519958" y="1600200"/>
            <a:ext cx="385042"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3</a:t>
            </a:r>
            <a:endParaRPr/>
          </a:p>
        </p:txBody>
      </p:sp>
      <p:sp>
        <p:nvSpPr>
          <p:cNvPr id="238" name="Shape 238"/>
          <p:cNvSpPr/>
          <p:nvPr/>
        </p:nvSpPr>
        <p:spPr>
          <a:xfrm>
            <a:off x="1428661" y="1600200"/>
            <a:ext cx="552539" cy="52322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9" name="Shape 239"/>
          <p:cNvSpPr/>
          <p:nvPr/>
        </p:nvSpPr>
        <p:spPr>
          <a:xfrm>
            <a:off x="1419280" y="2362200"/>
            <a:ext cx="552539" cy="52322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0" name="Shape 240"/>
          <p:cNvSpPr/>
          <p:nvPr/>
        </p:nvSpPr>
        <p:spPr>
          <a:xfrm>
            <a:off x="1428661" y="5867400"/>
            <a:ext cx="552539" cy="52322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Shape 104" descr="No Place to Hide: A Brain Surgeon’s Long Journey Home from the Iraq War by [Warren, W. Lee, Warren, W. Lee]"/>
          <p:cNvPicPr preferRelativeResize="0"/>
          <p:nvPr/>
        </p:nvPicPr>
        <p:blipFill rotWithShape="1">
          <a:blip r:embed="rId3">
            <a:alphaModFix/>
          </a:blip>
          <a:srcRect/>
          <a:stretch/>
        </p:blipFill>
        <p:spPr>
          <a:xfrm>
            <a:off x="339061" y="1959429"/>
            <a:ext cx="2861340" cy="4429320"/>
          </a:xfrm>
          <a:prstGeom prst="rect">
            <a:avLst/>
          </a:prstGeom>
          <a:noFill/>
          <a:ln>
            <a:noFill/>
          </a:ln>
          <a:effectLst>
            <a:outerShdw blurRad="292100" dist="139700" dir="2700000" algn="tl" rotWithShape="0">
              <a:srgbClr val="333333">
                <a:alpha val="64705"/>
              </a:srgbClr>
            </a:outerShdw>
          </a:effectLst>
        </p:spPr>
      </p:pic>
      <p:pic>
        <p:nvPicPr>
          <p:cNvPr id="105" name="Shape 105" descr="A Peek Under the Hood: A Brain Surgeon Looks at Life by [Warren MD, W. Lee]"/>
          <p:cNvPicPr preferRelativeResize="0"/>
          <p:nvPr/>
        </p:nvPicPr>
        <p:blipFill rotWithShape="1">
          <a:blip r:embed="rId4">
            <a:alphaModFix/>
          </a:blip>
          <a:srcRect/>
          <a:stretch/>
        </p:blipFill>
        <p:spPr>
          <a:xfrm>
            <a:off x="6051451" y="1959429"/>
            <a:ext cx="2949927" cy="4429320"/>
          </a:xfrm>
          <a:prstGeom prst="rect">
            <a:avLst/>
          </a:prstGeom>
          <a:noFill/>
          <a:ln>
            <a:noFill/>
          </a:ln>
          <a:effectLst>
            <a:outerShdw blurRad="292100" dist="139700" dir="2700000" algn="tl" rotWithShape="0">
              <a:srgbClr val="333333">
                <a:alpha val="64705"/>
              </a:srgbClr>
            </a:outerShdw>
          </a:effectLst>
        </p:spPr>
      </p:pic>
      <p:pic>
        <p:nvPicPr>
          <p:cNvPr id="106" name="Shape 106" descr="https://www.wleewarrenmd.com/wp-content/uploads/2014/04/Lee-in-O.jpg"/>
          <p:cNvPicPr preferRelativeResize="0"/>
          <p:nvPr/>
        </p:nvPicPr>
        <p:blipFill rotWithShape="1">
          <a:blip r:embed="rId5">
            <a:alphaModFix/>
          </a:blip>
          <a:srcRect r="22958"/>
          <a:stretch/>
        </p:blipFill>
        <p:spPr>
          <a:xfrm>
            <a:off x="3425132" y="4381737"/>
            <a:ext cx="2348982" cy="2027380"/>
          </a:xfrm>
          <a:prstGeom prst="rect">
            <a:avLst/>
          </a:prstGeom>
          <a:noFill/>
          <a:ln>
            <a:noFill/>
          </a:ln>
          <a:effectLst>
            <a:outerShdw blurRad="292100" dist="139700" dir="2700000" algn="tl" rotWithShape="0">
              <a:srgbClr val="333333">
                <a:alpha val="64705"/>
              </a:srgbClr>
            </a:outerShdw>
          </a:effectLst>
        </p:spPr>
      </p:pic>
      <p:pic>
        <p:nvPicPr>
          <p:cNvPr id="107" name="Shape 107" descr="Image result for w. Lee Warren MD"/>
          <p:cNvPicPr preferRelativeResize="0"/>
          <p:nvPr/>
        </p:nvPicPr>
        <p:blipFill rotWithShape="1">
          <a:blip r:embed="rId6">
            <a:alphaModFix/>
          </a:blip>
          <a:srcRect/>
          <a:stretch/>
        </p:blipFill>
        <p:spPr>
          <a:xfrm>
            <a:off x="3425132" y="1959429"/>
            <a:ext cx="2348982" cy="2348982"/>
          </a:xfrm>
          <a:prstGeom prst="rect">
            <a:avLst/>
          </a:prstGeom>
          <a:noFill/>
          <a:ln>
            <a:noFill/>
          </a:ln>
        </p:spPr>
      </p:pic>
      <p:pic>
        <p:nvPicPr>
          <p:cNvPr id="108" name="Shape 108"/>
          <p:cNvPicPr preferRelativeResize="0"/>
          <p:nvPr/>
        </p:nvPicPr>
        <p:blipFill rotWithShape="1">
          <a:blip r:embed="rId7">
            <a:alphaModFix/>
          </a:blip>
          <a:srcRect/>
          <a:stretch/>
        </p:blipFill>
        <p:spPr>
          <a:xfrm>
            <a:off x="330528" y="107652"/>
            <a:ext cx="3597459" cy="1685143"/>
          </a:xfrm>
          <a:prstGeom prst="rect">
            <a:avLst/>
          </a:prstGeom>
          <a:noFill/>
          <a:ln>
            <a:noFill/>
          </a:ln>
          <a:effectLst>
            <a:outerShdw blurRad="292100" dist="139700" dir="2700000" algn="tl" rotWithShape="0">
              <a:srgbClr val="333333">
                <a:alpha val="64705"/>
              </a:srgbClr>
            </a:outerShdw>
          </a:effectLst>
        </p:spPr>
      </p:pic>
      <p:sp>
        <p:nvSpPr>
          <p:cNvPr id="109" name="Shape 109"/>
          <p:cNvSpPr txBox="1"/>
          <p:nvPr/>
        </p:nvSpPr>
        <p:spPr>
          <a:xfrm>
            <a:off x="4217436" y="205273"/>
            <a:ext cx="4621764" cy="120032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chemeClr val="dk1"/>
                </a:solidFill>
                <a:latin typeface="Arial"/>
                <a:ea typeface="Arial"/>
                <a:cs typeface="Arial"/>
                <a:sym typeface="Arial"/>
              </a:rPr>
              <a:t>W. Lee Warren, MD</a:t>
            </a:r>
            <a:endParaRPr/>
          </a:p>
          <a:p>
            <a:pPr marL="0" marR="0" lvl="0" indent="0" algn="r" rtl="0">
              <a:spcBef>
                <a:spcPts val="0"/>
              </a:spcBef>
              <a:spcAft>
                <a:spcPts val="0"/>
              </a:spcAft>
              <a:buNone/>
            </a:pPr>
            <a:r>
              <a:rPr lang="en-US" sz="3600" b="1">
                <a:solidFill>
                  <a:schemeClr val="dk1"/>
                </a:solidFill>
                <a:latin typeface="Arial"/>
                <a:ea typeface="Arial"/>
                <a:cs typeface="Arial"/>
                <a:sym typeface="Arial"/>
              </a:rPr>
              <a:t>Neurosurgeon</a:t>
            </a:r>
            <a:endParaRPr sz="4000" b="1">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Shape 246"/>
          <p:cNvPicPr preferRelativeResize="0"/>
          <p:nvPr/>
        </p:nvPicPr>
        <p:blipFill rotWithShape="1">
          <a:blip r:embed="rId3">
            <a:alphaModFix/>
          </a:blip>
          <a:srcRect/>
          <a:stretch/>
        </p:blipFill>
        <p:spPr>
          <a:xfrm>
            <a:off x="0" y="2246313"/>
            <a:ext cx="3205163" cy="3514725"/>
          </a:xfrm>
          <a:prstGeom prst="rect">
            <a:avLst/>
          </a:prstGeom>
          <a:noFill/>
          <a:ln>
            <a:noFill/>
          </a:ln>
        </p:spPr>
      </p:pic>
      <p:sp>
        <p:nvSpPr>
          <p:cNvPr id="247" name="Shape 247"/>
          <p:cNvSpPr txBox="1">
            <a:spLocks noGrp="1"/>
          </p:cNvSpPr>
          <p:nvPr>
            <p:ph type="title"/>
          </p:nvPr>
        </p:nvSpPr>
        <p:spPr>
          <a:xfrm>
            <a:off x="304800" y="4572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i="1" u="none" strike="noStrike" cap="none">
                <a:solidFill>
                  <a:schemeClr val="dk2"/>
                </a:solidFill>
                <a:latin typeface="Arial"/>
                <a:ea typeface="Arial"/>
                <a:cs typeface="Arial"/>
                <a:sym typeface="Arial"/>
              </a:rPr>
              <a:t>Consequences of Concussion?</a:t>
            </a:r>
            <a:endParaRPr/>
          </a:p>
        </p:txBody>
      </p:sp>
      <p:sp>
        <p:nvSpPr>
          <p:cNvPr id="248" name="Shape 248"/>
          <p:cNvSpPr txBox="1"/>
          <p:nvPr/>
        </p:nvSpPr>
        <p:spPr>
          <a:xfrm>
            <a:off x="357188" y="1868488"/>
            <a:ext cx="2819400" cy="461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Concussion</a:t>
            </a:r>
            <a:endParaRPr/>
          </a:p>
        </p:txBody>
      </p:sp>
      <p:sp>
        <p:nvSpPr>
          <p:cNvPr id="249" name="Shape 249"/>
          <p:cNvSpPr/>
          <p:nvPr/>
        </p:nvSpPr>
        <p:spPr>
          <a:xfrm>
            <a:off x="3276600" y="2327275"/>
            <a:ext cx="1066800" cy="228600"/>
          </a:xfrm>
          <a:prstGeom prst="right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Arial"/>
              <a:ea typeface="Arial"/>
              <a:cs typeface="Arial"/>
              <a:sym typeface="Arial"/>
            </a:endParaRPr>
          </a:p>
        </p:txBody>
      </p:sp>
      <p:sp>
        <p:nvSpPr>
          <p:cNvPr id="250" name="Shape 250"/>
          <p:cNvSpPr txBox="1"/>
          <p:nvPr/>
        </p:nvSpPr>
        <p:spPr>
          <a:xfrm>
            <a:off x="4425950" y="2667000"/>
            <a:ext cx="509905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Post Concussion Syndrome</a:t>
            </a:r>
            <a:endParaRPr/>
          </a:p>
        </p:txBody>
      </p:sp>
      <p:sp>
        <p:nvSpPr>
          <p:cNvPr id="251" name="Shape 251"/>
          <p:cNvSpPr txBox="1"/>
          <p:nvPr/>
        </p:nvSpPr>
        <p:spPr>
          <a:xfrm>
            <a:off x="4425950" y="3154363"/>
            <a:ext cx="441960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Second Impact Syndrome</a:t>
            </a:r>
            <a:endParaRPr/>
          </a:p>
        </p:txBody>
      </p:sp>
      <p:sp>
        <p:nvSpPr>
          <p:cNvPr id="252" name="Shape 252"/>
          <p:cNvSpPr txBox="1"/>
          <p:nvPr/>
        </p:nvSpPr>
        <p:spPr>
          <a:xfrm>
            <a:off x="4425950" y="4138613"/>
            <a:ext cx="5327650"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Chronic Traumatic Encephalopathy</a:t>
            </a:r>
            <a:endParaRPr/>
          </a:p>
        </p:txBody>
      </p:sp>
      <p:sp>
        <p:nvSpPr>
          <p:cNvPr id="253" name="Shape 253"/>
          <p:cNvSpPr txBox="1"/>
          <p:nvPr/>
        </p:nvSpPr>
        <p:spPr>
          <a:xfrm>
            <a:off x="4459288" y="2203450"/>
            <a:ext cx="5065712" cy="523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Loss of Consciousness</a:t>
            </a:r>
            <a:endParaRPr/>
          </a:p>
        </p:txBody>
      </p:sp>
      <p:sp>
        <p:nvSpPr>
          <p:cNvPr id="254" name="Shape 254"/>
          <p:cNvSpPr/>
          <p:nvPr/>
        </p:nvSpPr>
        <p:spPr>
          <a:xfrm>
            <a:off x="3276600" y="2768600"/>
            <a:ext cx="1066800" cy="228600"/>
          </a:xfrm>
          <a:prstGeom prst="right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Arial"/>
              <a:ea typeface="Arial"/>
              <a:cs typeface="Arial"/>
              <a:sym typeface="Arial"/>
            </a:endParaRPr>
          </a:p>
        </p:txBody>
      </p:sp>
      <p:sp>
        <p:nvSpPr>
          <p:cNvPr id="255" name="Shape 255"/>
          <p:cNvSpPr/>
          <p:nvPr/>
        </p:nvSpPr>
        <p:spPr>
          <a:xfrm>
            <a:off x="3276600" y="3259138"/>
            <a:ext cx="1066800" cy="228600"/>
          </a:xfrm>
          <a:prstGeom prst="right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Arial"/>
              <a:ea typeface="Arial"/>
              <a:cs typeface="Arial"/>
              <a:sym typeface="Arial"/>
            </a:endParaRPr>
          </a:p>
        </p:txBody>
      </p:sp>
      <p:sp>
        <p:nvSpPr>
          <p:cNvPr id="256" name="Shape 256"/>
          <p:cNvSpPr/>
          <p:nvPr/>
        </p:nvSpPr>
        <p:spPr>
          <a:xfrm>
            <a:off x="3287713" y="3708400"/>
            <a:ext cx="1066800" cy="228600"/>
          </a:xfrm>
          <a:prstGeom prst="right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Arial"/>
              <a:ea typeface="Arial"/>
              <a:cs typeface="Arial"/>
              <a:sym typeface="Arial"/>
            </a:endParaRPr>
          </a:p>
        </p:txBody>
      </p:sp>
      <p:sp>
        <p:nvSpPr>
          <p:cNvPr id="257" name="Shape 257"/>
          <p:cNvSpPr/>
          <p:nvPr/>
        </p:nvSpPr>
        <p:spPr>
          <a:xfrm>
            <a:off x="3276600" y="4179888"/>
            <a:ext cx="1066800" cy="228600"/>
          </a:xfrm>
          <a:prstGeom prst="right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Arial"/>
              <a:ea typeface="Arial"/>
              <a:cs typeface="Arial"/>
              <a:sym typeface="Arial"/>
            </a:endParaRPr>
          </a:p>
        </p:txBody>
      </p:sp>
      <p:sp>
        <p:nvSpPr>
          <p:cNvPr id="258" name="Shape 258"/>
          <p:cNvSpPr txBox="1"/>
          <p:nvPr/>
        </p:nvSpPr>
        <p:spPr>
          <a:xfrm>
            <a:off x="4459288" y="3616028"/>
            <a:ext cx="5675312" cy="4603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Post Traumatic Stress Disorder</a:t>
            </a:r>
            <a:endParaRPr/>
          </a:p>
        </p:txBody>
      </p:sp>
      <p:sp>
        <p:nvSpPr>
          <p:cNvPr id="259" name="Shape 259"/>
          <p:cNvSpPr/>
          <p:nvPr/>
        </p:nvSpPr>
        <p:spPr>
          <a:xfrm>
            <a:off x="5038627" y="4804311"/>
            <a:ext cx="1300357"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a:solidFill>
                  <a:srgbClr val="0000FF"/>
                </a:solidFill>
                <a:latin typeface="Arial"/>
                <a:ea typeface="Arial"/>
                <a:cs typeface="Arial"/>
                <a:sym typeface="Arial"/>
              </a:rPr>
              <a:t>VS.</a:t>
            </a:r>
            <a:endParaRPr/>
          </a:p>
        </p:txBody>
      </p:sp>
      <p:sp>
        <p:nvSpPr>
          <p:cNvPr id="260" name="Shape 260"/>
          <p:cNvSpPr txBox="1"/>
          <p:nvPr/>
        </p:nvSpPr>
        <p:spPr>
          <a:xfrm>
            <a:off x="3176588" y="5761038"/>
            <a:ext cx="5024437" cy="107791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200"/>
              <a:buFont typeface="Arial"/>
              <a:buNone/>
            </a:pPr>
            <a:r>
              <a:rPr lang="en-US" sz="3200" b="1">
                <a:solidFill>
                  <a:schemeClr val="dk1"/>
                </a:solidFill>
                <a:latin typeface="Arial"/>
                <a:ea typeface="Arial"/>
                <a:cs typeface="Arial"/>
                <a:sym typeface="Arial"/>
              </a:rPr>
              <a:t>Complete Return to Normal</a:t>
            </a:r>
            <a:endParaRPr/>
          </a:p>
        </p:txBody>
      </p:sp>
      <p:sp>
        <p:nvSpPr>
          <p:cNvPr id="261" name="Shape 261"/>
          <p:cNvSpPr/>
          <p:nvPr/>
        </p:nvSpPr>
        <p:spPr>
          <a:xfrm rot="5400000">
            <a:off x="2388394" y="5484019"/>
            <a:ext cx="714375" cy="862013"/>
          </a:xfrm>
          <a:prstGeom prst="bentUpArrow">
            <a:avLst>
              <a:gd name="adj1" fmla="val 25000"/>
              <a:gd name="adj2" fmla="val 25000"/>
              <a:gd name="adj3" fmla="val 25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body" idx="4294967295"/>
          </p:nvPr>
        </p:nvSpPr>
        <p:spPr>
          <a:xfrm>
            <a:off x="196850" y="4945063"/>
            <a:ext cx="2071688" cy="1162050"/>
          </a:xfrm>
          <a:prstGeom prst="rect">
            <a:avLst/>
          </a:prstGeom>
          <a:noFill/>
          <a:ln>
            <a:noFill/>
          </a:ln>
        </p:spPr>
        <p:txBody>
          <a:bodyPr spcFirstLastPara="1" wrap="square" lIns="92475" tIns="45425" rIns="92475" bIns="45425" anchor="t" anchorCtr="0">
            <a:noAutofit/>
          </a:bodyPr>
          <a:lstStyle/>
          <a:p>
            <a:pPr marL="0" marR="0" lvl="0" indent="0" algn="l" rtl="0">
              <a:spcBef>
                <a:spcPts val="0"/>
              </a:spcBef>
              <a:spcAft>
                <a:spcPts val="0"/>
              </a:spcAft>
              <a:buClr>
                <a:schemeClr val="accent4"/>
              </a:buClr>
              <a:buSzPts val="1400"/>
              <a:buFont typeface="Arial"/>
              <a:buNone/>
            </a:pPr>
            <a:r>
              <a:rPr lang="en-US" sz="1400" b="1" i="0" u="none" strike="noStrike" cap="none">
                <a:solidFill>
                  <a:schemeClr val="accent4"/>
                </a:solidFill>
                <a:latin typeface="Arial"/>
                <a:ea typeface="Arial"/>
                <a:cs typeface="Arial"/>
                <a:sym typeface="Arial"/>
              </a:rPr>
              <a:t>N=327, High School and University </a:t>
            </a:r>
            <a:endParaRPr/>
          </a:p>
          <a:p>
            <a:pPr marL="0" marR="0" lvl="0" indent="0" algn="l" rtl="0">
              <a:spcBef>
                <a:spcPts val="280"/>
              </a:spcBef>
              <a:spcAft>
                <a:spcPts val="0"/>
              </a:spcAft>
              <a:buClr>
                <a:schemeClr val="accent4"/>
              </a:buClr>
              <a:buSzPts val="1400"/>
              <a:buFont typeface="Arial"/>
              <a:buNone/>
            </a:pPr>
            <a:r>
              <a:rPr lang="en-US" sz="1400" b="1" i="0" u="none" strike="noStrike" cap="none">
                <a:solidFill>
                  <a:schemeClr val="accent4"/>
                </a:solidFill>
                <a:latin typeface="Arial"/>
                <a:ea typeface="Arial"/>
                <a:cs typeface="Arial"/>
                <a:sym typeface="Arial"/>
              </a:rPr>
              <a:t>Athletes Within </a:t>
            </a:r>
            <a:endParaRPr/>
          </a:p>
          <a:p>
            <a:pPr marL="0" marR="0" lvl="0" indent="0" algn="l" rtl="0">
              <a:spcBef>
                <a:spcPts val="280"/>
              </a:spcBef>
              <a:spcAft>
                <a:spcPts val="0"/>
              </a:spcAft>
              <a:buClr>
                <a:schemeClr val="accent4"/>
              </a:buClr>
              <a:buSzPts val="1400"/>
              <a:buFont typeface="Arial"/>
              <a:buNone/>
            </a:pPr>
            <a:r>
              <a:rPr lang="en-US" sz="1400" b="1" i="0" u="none" strike="noStrike" cap="none">
                <a:solidFill>
                  <a:schemeClr val="accent4"/>
                </a:solidFill>
                <a:latin typeface="Arial"/>
                <a:ea typeface="Arial"/>
                <a:cs typeface="Arial"/>
                <a:sym typeface="Arial"/>
              </a:rPr>
              <a:t>7 Days of Concussion</a:t>
            </a:r>
            <a:endParaRPr/>
          </a:p>
          <a:p>
            <a:pPr marL="342900" marR="0" lvl="0" indent="-342900" algn="l" rtl="0">
              <a:spcBef>
                <a:spcPts val="48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271" name="Shape 271"/>
          <p:cNvSpPr txBox="1"/>
          <p:nvPr/>
        </p:nvSpPr>
        <p:spPr>
          <a:xfrm>
            <a:off x="762000" y="3179763"/>
            <a:ext cx="184150"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600"/>
              <a:buFont typeface="Arial"/>
              <a:buNone/>
            </a:pPr>
            <a:endParaRPr sz="1600">
              <a:solidFill>
                <a:schemeClr val="dk1"/>
              </a:solidFill>
              <a:latin typeface="Times New Roman"/>
              <a:ea typeface="Times New Roman"/>
              <a:cs typeface="Times New Roman"/>
              <a:sym typeface="Times New Roman"/>
            </a:endParaRPr>
          </a:p>
          <a:p>
            <a:pPr marL="0" marR="0" lvl="0" indent="0" algn="l" rtl="0">
              <a:spcBef>
                <a:spcPts val="0"/>
              </a:spcBef>
              <a:spcAft>
                <a:spcPts val="0"/>
              </a:spcAft>
              <a:buClr>
                <a:schemeClr val="dk1"/>
              </a:buClr>
              <a:buSzPts val="1600"/>
              <a:buFont typeface="Arial"/>
              <a:buNone/>
            </a:pPr>
            <a:endParaRPr sz="1600">
              <a:solidFill>
                <a:schemeClr val="dk1"/>
              </a:solidFill>
              <a:latin typeface="Times New Roman"/>
              <a:ea typeface="Times New Roman"/>
              <a:cs typeface="Times New Roman"/>
              <a:sym typeface="Times New Roman"/>
            </a:endParaRPr>
          </a:p>
        </p:txBody>
      </p:sp>
      <p:sp>
        <p:nvSpPr>
          <p:cNvPr id="272" name="Shape 272"/>
          <p:cNvSpPr txBox="1"/>
          <p:nvPr/>
        </p:nvSpPr>
        <p:spPr>
          <a:xfrm>
            <a:off x="3497263" y="5029200"/>
            <a:ext cx="2827337" cy="3698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336699"/>
              </a:buClr>
              <a:buSzPts val="1800"/>
              <a:buFont typeface="Times New Roman"/>
              <a:buNone/>
            </a:pPr>
            <a:r>
              <a:rPr lang="en-US" sz="1800">
                <a:solidFill>
                  <a:srgbClr val="336699"/>
                </a:solidFill>
                <a:latin typeface="Times New Roman"/>
                <a:ea typeface="Times New Roman"/>
                <a:cs typeface="Times New Roman"/>
                <a:sym typeface="Times New Roman"/>
              </a:rPr>
              <a:t>  </a:t>
            </a:r>
            <a:endParaRPr sz="1600">
              <a:solidFill>
                <a:schemeClr val="dk1"/>
              </a:solidFill>
              <a:latin typeface="Times New Roman"/>
              <a:ea typeface="Times New Roman"/>
              <a:cs typeface="Times New Roman"/>
              <a:sym typeface="Times New Roman"/>
            </a:endParaRPr>
          </a:p>
        </p:txBody>
      </p:sp>
      <p:sp>
        <p:nvSpPr>
          <p:cNvPr id="273" name="Shape 273"/>
          <p:cNvSpPr txBox="1"/>
          <p:nvPr/>
        </p:nvSpPr>
        <p:spPr>
          <a:xfrm>
            <a:off x="4359275" y="1069975"/>
            <a:ext cx="247650" cy="3698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 </a:t>
            </a:r>
            <a:endParaRPr/>
          </a:p>
        </p:txBody>
      </p:sp>
      <p:grpSp>
        <p:nvGrpSpPr>
          <p:cNvPr id="274" name="Shape 274"/>
          <p:cNvGrpSpPr/>
          <p:nvPr/>
        </p:nvGrpSpPr>
        <p:grpSpPr>
          <a:xfrm>
            <a:off x="1038043" y="221188"/>
            <a:ext cx="7677514" cy="5892713"/>
            <a:chOff x="-104957" y="-78362"/>
            <a:chExt cx="7677514" cy="5892713"/>
          </a:xfrm>
        </p:grpSpPr>
        <p:sp>
          <p:nvSpPr>
            <p:cNvPr id="275" name="Shape 275"/>
            <p:cNvSpPr/>
            <p:nvPr/>
          </p:nvSpPr>
          <p:spPr>
            <a:xfrm>
              <a:off x="1008005" y="-78362"/>
              <a:ext cx="5451589" cy="5451589"/>
            </a:xfrm>
            <a:custGeom>
              <a:avLst/>
              <a:gdLst/>
              <a:ahLst/>
              <a:cxnLst/>
              <a:rect l="0" t="0" r="0" b="0"/>
              <a:pathLst>
                <a:path w="120000" h="120000" extrusionOk="0">
                  <a:moveTo>
                    <a:pt x="90388" y="11794"/>
                  </a:moveTo>
                  <a:lnTo>
                    <a:pt x="90388" y="11794"/>
                  </a:lnTo>
                  <a:cubicBezTo>
                    <a:pt x="116942" y="28534"/>
                    <a:pt x="124959" y="63596"/>
                    <a:pt x="108317" y="90211"/>
                  </a:cubicBezTo>
                  <a:cubicBezTo>
                    <a:pt x="91674" y="116827"/>
                    <a:pt x="56642" y="124971"/>
                    <a:pt x="29966" y="108427"/>
                  </a:cubicBezTo>
                  <a:cubicBezTo>
                    <a:pt x="3289" y="91882"/>
                    <a:pt x="-4983" y="56879"/>
                    <a:pt x="11464" y="30143"/>
                  </a:cubicBezTo>
                  <a:lnTo>
                    <a:pt x="9028" y="28379"/>
                  </a:lnTo>
                  <a:lnTo>
                    <a:pt x="16121" y="28211"/>
                  </a:lnTo>
                  <a:lnTo>
                    <a:pt x="18449" y="35203"/>
                  </a:lnTo>
                  <a:lnTo>
                    <a:pt x="16014" y="33440"/>
                  </a:lnTo>
                  <a:lnTo>
                    <a:pt x="16014" y="33440"/>
                  </a:lnTo>
                  <a:cubicBezTo>
                    <a:pt x="1412" y="57622"/>
                    <a:pt x="9070" y="89058"/>
                    <a:pt x="33158" y="103815"/>
                  </a:cubicBezTo>
                  <a:cubicBezTo>
                    <a:pt x="57247" y="118572"/>
                    <a:pt x="88731" y="111115"/>
                    <a:pt x="103642" y="87122"/>
                  </a:cubicBezTo>
                  <a:cubicBezTo>
                    <a:pt x="118553" y="63128"/>
                    <a:pt x="111298" y="31597"/>
                    <a:pt x="87401" y="16533"/>
                  </a:cubicBezTo>
                  <a:close/>
                </a:path>
              </a:pathLst>
            </a:custGeom>
            <a:solidFill>
              <a:srgbClr val="E7F2F3"/>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6" name="Shape 276"/>
            <p:cNvSpPr/>
            <p:nvPr/>
          </p:nvSpPr>
          <p:spPr>
            <a:xfrm>
              <a:off x="1852524" y="164545"/>
              <a:ext cx="3762550" cy="1775742"/>
            </a:xfrm>
            <a:prstGeom prst="roundRect">
              <a:avLst>
                <a:gd name="adj" fmla="val 16667"/>
              </a:avLst>
            </a:prstGeom>
            <a:gradFill>
              <a:gsLst>
                <a:gs pos="0">
                  <a:srgbClr val="84A7AB"/>
                </a:gs>
                <a:gs pos="80000">
                  <a:srgbClr val="AEDCE0"/>
                </a:gs>
                <a:gs pos="100000">
                  <a:srgbClr val="AEDEE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7" name="Shape 277"/>
            <p:cNvSpPr txBox="1"/>
            <p:nvPr/>
          </p:nvSpPr>
          <p:spPr>
            <a:xfrm>
              <a:off x="1939209" y="251230"/>
              <a:ext cx="3589180" cy="1602372"/>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262672"/>
                </a:buClr>
                <a:buSzPts val="2000"/>
                <a:buFont typeface="Arial"/>
                <a:buNone/>
              </a:pPr>
              <a:r>
                <a:rPr lang="en-US" sz="2000" b="1" cap="none">
                  <a:solidFill>
                    <a:srgbClr val="262672"/>
                  </a:solidFill>
                  <a:latin typeface="Arial"/>
                  <a:ea typeface="Arial"/>
                  <a:cs typeface="Arial"/>
                  <a:sym typeface="Arial"/>
                </a:rPr>
                <a:t>EMOTIONAL</a:t>
              </a:r>
              <a:r>
                <a:rPr lang="en-US" sz="2000" b="1" cap="none">
                  <a:solidFill>
                    <a:schemeClr val="lt1"/>
                  </a:solidFill>
                  <a:latin typeface="Arial"/>
                  <a:ea typeface="Arial"/>
                  <a:cs typeface="Arial"/>
                  <a:sym typeface="Arial"/>
                </a:rPr>
                <a:t> </a:t>
              </a:r>
              <a:endParaRPr sz="2000" b="1">
                <a:solidFill>
                  <a:schemeClr val="lt1"/>
                </a:solidFill>
                <a:latin typeface="Arial"/>
                <a:ea typeface="Arial"/>
                <a:cs typeface="Arial"/>
                <a:sym typeface="Arial"/>
              </a:endParaRPr>
            </a:p>
            <a:p>
              <a:pPr marL="171450" marR="0" lvl="1" indent="-171450" algn="l" rtl="0">
                <a:lnSpc>
                  <a:spcPct val="90000"/>
                </a:lnSpc>
                <a:spcBef>
                  <a:spcPts val="700"/>
                </a:spcBef>
                <a:spcAft>
                  <a:spcPts val="0"/>
                </a:spcAft>
                <a:buClr>
                  <a:schemeClr val="lt1"/>
                </a:buClr>
                <a:buSzPts val="1600"/>
                <a:buFont typeface="Times New Roman"/>
                <a:buChar char="•"/>
              </a:pPr>
              <a:r>
                <a:rPr lang="en-US" sz="1600" b="1" i="0" u="none" strike="noStrike" cap="none">
                  <a:solidFill>
                    <a:schemeClr val="lt1"/>
                  </a:solidFill>
                  <a:latin typeface="Times New Roman"/>
                  <a:ea typeface="Times New Roman"/>
                  <a:cs typeface="Times New Roman"/>
                  <a:sym typeface="Times New Roman"/>
                </a:rPr>
                <a:t>More emotional</a:t>
              </a:r>
              <a:endParaRPr/>
            </a:p>
            <a:p>
              <a:pPr marL="171450" marR="0" lvl="1" indent="-171450" algn="l" rtl="0">
                <a:lnSpc>
                  <a:spcPct val="90000"/>
                </a:lnSpc>
                <a:spcBef>
                  <a:spcPts val="240"/>
                </a:spcBef>
                <a:spcAft>
                  <a:spcPts val="0"/>
                </a:spcAft>
                <a:buClr>
                  <a:schemeClr val="lt1"/>
                </a:buClr>
                <a:buSzPts val="1600"/>
                <a:buFont typeface="Times New Roman"/>
                <a:buChar char="•"/>
              </a:pPr>
              <a:r>
                <a:rPr lang="en-US" sz="1600" b="1" i="0" u="none" strike="noStrike" cap="none">
                  <a:solidFill>
                    <a:schemeClr val="lt1"/>
                  </a:solidFill>
                  <a:latin typeface="Times New Roman"/>
                  <a:ea typeface="Times New Roman"/>
                  <a:cs typeface="Times New Roman"/>
                  <a:sym typeface="Times New Roman"/>
                </a:rPr>
                <a:t>Sadness</a:t>
              </a:r>
              <a:endParaRPr/>
            </a:p>
            <a:p>
              <a:pPr marL="171450" marR="0" lvl="1" indent="-171450" algn="l" rtl="0">
                <a:lnSpc>
                  <a:spcPct val="90000"/>
                </a:lnSpc>
                <a:spcBef>
                  <a:spcPts val="240"/>
                </a:spcBef>
                <a:spcAft>
                  <a:spcPts val="0"/>
                </a:spcAft>
                <a:buClr>
                  <a:schemeClr val="lt1"/>
                </a:buClr>
                <a:buSzPts val="1600"/>
                <a:buFont typeface="Times New Roman"/>
                <a:buChar char="•"/>
              </a:pPr>
              <a:r>
                <a:rPr lang="en-US" sz="1600" b="1" i="0" u="none" strike="noStrike" cap="none">
                  <a:solidFill>
                    <a:schemeClr val="lt1"/>
                  </a:solidFill>
                  <a:latin typeface="Times New Roman"/>
                  <a:ea typeface="Times New Roman"/>
                  <a:cs typeface="Times New Roman"/>
                  <a:sym typeface="Times New Roman"/>
                </a:rPr>
                <a:t>Nervousness</a:t>
              </a:r>
              <a:endParaRPr/>
            </a:p>
            <a:p>
              <a:pPr marL="171450" marR="0" lvl="1" indent="-171450" algn="l" rtl="0">
                <a:lnSpc>
                  <a:spcPct val="90000"/>
                </a:lnSpc>
                <a:spcBef>
                  <a:spcPts val="240"/>
                </a:spcBef>
                <a:spcAft>
                  <a:spcPts val="0"/>
                </a:spcAft>
                <a:buClr>
                  <a:schemeClr val="lt1"/>
                </a:buClr>
                <a:buSzPts val="1600"/>
                <a:buFont typeface="Times New Roman"/>
                <a:buChar char="•"/>
              </a:pPr>
              <a:r>
                <a:rPr lang="en-US" sz="1600" b="1" i="0" u="none" strike="noStrike" cap="none">
                  <a:solidFill>
                    <a:schemeClr val="lt1"/>
                  </a:solidFill>
                  <a:latin typeface="Times New Roman"/>
                  <a:ea typeface="Times New Roman"/>
                  <a:cs typeface="Times New Roman"/>
                  <a:sym typeface="Times New Roman"/>
                </a:rPr>
                <a:t>Irritability</a:t>
              </a:r>
              <a:endParaRPr/>
            </a:p>
          </p:txBody>
        </p:sp>
        <p:sp>
          <p:nvSpPr>
            <p:cNvPr id="278" name="Shape 278"/>
            <p:cNvSpPr/>
            <p:nvPr/>
          </p:nvSpPr>
          <p:spPr>
            <a:xfrm>
              <a:off x="3810007" y="2122028"/>
              <a:ext cx="3762550" cy="1775742"/>
            </a:xfrm>
            <a:prstGeom prst="roundRect">
              <a:avLst>
                <a:gd name="adj" fmla="val 16667"/>
              </a:avLst>
            </a:prstGeom>
            <a:gradFill>
              <a:gsLst>
                <a:gs pos="0">
                  <a:srgbClr val="84A7AB"/>
                </a:gs>
                <a:gs pos="80000">
                  <a:srgbClr val="AEDCE0"/>
                </a:gs>
                <a:gs pos="100000">
                  <a:srgbClr val="AEDEE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9" name="Shape 279"/>
            <p:cNvSpPr txBox="1"/>
            <p:nvPr/>
          </p:nvSpPr>
          <p:spPr>
            <a:xfrm>
              <a:off x="3896692" y="2208713"/>
              <a:ext cx="3589180" cy="1602372"/>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262672"/>
                </a:buClr>
                <a:buSzPts val="2000"/>
                <a:buFont typeface="Arial"/>
                <a:buNone/>
              </a:pPr>
              <a:r>
                <a:rPr lang="en-US" sz="2000" b="1" cap="none">
                  <a:solidFill>
                    <a:srgbClr val="262672"/>
                  </a:solidFill>
                  <a:latin typeface="Arial"/>
                  <a:ea typeface="Arial"/>
                  <a:cs typeface="Arial"/>
                  <a:sym typeface="Arial"/>
                </a:rPr>
                <a:t>COGNITIVE SYMPTOMS</a:t>
              </a:r>
              <a:endParaRPr sz="2000" b="1">
                <a:solidFill>
                  <a:srgbClr val="262672"/>
                </a:solidFill>
                <a:latin typeface="Arial"/>
                <a:ea typeface="Arial"/>
                <a:cs typeface="Arial"/>
                <a:sym typeface="Arial"/>
              </a:endParaRPr>
            </a:p>
            <a:p>
              <a:pPr marL="171450" marR="0" lvl="1" indent="-171450" algn="l" rtl="0">
                <a:lnSpc>
                  <a:spcPct val="90000"/>
                </a:lnSpc>
                <a:spcBef>
                  <a:spcPts val="700"/>
                </a:spcBef>
                <a:spcAft>
                  <a:spcPts val="0"/>
                </a:spcAft>
                <a:buClr>
                  <a:schemeClr val="lt1"/>
                </a:buClr>
                <a:buSzPts val="1600"/>
                <a:buFont typeface="Times New Roman"/>
                <a:buChar char="•"/>
              </a:pPr>
              <a:r>
                <a:rPr lang="en-US" sz="1600" b="1" i="0" u="none" strike="noStrike" cap="none">
                  <a:solidFill>
                    <a:schemeClr val="lt1"/>
                  </a:solidFill>
                  <a:latin typeface="Times New Roman"/>
                  <a:ea typeface="Times New Roman"/>
                  <a:cs typeface="Times New Roman"/>
                  <a:sym typeface="Times New Roman"/>
                </a:rPr>
                <a:t>Attention Problems</a:t>
              </a:r>
              <a:endParaRPr/>
            </a:p>
            <a:p>
              <a:pPr marL="171450" marR="0" lvl="1" indent="-171450" algn="l" rtl="0">
                <a:lnSpc>
                  <a:spcPct val="90000"/>
                </a:lnSpc>
                <a:spcBef>
                  <a:spcPts val="240"/>
                </a:spcBef>
                <a:spcAft>
                  <a:spcPts val="0"/>
                </a:spcAft>
                <a:buClr>
                  <a:schemeClr val="lt1"/>
                </a:buClr>
                <a:buSzPts val="1600"/>
                <a:buFont typeface="Times New Roman"/>
                <a:buChar char="•"/>
              </a:pPr>
              <a:r>
                <a:rPr lang="en-US" sz="1600" b="1" i="0" u="none" strike="noStrike" cap="none">
                  <a:solidFill>
                    <a:schemeClr val="lt1"/>
                  </a:solidFill>
                  <a:latin typeface="Times New Roman"/>
                  <a:ea typeface="Times New Roman"/>
                  <a:cs typeface="Times New Roman"/>
                  <a:sym typeface="Times New Roman"/>
                </a:rPr>
                <a:t>Memory dysfunction</a:t>
              </a:r>
              <a:endParaRPr/>
            </a:p>
            <a:p>
              <a:pPr marL="171450" marR="0" lvl="1" indent="-171450" algn="l" rtl="0">
                <a:lnSpc>
                  <a:spcPct val="90000"/>
                </a:lnSpc>
                <a:spcBef>
                  <a:spcPts val="240"/>
                </a:spcBef>
                <a:spcAft>
                  <a:spcPts val="0"/>
                </a:spcAft>
                <a:buClr>
                  <a:schemeClr val="lt1"/>
                </a:buClr>
                <a:buSzPts val="1600"/>
                <a:buFont typeface="Times New Roman"/>
                <a:buChar char="•"/>
              </a:pPr>
              <a:r>
                <a:rPr lang="en-US" sz="1600" b="1" i="0" u="none" strike="noStrike" cap="none">
                  <a:solidFill>
                    <a:schemeClr val="lt1"/>
                  </a:solidFill>
                  <a:latin typeface="Times New Roman"/>
                  <a:ea typeface="Times New Roman"/>
                  <a:cs typeface="Times New Roman"/>
                  <a:sym typeface="Times New Roman"/>
                </a:rPr>
                <a:t>“Fogginess”</a:t>
              </a:r>
              <a:endParaRPr/>
            </a:p>
            <a:p>
              <a:pPr marL="171450" marR="0" lvl="1" indent="-171450" algn="l" rtl="0">
                <a:lnSpc>
                  <a:spcPct val="90000"/>
                </a:lnSpc>
                <a:spcBef>
                  <a:spcPts val="240"/>
                </a:spcBef>
                <a:spcAft>
                  <a:spcPts val="0"/>
                </a:spcAft>
                <a:buClr>
                  <a:schemeClr val="lt1"/>
                </a:buClr>
                <a:buSzPts val="1600"/>
                <a:buFont typeface="Times New Roman"/>
                <a:buChar char="•"/>
              </a:pPr>
              <a:r>
                <a:rPr lang="en-US" sz="1600" b="1" i="0" u="none" strike="noStrike" cap="none">
                  <a:solidFill>
                    <a:schemeClr val="lt1"/>
                  </a:solidFill>
                  <a:latin typeface="Times New Roman"/>
                  <a:ea typeface="Times New Roman"/>
                  <a:cs typeface="Times New Roman"/>
                  <a:sym typeface="Times New Roman"/>
                </a:rPr>
                <a:t>Fatigue</a:t>
              </a:r>
              <a:endParaRPr/>
            </a:p>
            <a:p>
              <a:pPr marL="171450" marR="0" lvl="1" indent="-171450" algn="l" rtl="0">
                <a:lnSpc>
                  <a:spcPct val="90000"/>
                </a:lnSpc>
                <a:spcBef>
                  <a:spcPts val="240"/>
                </a:spcBef>
                <a:spcAft>
                  <a:spcPts val="0"/>
                </a:spcAft>
                <a:buClr>
                  <a:schemeClr val="lt1"/>
                </a:buClr>
                <a:buSzPts val="1600"/>
                <a:buFont typeface="Times New Roman"/>
                <a:buChar char="•"/>
              </a:pPr>
              <a:r>
                <a:rPr lang="en-US" sz="1600" b="1" i="0" u="none" strike="noStrike" cap="none">
                  <a:solidFill>
                    <a:schemeClr val="lt1"/>
                  </a:solidFill>
                  <a:latin typeface="Times New Roman"/>
                  <a:ea typeface="Times New Roman"/>
                  <a:cs typeface="Times New Roman"/>
                  <a:sym typeface="Times New Roman"/>
                </a:rPr>
                <a:t>Cognitive slowing</a:t>
              </a:r>
              <a:endParaRPr sz="1600" b="1" i="0" u="none" strike="noStrike" cap="none">
                <a:solidFill>
                  <a:schemeClr val="lt1"/>
                </a:solidFill>
                <a:latin typeface="Arial"/>
                <a:ea typeface="Arial"/>
                <a:cs typeface="Arial"/>
                <a:sym typeface="Arial"/>
              </a:endParaRPr>
            </a:p>
          </p:txBody>
        </p:sp>
        <p:sp>
          <p:nvSpPr>
            <p:cNvPr id="280" name="Shape 280"/>
            <p:cNvSpPr/>
            <p:nvPr/>
          </p:nvSpPr>
          <p:spPr>
            <a:xfrm>
              <a:off x="1828800" y="4038609"/>
              <a:ext cx="3762550" cy="1775742"/>
            </a:xfrm>
            <a:prstGeom prst="roundRect">
              <a:avLst>
                <a:gd name="adj" fmla="val 16667"/>
              </a:avLst>
            </a:prstGeom>
            <a:gradFill>
              <a:gsLst>
                <a:gs pos="0">
                  <a:srgbClr val="84A7AB"/>
                </a:gs>
                <a:gs pos="80000">
                  <a:srgbClr val="AEDCE0"/>
                </a:gs>
                <a:gs pos="100000">
                  <a:srgbClr val="AEDEE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1" name="Shape 281"/>
            <p:cNvSpPr txBox="1"/>
            <p:nvPr/>
          </p:nvSpPr>
          <p:spPr>
            <a:xfrm>
              <a:off x="1915485" y="4125294"/>
              <a:ext cx="3589180" cy="1602372"/>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262672"/>
                </a:buClr>
                <a:buSzPts val="2000"/>
                <a:buFont typeface="Arial"/>
                <a:buNone/>
              </a:pPr>
              <a:r>
                <a:rPr lang="en-US" sz="2000" b="1" cap="none">
                  <a:solidFill>
                    <a:srgbClr val="262672"/>
                  </a:solidFill>
                  <a:latin typeface="Arial"/>
                  <a:ea typeface="Arial"/>
                  <a:cs typeface="Arial"/>
                  <a:sym typeface="Arial"/>
                </a:rPr>
                <a:t>SLEEP DISTURBANCE  </a:t>
              </a:r>
              <a:endParaRPr/>
            </a:p>
            <a:p>
              <a:pPr marL="171450" marR="0" lvl="1" indent="-171450" algn="l" rtl="0">
                <a:lnSpc>
                  <a:spcPct val="90000"/>
                </a:lnSpc>
                <a:spcBef>
                  <a:spcPts val="700"/>
                </a:spcBef>
                <a:spcAft>
                  <a:spcPts val="0"/>
                </a:spcAft>
                <a:buClr>
                  <a:schemeClr val="lt1"/>
                </a:buClr>
                <a:buSzPts val="1600"/>
                <a:buFont typeface="Times New Roman"/>
                <a:buChar char="•"/>
              </a:pPr>
              <a:r>
                <a:rPr lang="en-US" sz="1600" b="1" i="0" u="none" strike="noStrike" cap="none">
                  <a:solidFill>
                    <a:schemeClr val="lt1"/>
                  </a:solidFill>
                  <a:latin typeface="Times New Roman"/>
                  <a:ea typeface="Times New Roman"/>
                  <a:cs typeface="Times New Roman"/>
                  <a:sym typeface="Times New Roman"/>
                </a:rPr>
                <a:t>Difficulty falling asleep</a:t>
              </a:r>
              <a:endParaRPr/>
            </a:p>
            <a:p>
              <a:pPr marL="171450" marR="0" lvl="1" indent="-171450" algn="l" rtl="0">
                <a:lnSpc>
                  <a:spcPct val="90000"/>
                </a:lnSpc>
                <a:spcBef>
                  <a:spcPts val="240"/>
                </a:spcBef>
                <a:spcAft>
                  <a:spcPts val="0"/>
                </a:spcAft>
                <a:buClr>
                  <a:schemeClr val="lt1"/>
                </a:buClr>
                <a:buSzPts val="1600"/>
                <a:buFont typeface="Times New Roman"/>
                <a:buChar char="•"/>
              </a:pPr>
              <a:r>
                <a:rPr lang="en-US" sz="1600" b="1" i="0" u="none" strike="noStrike" cap="none">
                  <a:solidFill>
                    <a:schemeClr val="lt1"/>
                  </a:solidFill>
                  <a:latin typeface="Times New Roman"/>
                  <a:ea typeface="Times New Roman"/>
                  <a:cs typeface="Times New Roman"/>
                  <a:sym typeface="Times New Roman"/>
                </a:rPr>
                <a:t>Sleeping less than usual</a:t>
              </a:r>
              <a:endParaRPr/>
            </a:p>
          </p:txBody>
        </p:sp>
        <p:sp>
          <p:nvSpPr>
            <p:cNvPr id="282" name="Shape 282"/>
            <p:cNvSpPr/>
            <p:nvPr/>
          </p:nvSpPr>
          <p:spPr>
            <a:xfrm>
              <a:off x="-104957" y="2122028"/>
              <a:ext cx="3762550" cy="1775742"/>
            </a:xfrm>
            <a:prstGeom prst="roundRect">
              <a:avLst>
                <a:gd name="adj" fmla="val 16667"/>
              </a:avLst>
            </a:prstGeom>
            <a:gradFill>
              <a:gsLst>
                <a:gs pos="0">
                  <a:srgbClr val="84A7AB"/>
                </a:gs>
                <a:gs pos="80000">
                  <a:srgbClr val="AEDCE0"/>
                </a:gs>
                <a:gs pos="100000">
                  <a:srgbClr val="AEDEE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3" name="Shape 283"/>
            <p:cNvSpPr txBox="1"/>
            <p:nvPr/>
          </p:nvSpPr>
          <p:spPr>
            <a:xfrm>
              <a:off x="-18272" y="2208713"/>
              <a:ext cx="3589180" cy="1602372"/>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262672"/>
                </a:buClr>
                <a:buSzPts val="2000"/>
                <a:buFont typeface="Arial"/>
                <a:buNone/>
              </a:pPr>
              <a:r>
                <a:rPr lang="en-US" sz="2000" b="1" cap="none">
                  <a:solidFill>
                    <a:srgbClr val="262672"/>
                  </a:solidFill>
                  <a:latin typeface="Arial"/>
                  <a:ea typeface="Arial"/>
                  <a:cs typeface="Arial"/>
                  <a:sym typeface="Arial"/>
                </a:rPr>
                <a:t>PHYSICAL-MIGRAINE</a:t>
              </a:r>
              <a:endParaRPr/>
            </a:p>
            <a:p>
              <a:pPr marL="171450" marR="0" lvl="1" indent="-171450" algn="l" rtl="0">
                <a:lnSpc>
                  <a:spcPct val="90000"/>
                </a:lnSpc>
                <a:spcBef>
                  <a:spcPts val="700"/>
                </a:spcBef>
                <a:spcAft>
                  <a:spcPts val="0"/>
                </a:spcAft>
                <a:buClr>
                  <a:schemeClr val="lt1"/>
                </a:buClr>
                <a:buSzPts val="1600"/>
                <a:buFont typeface="Times New Roman"/>
                <a:buChar char="•"/>
              </a:pPr>
              <a:r>
                <a:rPr lang="en-US" sz="1600" b="1" i="0" u="none" strike="noStrike" cap="none">
                  <a:solidFill>
                    <a:schemeClr val="lt1"/>
                  </a:solidFill>
                  <a:latin typeface="Times New Roman"/>
                  <a:ea typeface="Times New Roman"/>
                  <a:cs typeface="Times New Roman"/>
                  <a:sym typeface="Times New Roman"/>
                </a:rPr>
                <a:t>Headaches </a:t>
              </a:r>
              <a:endParaRPr/>
            </a:p>
            <a:p>
              <a:pPr marL="171450" marR="0" lvl="1" indent="-171450" algn="l" rtl="0">
                <a:lnSpc>
                  <a:spcPct val="90000"/>
                </a:lnSpc>
                <a:spcBef>
                  <a:spcPts val="240"/>
                </a:spcBef>
                <a:spcAft>
                  <a:spcPts val="0"/>
                </a:spcAft>
                <a:buClr>
                  <a:schemeClr val="lt1"/>
                </a:buClr>
                <a:buSzPts val="1600"/>
                <a:buFont typeface="Times New Roman"/>
                <a:buChar char="•"/>
              </a:pPr>
              <a:r>
                <a:rPr lang="en-US" sz="1600" b="1" i="0" u="none" strike="noStrike" cap="none">
                  <a:solidFill>
                    <a:schemeClr val="lt1"/>
                  </a:solidFill>
                  <a:latin typeface="Times New Roman"/>
                  <a:ea typeface="Times New Roman"/>
                  <a:cs typeface="Times New Roman"/>
                  <a:sym typeface="Times New Roman"/>
                </a:rPr>
                <a:t>Visual Problems</a:t>
              </a:r>
              <a:endParaRPr/>
            </a:p>
            <a:p>
              <a:pPr marL="171450" marR="0" lvl="1" indent="-171450" algn="l" rtl="0">
                <a:lnSpc>
                  <a:spcPct val="90000"/>
                </a:lnSpc>
                <a:spcBef>
                  <a:spcPts val="240"/>
                </a:spcBef>
                <a:spcAft>
                  <a:spcPts val="0"/>
                </a:spcAft>
                <a:buClr>
                  <a:schemeClr val="lt1"/>
                </a:buClr>
                <a:buSzPts val="1600"/>
                <a:buFont typeface="Times New Roman"/>
                <a:buChar char="•"/>
              </a:pPr>
              <a:r>
                <a:rPr lang="en-US" sz="1600" b="1" i="0" u="none" strike="noStrike" cap="none">
                  <a:solidFill>
                    <a:schemeClr val="lt1"/>
                  </a:solidFill>
                  <a:latin typeface="Times New Roman"/>
                  <a:ea typeface="Times New Roman"/>
                  <a:cs typeface="Times New Roman"/>
                  <a:sym typeface="Times New Roman"/>
                </a:rPr>
                <a:t>Dizziness</a:t>
              </a:r>
              <a:endParaRPr/>
            </a:p>
            <a:p>
              <a:pPr marL="171450" marR="0" lvl="1" indent="-171450" algn="l" rtl="0">
                <a:lnSpc>
                  <a:spcPct val="90000"/>
                </a:lnSpc>
                <a:spcBef>
                  <a:spcPts val="240"/>
                </a:spcBef>
                <a:spcAft>
                  <a:spcPts val="0"/>
                </a:spcAft>
                <a:buClr>
                  <a:schemeClr val="lt1"/>
                </a:buClr>
                <a:buSzPts val="1600"/>
                <a:buFont typeface="Times New Roman"/>
                <a:buChar char="•"/>
              </a:pPr>
              <a:r>
                <a:rPr lang="en-US" sz="1600" b="1" i="0" u="none" strike="noStrike" cap="none">
                  <a:solidFill>
                    <a:schemeClr val="lt1"/>
                  </a:solidFill>
                  <a:latin typeface="Times New Roman"/>
                  <a:ea typeface="Times New Roman"/>
                  <a:cs typeface="Times New Roman"/>
                  <a:sym typeface="Times New Roman"/>
                </a:rPr>
                <a:t>Noise/Light Sensitivity</a:t>
              </a:r>
              <a:endParaRPr/>
            </a:p>
            <a:p>
              <a:pPr marL="171450" marR="0" lvl="1" indent="-171450" algn="l" rtl="0">
                <a:lnSpc>
                  <a:spcPct val="90000"/>
                </a:lnSpc>
                <a:spcBef>
                  <a:spcPts val="240"/>
                </a:spcBef>
                <a:spcAft>
                  <a:spcPts val="0"/>
                </a:spcAft>
                <a:buClr>
                  <a:schemeClr val="lt1"/>
                </a:buClr>
                <a:buSzPts val="1600"/>
                <a:buFont typeface="Times New Roman"/>
                <a:buChar char="•"/>
              </a:pPr>
              <a:r>
                <a:rPr lang="en-US" sz="1600" b="1" i="0" u="none" strike="noStrike" cap="none">
                  <a:solidFill>
                    <a:schemeClr val="lt1"/>
                  </a:solidFill>
                  <a:latin typeface="Times New Roman"/>
                  <a:ea typeface="Times New Roman"/>
                  <a:cs typeface="Times New Roman"/>
                  <a:sym typeface="Times New Roman"/>
                </a:rPr>
                <a:t>Nausea</a:t>
              </a:r>
              <a:endParaRPr/>
            </a:p>
          </p:txBody>
        </p:sp>
      </p:grpSp>
      <p:sp>
        <p:nvSpPr>
          <p:cNvPr id="284" name="Shape 284"/>
          <p:cNvSpPr txBox="1"/>
          <p:nvPr/>
        </p:nvSpPr>
        <p:spPr>
          <a:xfrm>
            <a:off x="152400" y="376238"/>
            <a:ext cx="2693988" cy="13874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chemeClr val="accent4"/>
                </a:solidFill>
                <a:latin typeface="Arial"/>
                <a:ea typeface="Arial"/>
                <a:cs typeface="Arial"/>
                <a:sym typeface="Arial"/>
              </a:rPr>
              <a:t>Post-Concussion </a:t>
            </a:r>
            <a:endParaRPr/>
          </a:p>
          <a:p>
            <a:pPr marL="0" marR="0" lvl="0" indent="0" algn="ctr" rtl="0">
              <a:spcBef>
                <a:spcPts val="0"/>
              </a:spcBef>
              <a:spcAft>
                <a:spcPts val="0"/>
              </a:spcAft>
              <a:buNone/>
            </a:pPr>
            <a:r>
              <a:rPr lang="en-US" sz="2800" b="1">
                <a:solidFill>
                  <a:schemeClr val="accent4"/>
                </a:solidFill>
                <a:latin typeface="Arial"/>
                <a:ea typeface="Arial"/>
                <a:cs typeface="Arial"/>
                <a:sym typeface="Arial"/>
              </a:rPr>
              <a:t>Symptom </a:t>
            </a:r>
            <a:endParaRPr/>
          </a:p>
          <a:p>
            <a:pPr marL="0" marR="0" lvl="0" indent="0" algn="ctr" rtl="0">
              <a:spcBef>
                <a:spcPts val="0"/>
              </a:spcBef>
              <a:spcAft>
                <a:spcPts val="0"/>
              </a:spcAft>
              <a:buNone/>
            </a:pPr>
            <a:r>
              <a:rPr lang="en-US" sz="2800" b="1">
                <a:solidFill>
                  <a:schemeClr val="accent4"/>
                </a:solidFill>
                <a:latin typeface="Arial"/>
                <a:ea typeface="Arial"/>
                <a:cs typeface="Arial"/>
                <a:sym typeface="Arial"/>
              </a:rPr>
              <a:t>Groups</a:t>
            </a:r>
            <a:endParaRPr sz="1100" b="1">
              <a:solidFill>
                <a:schemeClr val="accent4"/>
              </a:solidFill>
              <a:latin typeface="Arial"/>
              <a:ea typeface="Arial"/>
              <a:cs typeface="Arial"/>
              <a:sym typeface="Arial"/>
            </a:endParaRPr>
          </a:p>
        </p:txBody>
      </p:sp>
      <p:pic>
        <p:nvPicPr>
          <p:cNvPr id="285" name="Shape 285" descr="http://www.abc.net.au/reslib/200711/r201630_773621.jpg"/>
          <p:cNvPicPr preferRelativeResize="0"/>
          <p:nvPr/>
        </p:nvPicPr>
        <p:blipFill rotWithShape="1">
          <a:blip r:embed="rId3">
            <a:alphaModFix/>
          </a:blip>
          <a:srcRect/>
          <a:stretch/>
        </p:blipFill>
        <p:spPr>
          <a:xfrm>
            <a:off x="3662363" y="2879725"/>
            <a:ext cx="908050" cy="1211263"/>
          </a:xfrm>
          <a:prstGeom prst="rect">
            <a:avLst/>
          </a:prstGeom>
          <a:noFill/>
          <a:ln w="9525" cap="flat" cmpd="sng">
            <a:solidFill>
              <a:srgbClr val="000000"/>
            </a:solidFill>
            <a:prstDash val="solid"/>
            <a:miter lim="800000"/>
            <a:headEnd type="none" w="sm" len="sm"/>
            <a:tailEnd type="none" w="sm" len="sm"/>
          </a:ln>
        </p:spPr>
      </p:pic>
      <p:pic>
        <p:nvPicPr>
          <p:cNvPr id="286" name="Shape 286" descr="C:\Documents and Settings\apk10.HSU-AD\Local Settings\Temporary Internet Files\Content.IE5\GF4DQT6T\MPj04089870000[1].jpg"/>
          <p:cNvPicPr preferRelativeResize="0"/>
          <p:nvPr/>
        </p:nvPicPr>
        <p:blipFill rotWithShape="1">
          <a:blip r:embed="rId4">
            <a:alphaModFix/>
          </a:blip>
          <a:srcRect/>
          <a:stretch/>
        </p:blipFill>
        <p:spPr>
          <a:xfrm>
            <a:off x="7620000" y="2890838"/>
            <a:ext cx="935038" cy="1219200"/>
          </a:xfrm>
          <a:prstGeom prst="rect">
            <a:avLst/>
          </a:prstGeom>
          <a:noFill/>
          <a:ln w="9525" cap="flat" cmpd="sng">
            <a:solidFill>
              <a:srgbClr val="000000"/>
            </a:solidFill>
            <a:prstDash val="solid"/>
            <a:miter lim="800000"/>
            <a:headEnd type="none" w="sm" len="sm"/>
            <a:tailEnd type="none" w="sm" len="sm"/>
          </a:ln>
        </p:spPr>
      </p:pic>
      <p:pic>
        <p:nvPicPr>
          <p:cNvPr id="287" name="Shape 287" descr="Torry Holt depressed and lonely on the bench for the Rams"/>
          <p:cNvPicPr preferRelativeResize="0"/>
          <p:nvPr/>
        </p:nvPicPr>
        <p:blipFill rotWithShape="1">
          <a:blip r:embed="rId5">
            <a:alphaModFix/>
          </a:blip>
          <a:srcRect/>
          <a:stretch/>
        </p:blipFill>
        <p:spPr>
          <a:xfrm>
            <a:off x="5454650" y="857250"/>
            <a:ext cx="993775" cy="1295400"/>
          </a:xfrm>
          <a:prstGeom prst="rect">
            <a:avLst/>
          </a:prstGeom>
          <a:noFill/>
          <a:ln w="9525" cap="flat" cmpd="sng">
            <a:solidFill>
              <a:srgbClr val="000000"/>
            </a:solidFill>
            <a:prstDash val="solid"/>
            <a:miter lim="800000"/>
            <a:headEnd type="none" w="sm" len="sm"/>
            <a:tailEnd type="none" w="sm" len="sm"/>
          </a:ln>
        </p:spPr>
      </p:pic>
      <p:pic>
        <p:nvPicPr>
          <p:cNvPr id="288" name="Shape 288" descr="http://builtforhockey.com/wp-content/uploads/2011/05/athlete-sleeping.jpg"/>
          <p:cNvPicPr preferRelativeResize="0"/>
          <p:nvPr/>
        </p:nvPicPr>
        <p:blipFill rotWithShape="1">
          <a:blip r:embed="rId6">
            <a:alphaModFix/>
          </a:blip>
          <a:srcRect/>
          <a:stretch/>
        </p:blipFill>
        <p:spPr>
          <a:xfrm>
            <a:off x="5527675" y="4881563"/>
            <a:ext cx="920750" cy="1084262"/>
          </a:xfrm>
          <a:prstGeom prst="rect">
            <a:avLst/>
          </a:prstGeom>
          <a:noFill/>
          <a:ln w="9525" cap="flat" cmpd="sng">
            <a:solidFill>
              <a:srgbClr val="000000"/>
            </a:solidFill>
            <a:prstDash val="solid"/>
            <a:miter lim="800000"/>
            <a:headEnd type="none" w="sm" len="sm"/>
            <a:tailEnd type="none" w="sm" len="sm"/>
          </a:ln>
        </p:spPr>
      </p:pic>
      <p:sp>
        <p:nvSpPr>
          <p:cNvPr id="289" name="Shape 289"/>
          <p:cNvSpPr/>
          <p:nvPr/>
        </p:nvSpPr>
        <p:spPr>
          <a:xfrm>
            <a:off x="3886200" y="6118225"/>
            <a:ext cx="5029200" cy="36988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(Pardini, Lovell, Collins, et al. 2004)</a:t>
            </a:r>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rgbClr val="FF0000"/>
                </a:solidFill>
                <a:latin typeface="Arial"/>
                <a:ea typeface="Arial"/>
                <a:cs typeface="Arial"/>
                <a:sym typeface="Arial"/>
              </a:rPr>
              <a:t>Post Concussion Syndrome (PCS)</a:t>
            </a:r>
            <a:endParaRPr/>
          </a:p>
        </p:txBody>
      </p:sp>
      <p:sp>
        <p:nvSpPr>
          <p:cNvPr id="295" name="Shape 29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Symptoms may include: </a:t>
            </a:r>
            <a:endParaRPr sz="2800" b="0" i="0" u="none" strike="noStrike" cap="none">
              <a:solidFill>
                <a:schemeClr val="dk1"/>
              </a:solidFill>
              <a:latin typeface="Arial"/>
              <a:ea typeface="Arial"/>
              <a:cs typeface="Arial"/>
              <a:sym typeface="Arial"/>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Chronic headaches </a:t>
            </a:r>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Fatigue </a:t>
            </a:r>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Sleep difficulties </a:t>
            </a:r>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Personality changes (e.g. increased </a:t>
            </a:r>
            <a:endParaRPr/>
          </a:p>
          <a:p>
            <a:pPr marL="742950" marR="0" lvl="1" indent="-285750" algn="l" rtl="0">
              <a:spcBef>
                <a:spcPts val="48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irritability, emotionality) </a:t>
            </a:r>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Sensitivity to light or noise </a:t>
            </a:r>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Dizziness when standing quickly </a:t>
            </a:r>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Deficits in short-term memory, problem solving and general academic functioning</a:t>
            </a:r>
            <a:endParaRPr/>
          </a:p>
          <a:p>
            <a:pPr marL="342900" marR="0" lvl="0" indent="-165100" algn="l" rtl="0">
              <a:spcBef>
                <a:spcPts val="56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pic>
        <p:nvPicPr>
          <p:cNvPr id="296" name="Shape 296" descr="crosby-sidney-101223"/>
          <p:cNvPicPr preferRelativeResize="0"/>
          <p:nvPr/>
        </p:nvPicPr>
        <p:blipFill rotWithShape="1">
          <a:blip r:embed="rId3">
            <a:alphaModFix/>
          </a:blip>
          <a:srcRect l="29453" r="19861"/>
          <a:stretch/>
        </p:blipFill>
        <p:spPr>
          <a:xfrm>
            <a:off x="6324600" y="1676400"/>
            <a:ext cx="2506663" cy="2786063"/>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body" idx="4294967295"/>
          </p:nvPr>
        </p:nvSpPr>
        <p:spPr>
          <a:xfrm>
            <a:off x="457200" y="2057400"/>
            <a:ext cx="8382000" cy="5334000"/>
          </a:xfrm>
          <a:prstGeom prst="rect">
            <a:avLst/>
          </a:prstGeom>
          <a:noFill/>
          <a:ln>
            <a:noFill/>
          </a:ln>
        </p:spPr>
        <p:txBody>
          <a:bodyPr spcFirstLastPara="1" wrap="square" lIns="92475" tIns="45425" rIns="92475" bIns="45425" anchor="t" anchorCtr="0">
            <a:noAutofit/>
          </a:bodyPr>
          <a:lstStyle/>
          <a:p>
            <a:pPr marL="373063" marR="0" lvl="0" indent="-227013" algn="l" rtl="0">
              <a:lnSpc>
                <a:spcPct val="80000"/>
              </a:lnSpc>
              <a:spcBef>
                <a:spcPts val="0"/>
              </a:spcBef>
              <a:spcAft>
                <a:spcPts val="0"/>
              </a:spcAft>
              <a:buClr>
                <a:srgbClr val="CC0000"/>
              </a:buClr>
              <a:buSzPts val="2300"/>
              <a:buFont typeface="Arial"/>
              <a:buNone/>
            </a:pPr>
            <a:endParaRPr sz="2300" b="1" i="0" u="none" strike="noStrike" cap="none">
              <a:solidFill>
                <a:schemeClr val="dk2"/>
              </a:solidFill>
              <a:latin typeface="Arial"/>
              <a:ea typeface="Arial"/>
              <a:cs typeface="Arial"/>
              <a:sym typeface="Arial"/>
            </a:endParaRPr>
          </a:p>
          <a:p>
            <a:pPr marL="373063" marR="0" lvl="0" indent="-246063" algn="l" rtl="0">
              <a:lnSpc>
                <a:spcPct val="150000"/>
              </a:lnSpc>
              <a:spcBef>
                <a:spcPts val="400"/>
              </a:spcBef>
              <a:spcAft>
                <a:spcPts val="0"/>
              </a:spcAft>
              <a:buClr>
                <a:srgbClr val="FFFF00"/>
              </a:buClr>
              <a:buSzPts val="2000"/>
              <a:buFont typeface="Arial"/>
              <a:buNone/>
            </a:pPr>
            <a:endParaRPr sz="2000" b="0" i="0" u="none" strike="noStrike" cap="none">
              <a:solidFill>
                <a:schemeClr val="dk1"/>
              </a:solidFill>
              <a:latin typeface="Arial"/>
              <a:ea typeface="Arial"/>
              <a:cs typeface="Arial"/>
              <a:sym typeface="Arial"/>
            </a:endParaRPr>
          </a:p>
          <a:p>
            <a:pPr marL="373063" marR="0" lvl="0" indent="-373063" algn="l" rtl="0">
              <a:spcBef>
                <a:spcPts val="4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373063" marR="0" lvl="0" indent="-246063" algn="l" rtl="0">
              <a:spcBef>
                <a:spcPts val="400"/>
              </a:spcBef>
              <a:spcAft>
                <a:spcPts val="0"/>
              </a:spcAft>
              <a:buClr>
                <a:srgbClr val="FFFF00"/>
              </a:buClr>
              <a:buSzPts val="2000"/>
              <a:buFont typeface="Arial"/>
              <a:buNone/>
            </a:pPr>
            <a:endParaRPr sz="2000" b="0" i="0" u="none" strike="noStrike" cap="none">
              <a:solidFill>
                <a:schemeClr val="dk1"/>
              </a:solidFill>
              <a:latin typeface="Arial"/>
              <a:ea typeface="Arial"/>
              <a:cs typeface="Arial"/>
              <a:sym typeface="Arial"/>
            </a:endParaRPr>
          </a:p>
          <a:p>
            <a:pPr marL="373063" marR="0" lvl="0" indent="-373063" algn="l" rtl="0">
              <a:spcBef>
                <a:spcPts val="4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373063" marR="0" lvl="0" indent="-373063" algn="l" rtl="0">
              <a:spcBef>
                <a:spcPts val="4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p:txBody>
      </p:sp>
      <p:sp>
        <p:nvSpPr>
          <p:cNvPr id="308" name="Shape 308"/>
          <p:cNvSpPr txBox="1"/>
          <p:nvPr/>
        </p:nvSpPr>
        <p:spPr>
          <a:xfrm>
            <a:off x="266700" y="533400"/>
            <a:ext cx="8572500" cy="76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a:solidFill>
                  <a:schemeClr val="dk1"/>
                </a:solidFill>
                <a:latin typeface="Arial"/>
                <a:ea typeface="Arial"/>
                <a:cs typeface="Arial"/>
                <a:sym typeface="Arial"/>
              </a:rPr>
              <a:t>Post-Traumatic Stress Disorder</a:t>
            </a:r>
            <a:endParaRPr/>
          </a:p>
        </p:txBody>
      </p:sp>
      <p:sp>
        <p:nvSpPr>
          <p:cNvPr id="309" name="Shape 309"/>
          <p:cNvSpPr txBox="1"/>
          <p:nvPr/>
        </p:nvSpPr>
        <p:spPr>
          <a:xfrm>
            <a:off x="4876800" y="2362200"/>
            <a:ext cx="4267200" cy="58015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600"/>
              <a:buFont typeface="Tahoma"/>
              <a:buChar char="•"/>
            </a:pPr>
            <a:r>
              <a:rPr lang="en-US" sz="2600">
                <a:solidFill>
                  <a:schemeClr val="dk1"/>
                </a:solidFill>
                <a:latin typeface="Tahoma"/>
                <a:ea typeface="Tahoma"/>
                <a:cs typeface="Tahoma"/>
                <a:sym typeface="Tahoma"/>
              </a:rPr>
              <a:t>  Traumatic Event</a:t>
            </a:r>
            <a:endParaRPr/>
          </a:p>
          <a:p>
            <a:pPr marL="0" marR="0" lvl="0" indent="0" algn="l" rtl="0">
              <a:spcBef>
                <a:spcPts val="600"/>
              </a:spcBef>
              <a:spcAft>
                <a:spcPts val="0"/>
              </a:spcAft>
              <a:buClr>
                <a:schemeClr val="dk1"/>
              </a:buClr>
              <a:buSzPts val="2600"/>
              <a:buFont typeface="Tahoma"/>
              <a:buChar char="•"/>
            </a:pPr>
            <a:r>
              <a:rPr lang="en-US" sz="2600">
                <a:solidFill>
                  <a:schemeClr val="dk1"/>
                </a:solidFill>
                <a:latin typeface="Tahoma"/>
                <a:ea typeface="Tahoma"/>
                <a:cs typeface="Tahoma"/>
                <a:sym typeface="Tahoma"/>
              </a:rPr>
              <a:t>   “Flashbacks”</a:t>
            </a:r>
            <a:endParaRPr/>
          </a:p>
          <a:p>
            <a:pPr marL="0" marR="0" lvl="0" indent="0" algn="l" rtl="0">
              <a:spcBef>
                <a:spcPts val="600"/>
              </a:spcBef>
              <a:spcAft>
                <a:spcPts val="0"/>
              </a:spcAft>
              <a:buClr>
                <a:schemeClr val="dk1"/>
              </a:buClr>
              <a:buSzPts val="2600"/>
              <a:buFont typeface="Tahoma"/>
              <a:buChar char="•"/>
            </a:pPr>
            <a:r>
              <a:rPr lang="en-US" sz="2600">
                <a:solidFill>
                  <a:schemeClr val="dk1"/>
                </a:solidFill>
                <a:latin typeface="Tahoma"/>
                <a:ea typeface="Tahoma"/>
                <a:cs typeface="Tahoma"/>
                <a:sym typeface="Tahoma"/>
              </a:rPr>
              <a:t>   Avoidance</a:t>
            </a:r>
            <a:endParaRPr/>
          </a:p>
          <a:p>
            <a:pPr marL="0" marR="0" lvl="0" indent="0" algn="l" rtl="0">
              <a:spcBef>
                <a:spcPts val="600"/>
              </a:spcBef>
              <a:spcAft>
                <a:spcPts val="0"/>
              </a:spcAft>
              <a:buClr>
                <a:schemeClr val="dk1"/>
              </a:buClr>
              <a:buSzPts val="2600"/>
              <a:buFont typeface="Tahoma"/>
              <a:buChar char="•"/>
            </a:pPr>
            <a:r>
              <a:rPr lang="en-US" sz="2600">
                <a:solidFill>
                  <a:schemeClr val="dk1"/>
                </a:solidFill>
                <a:latin typeface="Tahoma"/>
                <a:ea typeface="Tahoma"/>
                <a:cs typeface="Tahoma"/>
                <a:sym typeface="Tahoma"/>
              </a:rPr>
              <a:t>   Hyper-responsiveness</a:t>
            </a:r>
            <a:endParaRPr/>
          </a:p>
          <a:p>
            <a:pPr marL="0" marR="0" lvl="0" indent="0" algn="l" rtl="0">
              <a:spcBef>
                <a:spcPts val="600"/>
              </a:spcBef>
              <a:spcAft>
                <a:spcPts val="0"/>
              </a:spcAft>
              <a:buClr>
                <a:schemeClr val="dk1"/>
              </a:buClr>
              <a:buSzPts val="2600"/>
              <a:buFont typeface="Tahoma"/>
              <a:buChar char="•"/>
            </a:pPr>
            <a:r>
              <a:rPr lang="en-US" sz="2600">
                <a:solidFill>
                  <a:schemeClr val="dk1"/>
                </a:solidFill>
                <a:latin typeface="Tahoma"/>
                <a:ea typeface="Tahoma"/>
                <a:cs typeface="Tahoma"/>
                <a:sym typeface="Tahoma"/>
              </a:rPr>
              <a:t>   Emotional Liability</a:t>
            </a:r>
            <a:endParaRPr/>
          </a:p>
          <a:p>
            <a:pPr marL="0" marR="0" lvl="0" indent="0" algn="l" rtl="0">
              <a:spcBef>
                <a:spcPts val="600"/>
              </a:spcBef>
              <a:spcAft>
                <a:spcPts val="0"/>
              </a:spcAft>
              <a:buClr>
                <a:schemeClr val="dk1"/>
              </a:buClr>
              <a:buSzPts val="2600"/>
              <a:buFont typeface="Tahoma"/>
              <a:buChar char="•"/>
            </a:pPr>
            <a:r>
              <a:rPr lang="en-US" sz="2600">
                <a:solidFill>
                  <a:schemeClr val="dk1"/>
                </a:solidFill>
                <a:latin typeface="Tahoma"/>
                <a:ea typeface="Tahoma"/>
                <a:cs typeface="Tahoma"/>
                <a:sym typeface="Tahoma"/>
              </a:rPr>
              <a:t>   Autonomic Reactivity</a:t>
            </a:r>
            <a:endParaRPr/>
          </a:p>
          <a:p>
            <a:pPr marL="0" marR="0" lvl="0" indent="0" algn="l" rtl="0">
              <a:spcBef>
                <a:spcPts val="600"/>
              </a:spcBef>
              <a:spcAft>
                <a:spcPts val="0"/>
              </a:spcAft>
              <a:buClr>
                <a:schemeClr val="dk1"/>
              </a:buClr>
              <a:buSzPts val="2600"/>
              <a:buFont typeface="Tahoma"/>
              <a:buChar char="•"/>
            </a:pPr>
            <a:r>
              <a:rPr lang="en-US" sz="2600">
                <a:solidFill>
                  <a:schemeClr val="dk1"/>
                </a:solidFill>
                <a:latin typeface="Tahoma"/>
                <a:ea typeface="Tahoma"/>
                <a:cs typeface="Tahoma"/>
                <a:sym typeface="Tahoma"/>
              </a:rPr>
              <a:t>   Sleep Disturbance</a:t>
            </a:r>
            <a:endParaRPr/>
          </a:p>
          <a:p>
            <a:pPr marL="0" marR="0" lvl="0" indent="0" algn="l" rtl="0">
              <a:spcBef>
                <a:spcPts val="600"/>
              </a:spcBef>
              <a:spcAft>
                <a:spcPts val="0"/>
              </a:spcAft>
              <a:buNone/>
            </a:pPr>
            <a:r>
              <a:rPr lang="en-US" sz="2200">
                <a:solidFill>
                  <a:schemeClr val="dk1"/>
                </a:solidFill>
                <a:latin typeface="Tahoma"/>
                <a:ea typeface="Tahoma"/>
                <a:cs typeface="Tahoma"/>
                <a:sym typeface="Tahoma"/>
              </a:rPr>
              <a:t>    </a:t>
            </a:r>
            <a:endParaRPr/>
          </a:p>
          <a:p>
            <a:pPr marL="0" marR="0" lvl="0" indent="0" algn="l" rtl="0">
              <a:spcBef>
                <a:spcPts val="0"/>
              </a:spcBef>
              <a:spcAft>
                <a:spcPts val="0"/>
              </a:spcAft>
              <a:buNone/>
            </a:pPr>
            <a:r>
              <a:rPr lang="en-US" sz="2200">
                <a:solidFill>
                  <a:schemeClr val="dk1"/>
                </a:solidFill>
                <a:latin typeface="Tahoma"/>
                <a:ea typeface="Tahoma"/>
                <a:cs typeface="Tahoma"/>
                <a:sym typeface="Tahoma"/>
              </a:rPr>
              <a:t>            </a:t>
            </a:r>
            <a:endParaRPr/>
          </a:p>
          <a:p>
            <a:pPr marL="0" marR="0" lvl="0" indent="0" algn="l" rtl="0">
              <a:spcBef>
                <a:spcPts val="0"/>
              </a:spcBef>
              <a:spcAft>
                <a:spcPts val="0"/>
              </a:spcAft>
              <a:buNone/>
            </a:pPr>
            <a:r>
              <a:rPr lang="en-US" sz="2200">
                <a:solidFill>
                  <a:schemeClr val="dk1"/>
                </a:solidFill>
                <a:latin typeface="Tahoma"/>
                <a:ea typeface="Tahoma"/>
                <a:cs typeface="Tahoma"/>
                <a:sym typeface="Tahoma"/>
              </a:rPr>
              <a:t>           </a:t>
            </a:r>
            <a:endParaRPr/>
          </a:p>
          <a:p>
            <a:pPr marL="0" marR="0" lvl="0" indent="0" algn="l" rtl="0">
              <a:spcBef>
                <a:spcPts val="0"/>
              </a:spcBef>
              <a:spcAft>
                <a:spcPts val="0"/>
              </a:spcAft>
              <a:buNone/>
            </a:pPr>
            <a:endParaRPr sz="2200">
              <a:solidFill>
                <a:schemeClr val="dk1"/>
              </a:solidFill>
              <a:latin typeface="Tahoma"/>
              <a:ea typeface="Tahoma"/>
              <a:cs typeface="Tahoma"/>
              <a:sym typeface="Tahoma"/>
            </a:endParaRPr>
          </a:p>
          <a:p>
            <a:pPr marL="0" marR="0" lvl="0" indent="0" algn="l" rtl="0">
              <a:spcBef>
                <a:spcPts val="0"/>
              </a:spcBef>
              <a:spcAft>
                <a:spcPts val="0"/>
              </a:spcAft>
              <a:buNone/>
            </a:pPr>
            <a:r>
              <a:rPr lang="en-US" sz="2200">
                <a:solidFill>
                  <a:schemeClr val="dk1"/>
                </a:solidFill>
                <a:latin typeface="Tahoma"/>
                <a:ea typeface="Tahoma"/>
                <a:cs typeface="Tahoma"/>
                <a:sym typeface="Tahoma"/>
              </a:rPr>
              <a:t>        </a:t>
            </a:r>
            <a:endParaRPr/>
          </a:p>
          <a:p>
            <a:pPr marL="0" marR="0" lvl="0" indent="0" algn="l" rtl="0">
              <a:spcBef>
                <a:spcPts val="0"/>
              </a:spcBef>
              <a:spcAft>
                <a:spcPts val="0"/>
              </a:spcAft>
              <a:buNone/>
            </a:pPr>
            <a:endParaRPr sz="2200">
              <a:solidFill>
                <a:schemeClr val="dk1"/>
              </a:solidFill>
              <a:latin typeface="Tahoma"/>
              <a:ea typeface="Tahoma"/>
              <a:cs typeface="Tahoma"/>
              <a:sym typeface="Tahoma"/>
            </a:endParaRPr>
          </a:p>
          <a:p>
            <a:pPr marL="0" marR="0" lvl="0" indent="0" algn="l" rtl="0">
              <a:spcBef>
                <a:spcPts val="0"/>
              </a:spcBef>
              <a:spcAft>
                <a:spcPts val="0"/>
              </a:spcAft>
              <a:buNone/>
            </a:pPr>
            <a:r>
              <a:rPr lang="en-US" sz="2200">
                <a:solidFill>
                  <a:schemeClr val="dk1"/>
                </a:solidFill>
                <a:latin typeface="Tahoma"/>
                <a:ea typeface="Tahoma"/>
                <a:cs typeface="Tahoma"/>
                <a:sym typeface="Tahoma"/>
              </a:rPr>
              <a:t>      </a:t>
            </a:r>
            <a:endParaRPr/>
          </a:p>
        </p:txBody>
      </p:sp>
      <p:pic>
        <p:nvPicPr>
          <p:cNvPr id="310" name="Shape 310" descr="http://www.southerninjurylawyer.com/media/2011/03/tbi-army.jpg"/>
          <p:cNvPicPr preferRelativeResize="0"/>
          <p:nvPr/>
        </p:nvPicPr>
        <p:blipFill rotWithShape="1">
          <a:blip r:embed="rId3">
            <a:alphaModFix/>
          </a:blip>
          <a:srcRect l="35001"/>
          <a:stretch/>
        </p:blipFill>
        <p:spPr>
          <a:xfrm>
            <a:off x="685800" y="1981200"/>
            <a:ext cx="3810000" cy="3429000"/>
          </a:xfrm>
          <a:prstGeom prst="rect">
            <a:avLst/>
          </a:prstGeom>
          <a:noFill/>
          <a:ln>
            <a:noFill/>
          </a:ln>
          <a:effectLst>
            <a:outerShdw blurRad="292100" dist="139700" dir="2700000" algn="tl" rotWithShape="0">
              <a:srgbClr val="333333">
                <a:alpha val="64705"/>
              </a:srgbClr>
            </a:outerShdw>
          </a:effectLst>
        </p:spPr>
      </p:pic>
      <p:sp>
        <p:nvSpPr>
          <p:cNvPr id="311" name="Shape 311"/>
          <p:cNvSpPr txBox="1"/>
          <p:nvPr/>
        </p:nvSpPr>
        <p:spPr>
          <a:xfrm>
            <a:off x="4648200" y="1676400"/>
            <a:ext cx="4495800" cy="5191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accent2"/>
                </a:solidFill>
                <a:latin typeface="Arial"/>
                <a:ea typeface="Arial"/>
                <a:cs typeface="Arial"/>
                <a:sym typeface="Arial"/>
              </a:rPr>
              <a:t>Symptom Complex:</a:t>
            </a:r>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Shape 316" descr="Image result for NEJM Soldiers with PTSD Amygdala"/>
          <p:cNvPicPr preferRelativeResize="0"/>
          <p:nvPr/>
        </p:nvPicPr>
        <p:blipFill rotWithShape="1">
          <a:blip r:embed="rId3">
            <a:alphaModFix/>
          </a:blip>
          <a:srcRect/>
          <a:stretch/>
        </p:blipFill>
        <p:spPr>
          <a:xfrm>
            <a:off x="2667000" y="76200"/>
            <a:ext cx="6389687" cy="6858000"/>
          </a:xfrm>
          <a:prstGeom prst="rect">
            <a:avLst/>
          </a:prstGeom>
          <a:noFill/>
          <a:ln>
            <a:noFill/>
          </a:ln>
        </p:spPr>
      </p:pic>
      <p:sp>
        <p:nvSpPr>
          <p:cNvPr id="317" name="Shape 317"/>
          <p:cNvSpPr txBox="1"/>
          <p:nvPr/>
        </p:nvSpPr>
        <p:spPr>
          <a:xfrm>
            <a:off x="304800" y="1905000"/>
            <a:ext cx="2057400" cy="258532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800"/>
              <a:buFont typeface="Arial"/>
              <a:buAutoNum type="alphaUcPeriod"/>
            </a:pPr>
            <a:r>
              <a:rPr lang="en-US" sz="1800">
                <a:solidFill>
                  <a:schemeClr val="dk1"/>
                </a:solidFill>
                <a:latin typeface="Arial"/>
                <a:ea typeface="Arial"/>
                <a:cs typeface="Arial"/>
                <a:sym typeface="Arial"/>
              </a:rPr>
              <a:t>Emotional and Executive Function</a:t>
            </a:r>
            <a:endParaRPr/>
          </a:p>
          <a:p>
            <a:pPr marL="342900" marR="0" lvl="0" indent="-342900" algn="l" rtl="0">
              <a:spcBef>
                <a:spcPts val="0"/>
              </a:spcBef>
              <a:spcAft>
                <a:spcPts val="0"/>
              </a:spcAft>
              <a:buClr>
                <a:schemeClr val="dk1"/>
              </a:buClr>
              <a:buSzPts val="1800"/>
              <a:buFont typeface="Arial"/>
              <a:buAutoNum type="alphaUcPeriod"/>
            </a:pPr>
            <a:r>
              <a:rPr lang="en-US" sz="1800">
                <a:solidFill>
                  <a:schemeClr val="dk1"/>
                </a:solidFill>
                <a:latin typeface="Arial"/>
                <a:ea typeface="Arial"/>
                <a:cs typeface="Arial"/>
                <a:sym typeface="Arial"/>
              </a:rPr>
              <a:t>Threat and Salience Detection</a:t>
            </a:r>
            <a:endParaRPr/>
          </a:p>
          <a:p>
            <a:pPr marL="342900" marR="0" lvl="0" indent="-342900" algn="l" rtl="0">
              <a:spcBef>
                <a:spcPts val="0"/>
              </a:spcBef>
              <a:spcAft>
                <a:spcPts val="0"/>
              </a:spcAft>
              <a:buClr>
                <a:schemeClr val="dk1"/>
              </a:buClr>
              <a:buSzPts val="1800"/>
              <a:buFont typeface="Arial"/>
              <a:buAutoNum type="alphaUcPeriod"/>
            </a:pPr>
            <a:r>
              <a:rPr lang="en-US" sz="1800">
                <a:solidFill>
                  <a:schemeClr val="dk1"/>
                </a:solidFill>
                <a:latin typeface="Arial"/>
                <a:ea typeface="Arial"/>
                <a:cs typeface="Arial"/>
                <a:sym typeface="Arial"/>
              </a:rPr>
              <a:t>Contextual Processing</a:t>
            </a:r>
            <a:endParaRPr/>
          </a:p>
          <a:p>
            <a:pPr marL="342900" marR="0" lvl="0" indent="-342900" algn="l" rtl="0">
              <a:spcBef>
                <a:spcPts val="0"/>
              </a:spcBef>
              <a:spcAft>
                <a:spcPts val="0"/>
              </a:spcAft>
              <a:buClr>
                <a:schemeClr val="dk1"/>
              </a:buClr>
              <a:buSzPts val="1800"/>
              <a:buFont typeface="Arial"/>
              <a:buAutoNum type="alphaUcPeriod"/>
            </a:pPr>
            <a:r>
              <a:rPr lang="en-US" sz="1800">
                <a:solidFill>
                  <a:schemeClr val="dk1"/>
                </a:solidFill>
                <a:latin typeface="Arial"/>
                <a:ea typeface="Arial"/>
                <a:cs typeface="Arial"/>
                <a:sym typeface="Arial"/>
              </a:rPr>
              <a:t>Fear Learning</a:t>
            </a:r>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457200" y="-1524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2"/>
                </a:solidFill>
                <a:latin typeface="Arial"/>
                <a:ea typeface="Arial"/>
                <a:cs typeface="Arial"/>
                <a:sym typeface="Arial"/>
              </a:rPr>
              <a:t>Incidence of PTSD</a:t>
            </a:r>
            <a:endParaRPr/>
          </a:p>
        </p:txBody>
      </p:sp>
      <p:sp>
        <p:nvSpPr>
          <p:cNvPr id="323" name="Shape 323"/>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800"/>
              <a:buFont typeface="Arial"/>
              <a:buChar char="•"/>
            </a:pPr>
            <a:r>
              <a:rPr lang="en-US" sz="2800" b="1" i="0" u="none" strike="noStrike" cap="none">
                <a:solidFill>
                  <a:schemeClr val="dk1"/>
                </a:solidFill>
                <a:latin typeface="Arial"/>
                <a:ea typeface="Arial"/>
                <a:cs typeface="Arial"/>
                <a:sym typeface="Arial"/>
              </a:rPr>
              <a:t>Vietnam War</a:t>
            </a:r>
            <a:r>
              <a:rPr lang="en-US" sz="2800" b="0" i="0" u="none" strike="noStrike" cap="none">
                <a:solidFill>
                  <a:schemeClr val="dk1"/>
                </a:solidFill>
                <a:latin typeface="Arial"/>
                <a:ea typeface="Arial"/>
                <a:cs typeface="Arial"/>
                <a:sym typeface="Arial"/>
              </a:rPr>
              <a:t> - </a:t>
            </a:r>
            <a:r>
              <a:rPr lang="en-US" sz="2800" b="1" i="0" u="none" strike="noStrike" cap="none">
                <a:solidFill>
                  <a:srgbClr val="FF0000"/>
                </a:solidFill>
                <a:latin typeface="Arial"/>
                <a:ea typeface="Arial"/>
                <a:cs typeface="Arial"/>
                <a:sym typeface="Arial"/>
              </a:rPr>
              <a:t>15%</a:t>
            </a:r>
            <a:r>
              <a:rPr lang="en-US" sz="2800" b="0" i="0" u="none" strike="noStrike" cap="none">
                <a:solidFill>
                  <a:schemeClr val="dk1"/>
                </a:solidFill>
                <a:latin typeface="Arial"/>
                <a:ea typeface="Arial"/>
                <a:cs typeface="Arial"/>
                <a:sym typeface="Arial"/>
              </a:rPr>
              <a:t> men / </a:t>
            </a:r>
            <a:r>
              <a:rPr lang="en-US" sz="2800" b="1" i="0" u="none" strike="noStrike" cap="none">
                <a:solidFill>
                  <a:srgbClr val="FF0000"/>
                </a:solidFill>
                <a:latin typeface="Arial"/>
                <a:ea typeface="Arial"/>
                <a:cs typeface="Arial"/>
                <a:sym typeface="Arial"/>
              </a:rPr>
              <a:t>9%</a:t>
            </a:r>
            <a:r>
              <a:rPr lang="en-US" sz="2800" b="0" i="0" u="none" strike="noStrike" cap="none">
                <a:solidFill>
                  <a:schemeClr val="dk1"/>
                </a:solidFill>
                <a:latin typeface="Arial"/>
                <a:ea typeface="Arial"/>
                <a:cs typeface="Arial"/>
                <a:sym typeface="Arial"/>
              </a:rPr>
              <a:t> of women, immediate (479,000) and </a:t>
            </a:r>
            <a:r>
              <a:rPr lang="en-US" sz="2800" b="1" i="0" u="none" strike="noStrike" cap="none">
                <a:solidFill>
                  <a:srgbClr val="FF0000"/>
                </a:solidFill>
                <a:latin typeface="Arial"/>
                <a:ea typeface="Arial"/>
                <a:cs typeface="Arial"/>
                <a:sym typeface="Arial"/>
              </a:rPr>
              <a:t>~30%</a:t>
            </a:r>
            <a:r>
              <a:rPr lang="en-US" sz="2800" b="0" i="0" u="none" strike="noStrike" cap="none">
                <a:solidFill>
                  <a:schemeClr val="dk1"/>
                </a:solidFill>
                <a:latin typeface="Arial"/>
                <a:ea typeface="Arial"/>
                <a:cs typeface="Arial"/>
                <a:sym typeface="Arial"/>
              </a:rPr>
              <a:t> men / </a:t>
            </a:r>
            <a:r>
              <a:rPr lang="en-US" sz="2800" b="1" i="0" u="none" strike="noStrike" cap="none">
                <a:solidFill>
                  <a:srgbClr val="FF0000"/>
                </a:solidFill>
                <a:latin typeface="Arial"/>
                <a:ea typeface="Arial"/>
                <a:cs typeface="Arial"/>
                <a:sym typeface="Arial"/>
              </a:rPr>
              <a:t>27%</a:t>
            </a:r>
            <a:r>
              <a:rPr lang="en-US" sz="2800" b="0" i="0" u="none" strike="noStrike" cap="none">
                <a:solidFill>
                  <a:schemeClr val="dk1"/>
                </a:solidFill>
                <a:latin typeface="Arial"/>
                <a:ea typeface="Arial"/>
                <a:cs typeface="Arial"/>
                <a:sym typeface="Arial"/>
              </a:rPr>
              <a:t> women lifetime (1 Mil)</a:t>
            </a:r>
            <a:endParaRPr/>
          </a:p>
          <a:p>
            <a:pPr marL="342900" marR="0" lvl="0" indent="-342900" algn="l" rtl="0">
              <a:spcBef>
                <a:spcPts val="560"/>
              </a:spcBef>
              <a:spcAft>
                <a:spcPts val="0"/>
              </a:spcAft>
              <a:buClr>
                <a:schemeClr val="dk1"/>
              </a:buClr>
              <a:buSzPts val="2800"/>
              <a:buFont typeface="Arial"/>
              <a:buChar char="•"/>
            </a:pPr>
            <a:r>
              <a:rPr lang="en-US" sz="2800" b="1" i="0" u="none" strike="noStrike" cap="none">
                <a:solidFill>
                  <a:schemeClr val="dk1"/>
                </a:solidFill>
                <a:latin typeface="Arial"/>
                <a:ea typeface="Arial"/>
                <a:cs typeface="Arial"/>
                <a:sym typeface="Arial"/>
              </a:rPr>
              <a:t>Persian Gulf War</a:t>
            </a:r>
            <a:r>
              <a:rPr lang="en-US" sz="2800" b="0" i="0" u="none" strike="noStrike" cap="none">
                <a:solidFill>
                  <a:schemeClr val="dk1"/>
                </a:solidFill>
                <a:latin typeface="Arial"/>
                <a:ea typeface="Arial"/>
                <a:cs typeface="Arial"/>
                <a:sym typeface="Arial"/>
              </a:rPr>
              <a:t> - veterans range from </a:t>
            </a:r>
            <a:r>
              <a:rPr lang="en-US" sz="2800" b="1" i="0" u="none" strike="noStrike" cap="none">
                <a:solidFill>
                  <a:srgbClr val="FF0000"/>
                </a:solidFill>
                <a:latin typeface="Arial"/>
                <a:ea typeface="Arial"/>
                <a:cs typeface="Arial"/>
                <a:sym typeface="Arial"/>
              </a:rPr>
              <a:t>9% to 24%</a:t>
            </a:r>
            <a:endParaRPr/>
          </a:p>
          <a:p>
            <a:pPr marL="342900" marR="0" lvl="0" indent="-342900" algn="l" rtl="0">
              <a:spcBef>
                <a:spcPts val="560"/>
              </a:spcBef>
              <a:spcAft>
                <a:spcPts val="0"/>
              </a:spcAft>
              <a:buClr>
                <a:schemeClr val="dk1"/>
              </a:buClr>
              <a:buSzPts val="2800"/>
              <a:buFont typeface="Arial"/>
              <a:buChar char="•"/>
            </a:pPr>
            <a:r>
              <a:rPr lang="en-US" sz="2800" b="1" i="0" u="none" strike="noStrike" cap="none">
                <a:solidFill>
                  <a:schemeClr val="dk1"/>
                </a:solidFill>
                <a:latin typeface="Arial"/>
                <a:ea typeface="Arial"/>
                <a:cs typeface="Arial"/>
                <a:sym typeface="Arial"/>
              </a:rPr>
              <a:t>Iraq War and Afghanistan </a:t>
            </a:r>
            <a:r>
              <a:rPr lang="en-US" sz="2800" b="0" i="0" u="none" strike="noStrike" cap="none">
                <a:solidFill>
                  <a:schemeClr val="dk1"/>
                </a:solidFill>
                <a:latin typeface="Arial"/>
                <a:ea typeface="Arial"/>
                <a:cs typeface="Arial"/>
                <a:sym typeface="Arial"/>
              </a:rPr>
              <a:t>- ~ </a:t>
            </a:r>
            <a:r>
              <a:rPr lang="en-US" sz="2800" b="1" i="0" u="none" strike="noStrike" cap="none">
                <a:solidFill>
                  <a:srgbClr val="FF0000"/>
                </a:solidFill>
                <a:latin typeface="Arial"/>
                <a:ea typeface="Arial"/>
                <a:cs typeface="Arial"/>
                <a:sym typeface="Arial"/>
              </a:rPr>
              <a:t>12.5%</a:t>
            </a:r>
            <a:r>
              <a:rPr lang="en-US" sz="2800" b="0" i="0" u="none" strike="noStrike" cap="none">
                <a:solidFill>
                  <a:schemeClr val="dk1"/>
                </a:solidFill>
                <a:latin typeface="Arial"/>
                <a:ea typeface="Arial"/>
                <a:cs typeface="Arial"/>
                <a:sym typeface="Arial"/>
              </a:rPr>
              <a:t> PTSD </a:t>
            </a:r>
            <a:endParaRPr/>
          </a:p>
        </p:txBody>
      </p:sp>
      <p:sp>
        <p:nvSpPr>
          <p:cNvPr id="324" name="Shape 324"/>
          <p:cNvSpPr/>
          <p:nvPr/>
        </p:nvSpPr>
        <p:spPr>
          <a:xfrm>
            <a:off x="762000" y="4495800"/>
            <a:ext cx="7924800" cy="21399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a:solidFill>
                  <a:schemeClr val="dk1"/>
                </a:solidFill>
                <a:latin typeface="Arial"/>
                <a:ea typeface="Arial"/>
                <a:cs typeface="Arial"/>
                <a:sym typeface="Arial"/>
              </a:rPr>
              <a:t>Bartone, P.T. (2000). Hardiness as a resiliency factor for United States forces in the Gulf War. In D. Paton (Ed.), </a:t>
            </a:r>
            <a:r>
              <a:rPr lang="en-US" sz="900" i="1">
                <a:solidFill>
                  <a:schemeClr val="dk1"/>
                </a:solidFill>
                <a:latin typeface="Arial"/>
                <a:ea typeface="Arial"/>
                <a:cs typeface="Arial"/>
                <a:sym typeface="Arial"/>
              </a:rPr>
              <a:t>Posttraumatic stress intervention: Challenges, issues, and perspectives</a:t>
            </a:r>
            <a:r>
              <a:rPr lang="en-US" sz="900">
                <a:solidFill>
                  <a:schemeClr val="dk1"/>
                </a:solidFill>
                <a:latin typeface="Arial"/>
                <a:ea typeface="Arial"/>
                <a:cs typeface="Arial"/>
                <a:sym typeface="Arial"/>
              </a:rPr>
              <a:t> (pp. 115-133). Springfield, IL: Charles C. Thomas. </a:t>
            </a:r>
            <a:endParaRPr/>
          </a:p>
          <a:p>
            <a:pPr marL="0" marR="0" lvl="0" indent="0" algn="l" rtl="0">
              <a:spcBef>
                <a:spcPts val="0"/>
              </a:spcBef>
              <a:spcAft>
                <a:spcPts val="0"/>
              </a:spcAft>
              <a:buNone/>
            </a:pPr>
            <a:r>
              <a:rPr lang="en-US" sz="900">
                <a:solidFill>
                  <a:schemeClr val="dk1"/>
                </a:solidFill>
                <a:latin typeface="Arial"/>
                <a:ea typeface="Arial"/>
                <a:cs typeface="Arial"/>
                <a:sym typeface="Arial"/>
              </a:rPr>
              <a:t>Gray, G.C., Kaiser, K.S., Hawksworth, A.W., Hall, F.W., &amp; Barrett-Connor, E. (1999). Increased postwar symptoms and psychological morbidity among US Navy Gulf War veterans. </a:t>
            </a:r>
            <a:r>
              <a:rPr lang="en-US" sz="900" i="1">
                <a:solidFill>
                  <a:schemeClr val="dk1"/>
                </a:solidFill>
                <a:latin typeface="Arial"/>
                <a:ea typeface="Arial"/>
                <a:cs typeface="Arial"/>
                <a:sym typeface="Arial"/>
              </a:rPr>
              <a:t>American Journal of Tropical Medicine and Hygiene, 60</a:t>
            </a:r>
            <a:r>
              <a:rPr lang="en-US" sz="900">
                <a:solidFill>
                  <a:schemeClr val="dk1"/>
                </a:solidFill>
                <a:latin typeface="Arial"/>
                <a:ea typeface="Arial"/>
                <a:cs typeface="Arial"/>
                <a:sym typeface="Arial"/>
              </a:rPr>
              <a:t>, 758-766.</a:t>
            </a:r>
            <a:endParaRPr/>
          </a:p>
          <a:p>
            <a:pPr marL="0" marR="0" lvl="0" indent="0" algn="l" rtl="0">
              <a:spcBef>
                <a:spcPts val="0"/>
              </a:spcBef>
              <a:spcAft>
                <a:spcPts val="0"/>
              </a:spcAft>
              <a:buNone/>
            </a:pPr>
            <a:r>
              <a:rPr lang="en-US" sz="900">
                <a:solidFill>
                  <a:schemeClr val="dk1"/>
                </a:solidFill>
                <a:latin typeface="Arial"/>
                <a:ea typeface="Arial"/>
                <a:cs typeface="Arial"/>
                <a:sym typeface="Arial"/>
              </a:rPr>
              <a:t>Hoge, C.W., Castro, C.A., Messer, S.C., McGurk, D., Cotting, D.I., &amp; Koffman, R.L. (2004). Combat duty in Iraq and Afghanistan, mental health problems, and barriers to care. </a:t>
            </a:r>
            <a:r>
              <a:rPr lang="en-US" sz="900" i="1">
                <a:solidFill>
                  <a:schemeClr val="dk1"/>
                </a:solidFill>
                <a:latin typeface="Arial"/>
                <a:ea typeface="Arial"/>
                <a:cs typeface="Arial"/>
                <a:sym typeface="Arial"/>
              </a:rPr>
              <a:t>New England Journal of Medicine, 351</a:t>
            </a:r>
            <a:r>
              <a:rPr lang="en-US" sz="900">
                <a:solidFill>
                  <a:schemeClr val="dk1"/>
                </a:solidFill>
                <a:latin typeface="Arial"/>
                <a:ea typeface="Arial"/>
                <a:cs typeface="Arial"/>
                <a:sym typeface="Arial"/>
              </a:rPr>
              <a:t>, 13-22. </a:t>
            </a:r>
            <a:endParaRPr/>
          </a:p>
          <a:p>
            <a:pPr marL="0" marR="0" lvl="0" indent="0" algn="l" rtl="0">
              <a:spcBef>
                <a:spcPts val="0"/>
              </a:spcBef>
              <a:spcAft>
                <a:spcPts val="0"/>
              </a:spcAft>
              <a:buNone/>
            </a:pPr>
            <a:r>
              <a:rPr lang="en-US" sz="900">
                <a:solidFill>
                  <a:schemeClr val="dk1"/>
                </a:solidFill>
                <a:latin typeface="Arial"/>
                <a:ea typeface="Arial"/>
                <a:cs typeface="Arial"/>
                <a:sym typeface="Arial"/>
              </a:rPr>
              <a:t>Kulka, R.A., Schlenger, W.E., Fairbank, J.A., Hough, R.L., Jordan, B. K., Marmar, C.R., &amp; Weiss, D.S. (1990). </a:t>
            </a:r>
            <a:r>
              <a:rPr lang="en-US" sz="900" i="1">
                <a:solidFill>
                  <a:schemeClr val="dk1"/>
                </a:solidFill>
                <a:latin typeface="Arial"/>
                <a:ea typeface="Arial"/>
                <a:cs typeface="Arial"/>
                <a:sym typeface="Arial"/>
              </a:rPr>
              <a:t>Trauma and the Vietnam war generation: Report of findings from the National Vietnam Veterans Readjustment Study</a:t>
            </a:r>
            <a:r>
              <a:rPr lang="en-US" sz="900">
                <a:solidFill>
                  <a:schemeClr val="dk1"/>
                </a:solidFill>
                <a:latin typeface="Arial"/>
                <a:ea typeface="Arial"/>
                <a:cs typeface="Arial"/>
                <a:sym typeface="Arial"/>
              </a:rPr>
              <a:t>. New York: Brunner/Mazel. </a:t>
            </a:r>
            <a:endParaRPr/>
          </a:p>
          <a:p>
            <a:pPr marL="0" marR="0" lvl="0" indent="0" algn="l" rtl="0">
              <a:spcBef>
                <a:spcPts val="0"/>
              </a:spcBef>
              <a:spcAft>
                <a:spcPts val="0"/>
              </a:spcAft>
              <a:buNone/>
            </a:pPr>
            <a:r>
              <a:rPr lang="en-US" sz="900">
                <a:solidFill>
                  <a:schemeClr val="dk1"/>
                </a:solidFill>
                <a:latin typeface="Arial"/>
                <a:ea typeface="Arial"/>
                <a:cs typeface="Arial"/>
                <a:sym typeface="Arial"/>
              </a:rPr>
              <a:t>Perconte, S.T., Wilson, A.T., Pontius, E.B., Dietrick, A.L., &amp; Spiro, K.J. (1993). Psychological and war stress symptoms among deployed and non-deployed reservists following the Persian Gulf War. </a:t>
            </a:r>
            <a:r>
              <a:rPr lang="en-US" sz="900" i="1">
                <a:solidFill>
                  <a:schemeClr val="dk1"/>
                </a:solidFill>
                <a:latin typeface="Arial"/>
                <a:ea typeface="Arial"/>
                <a:cs typeface="Arial"/>
                <a:sym typeface="Arial"/>
              </a:rPr>
              <a:t>Military Medicine, 158</a:t>
            </a:r>
            <a:r>
              <a:rPr lang="en-US" sz="900">
                <a:solidFill>
                  <a:schemeClr val="dk1"/>
                </a:solidFill>
                <a:latin typeface="Arial"/>
                <a:ea typeface="Arial"/>
                <a:cs typeface="Arial"/>
                <a:sym typeface="Arial"/>
              </a:rPr>
              <a:t>, 516-521. </a:t>
            </a:r>
            <a:endParaRPr/>
          </a:p>
          <a:p>
            <a:pPr marL="0" marR="0" lvl="0" indent="0" algn="l" rtl="0">
              <a:spcBef>
                <a:spcPts val="0"/>
              </a:spcBef>
              <a:spcAft>
                <a:spcPts val="0"/>
              </a:spcAft>
              <a:buNone/>
            </a:pPr>
            <a:r>
              <a:rPr lang="en-US" sz="900">
                <a:solidFill>
                  <a:schemeClr val="dk1"/>
                </a:solidFill>
                <a:latin typeface="Arial"/>
                <a:ea typeface="Arial"/>
                <a:cs typeface="Arial"/>
                <a:sym typeface="Arial"/>
              </a:rPr>
              <a:t>Pierce, P.F. (1997). Physical and emotional health of Gulf War veteran women. </a:t>
            </a:r>
            <a:r>
              <a:rPr lang="en-US" sz="900" i="1">
                <a:solidFill>
                  <a:schemeClr val="dk1"/>
                </a:solidFill>
                <a:latin typeface="Arial"/>
                <a:ea typeface="Arial"/>
                <a:cs typeface="Arial"/>
                <a:sym typeface="Arial"/>
              </a:rPr>
              <a:t>Aviation, Space, and Environmental Medicine, 68</a:t>
            </a:r>
            <a:r>
              <a:rPr lang="en-US" sz="900">
                <a:solidFill>
                  <a:schemeClr val="dk1"/>
                </a:solidFill>
                <a:latin typeface="Arial"/>
                <a:ea typeface="Arial"/>
                <a:cs typeface="Arial"/>
                <a:sym typeface="Arial"/>
              </a:rPr>
              <a:t>, 317-321. </a:t>
            </a:r>
            <a:endParaRPr/>
          </a:p>
          <a:p>
            <a:pPr marL="0" marR="0" lvl="0" indent="0" algn="l" rtl="0">
              <a:spcBef>
                <a:spcPts val="0"/>
              </a:spcBef>
              <a:spcAft>
                <a:spcPts val="0"/>
              </a:spcAft>
              <a:buNone/>
            </a:pPr>
            <a:r>
              <a:rPr lang="en-US" sz="900">
                <a:solidFill>
                  <a:schemeClr val="dk1"/>
                </a:solidFill>
                <a:latin typeface="Arial"/>
                <a:ea typeface="Arial"/>
                <a:cs typeface="Arial"/>
                <a:sym typeface="Arial"/>
              </a:rPr>
              <a:t>Stimpson, N.J., Thomas, H.V., Weightman, A.L., Dunstan, F., &amp; Lewis, G. (2003). Psychiatric disorder in veterans of the Persian Gulf War of 1991. </a:t>
            </a:r>
            <a:r>
              <a:rPr lang="en-US" sz="900" i="1">
                <a:solidFill>
                  <a:schemeClr val="dk1"/>
                </a:solidFill>
                <a:latin typeface="Arial"/>
                <a:ea typeface="Arial"/>
                <a:cs typeface="Arial"/>
                <a:sym typeface="Arial"/>
              </a:rPr>
              <a:t>British Journal of Psychiatry, 182</a:t>
            </a:r>
            <a:r>
              <a:rPr lang="en-US" sz="900">
                <a:solidFill>
                  <a:schemeClr val="dk1"/>
                </a:solidFill>
                <a:latin typeface="Arial"/>
                <a:ea typeface="Arial"/>
                <a:cs typeface="Arial"/>
                <a:sym typeface="Arial"/>
              </a:rPr>
              <a:t>, 391-403. </a:t>
            </a:r>
            <a:endParaRPr/>
          </a:p>
          <a:p>
            <a:pPr marL="0" marR="0" lvl="0" indent="0" algn="l" rtl="0">
              <a:spcBef>
                <a:spcPts val="0"/>
              </a:spcBef>
              <a:spcAft>
                <a:spcPts val="0"/>
              </a:spcAft>
              <a:buNone/>
            </a:pPr>
            <a:r>
              <a:rPr lang="en-US" sz="900">
                <a:solidFill>
                  <a:schemeClr val="dk1"/>
                </a:solidFill>
                <a:latin typeface="Arial"/>
                <a:ea typeface="Arial"/>
                <a:cs typeface="Arial"/>
                <a:sym typeface="Arial"/>
              </a:rPr>
              <a:t>Stretch, R.H., Marlowe, D.H., Wright, K.M., Bliese, P.D., Knudson, K.H., &amp; Hoover, C.H. (1996). Post-traumatic stress disorder symptoms among Gulf War veterans. </a:t>
            </a:r>
            <a:r>
              <a:rPr lang="en-US" sz="900" i="1">
                <a:solidFill>
                  <a:schemeClr val="dk1"/>
                </a:solidFill>
                <a:latin typeface="Arial"/>
                <a:ea typeface="Arial"/>
                <a:cs typeface="Arial"/>
                <a:sym typeface="Arial"/>
              </a:rPr>
              <a:t>Military Medicine, 161</a:t>
            </a:r>
            <a:r>
              <a:rPr lang="en-US" sz="900">
                <a:solidFill>
                  <a:schemeClr val="dk1"/>
                </a:solidFill>
                <a:latin typeface="Arial"/>
                <a:ea typeface="Arial"/>
                <a:cs typeface="Arial"/>
                <a:sym typeface="Arial"/>
              </a:rPr>
              <a:t>, 407-410. </a:t>
            </a:r>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body" idx="4294967295"/>
          </p:nvPr>
        </p:nvSpPr>
        <p:spPr>
          <a:xfrm>
            <a:off x="457200" y="2057400"/>
            <a:ext cx="8382000" cy="5334000"/>
          </a:xfrm>
          <a:prstGeom prst="rect">
            <a:avLst/>
          </a:prstGeom>
          <a:noFill/>
          <a:ln>
            <a:noFill/>
          </a:ln>
        </p:spPr>
        <p:txBody>
          <a:bodyPr spcFirstLastPara="1" wrap="square" lIns="92475" tIns="45425" rIns="92475" bIns="45425" anchor="t" anchorCtr="0">
            <a:noAutofit/>
          </a:bodyPr>
          <a:lstStyle/>
          <a:p>
            <a:pPr marL="373063" marR="0" lvl="0" indent="-227013" algn="l" rtl="0">
              <a:lnSpc>
                <a:spcPct val="80000"/>
              </a:lnSpc>
              <a:spcBef>
                <a:spcPts val="0"/>
              </a:spcBef>
              <a:spcAft>
                <a:spcPts val="0"/>
              </a:spcAft>
              <a:buClr>
                <a:srgbClr val="CC0000"/>
              </a:buClr>
              <a:buSzPts val="2300"/>
              <a:buFont typeface="Arial"/>
              <a:buNone/>
            </a:pPr>
            <a:endParaRPr sz="2300" b="1" i="0" u="none" strike="noStrike" cap="none">
              <a:solidFill>
                <a:schemeClr val="dk2"/>
              </a:solidFill>
              <a:latin typeface="Arial"/>
              <a:ea typeface="Arial"/>
              <a:cs typeface="Arial"/>
              <a:sym typeface="Arial"/>
            </a:endParaRPr>
          </a:p>
          <a:p>
            <a:pPr marL="373063" marR="0" lvl="0" indent="-246063" algn="l" rtl="0">
              <a:lnSpc>
                <a:spcPct val="150000"/>
              </a:lnSpc>
              <a:spcBef>
                <a:spcPts val="400"/>
              </a:spcBef>
              <a:spcAft>
                <a:spcPts val="0"/>
              </a:spcAft>
              <a:buClr>
                <a:srgbClr val="FFFF00"/>
              </a:buClr>
              <a:buSzPts val="2000"/>
              <a:buFont typeface="Arial"/>
              <a:buNone/>
            </a:pPr>
            <a:endParaRPr sz="2000" b="0" i="0" u="none" strike="noStrike" cap="none">
              <a:solidFill>
                <a:schemeClr val="dk1"/>
              </a:solidFill>
              <a:latin typeface="Arial"/>
              <a:ea typeface="Arial"/>
              <a:cs typeface="Arial"/>
              <a:sym typeface="Arial"/>
            </a:endParaRPr>
          </a:p>
          <a:p>
            <a:pPr marL="373063" marR="0" lvl="0" indent="-373063" algn="l" rtl="0">
              <a:spcBef>
                <a:spcPts val="4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373063" marR="0" lvl="0" indent="-246063" algn="l" rtl="0">
              <a:spcBef>
                <a:spcPts val="400"/>
              </a:spcBef>
              <a:spcAft>
                <a:spcPts val="0"/>
              </a:spcAft>
              <a:buClr>
                <a:srgbClr val="FFFF00"/>
              </a:buClr>
              <a:buSzPts val="2000"/>
              <a:buFont typeface="Arial"/>
              <a:buNone/>
            </a:pPr>
            <a:endParaRPr sz="2000" b="0" i="0" u="none" strike="noStrike" cap="none">
              <a:solidFill>
                <a:schemeClr val="dk1"/>
              </a:solidFill>
              <a:latin typeface="Arial"/>
              <a:ea typeface="Arial"/>
              <a:cs typeface="Arial"/>
              <a:sym typeface="Arial"/>
            </a:endParaRPr>
          </a:p>
          <a:p>
            <a:pPr marL="373063" marR="0" lvl="0" indent="-373063" algn="l" rtl="0">
              <a:spcBef>
                <a:spcPts val="4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373063" marR="0" lvl="0" indent="-373063" algn="l" rtl="0">
              <a:spcBef>
                <a:spcPts val="4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p:txBody>
      </p:sp>
      <p:sp>
        <p:nvSpPr>
          <p:cNvPr id="336" name="Shape 336"/>
          <p:cNvSpPr txBox="1"/>
          <p:nvPr/>
        </p:nvSpPr>
        <p:spPr>
          <a:xfrm>
            <a:off x="0" y="228600"/>
            <a:ext cx="8610600" cy="1336675"/>
          </a:xfrm>
          <a:prstGeom prst="rect">
            <a:avLst/>
          </a:prstGeom>
          <a:noFill/>
          <a:ln>
            <a:noFill/>
          </a:ln>
        </p:spPr>
        <p:txBody>
          <a:bodyPr spcFirstLastPara="1" wrap="square" lIns="0" tIns="0" rIns="0" bIns="0" anchor="ctr" anchorCtr="1">
            <a:noAutofit/>
          </a:bodyPr>
          <a:lstStyle/>
          <a:p>
            <a:pPr marL="0" marR="0" lvl="0" indent="0" algn="ctr" rtl="0">
              <a:spcBef>
                <a:spcPts val="0"/>
              </a:spcBef>
              <a:spcAft>
                <a:spcPts val="0"/>
              </a:spcAft>
              <a:buNone/>
            </a:pPr>
            <a:r>
              <a:rPr lang="en-US" sz="3700" b="1">
                <a:solidFill>
                  <a:schemeClr val="dk2"/>
                </a:solidFill>
                <a:latin typeface="Tahoma"/>
                <a:ea typeface="Tahoma"/>
                <a:cs typeface="Tahoma"/>
                <a:sym typeface="Tahoma"/>
              </a:rPr>
              <a:t>MTBI(PCS) and PTSD – </a:t>
            </a:r>
            <a:endParaRPr/>
          </a:p>
          <a:p>
            <a:pPr marL="0" marR="0" lvl="0" indent="0" algn="ctr" rtl="0">
              <a:spcBef>
                <a:spcPts val="0"/>
              </a:spcBef>
              <a:spcAft>
                <a:spcPts val="0"/>
              </a:spcAft>
              <a:buNone/>
            </a:pPr>
            <a:r>
              <a:rPr lang="en-US" sz="3700" b="1">
                <a:solidFill>
                  <a:schemeClr val="dk2"/>
                </a:solidFill>
                <a:latin typeface="Tahoma"/>
                <a:ea typeface="Tahoma"/>
                <a:cs typeface="Tahoma"/>
                <a:sym typeface="Tahoma"/>
              </a:rPr>
              <a:t>Overlapping Conditions?</a:t>
            </a:r>
            <a:endParaRPr/>
          </a:p>
          <a:p>
            <a:pPr marL="0" marR="0" lvl="0" indent="0" algn="ctr" rtl="0">
              <a:lnSpc>
                <a:spcPct val="60000"/>
              </a:lnSpc>
              <a:spcBef>
                <a:spcPts val="0"/>
              </a:spcBef>
              <a:spcAft>
                <a:spcPts val="0"/>
              </a:spcAft>
              <a:buNone/>
            </a:pPr>
            <a:endParaRPr sz="3200" b="1">
              <a:solidFill>
                <a:schemeClr val="dk2"/>
              </a:solidFill>
              <a:latin typeface="Tahoma"/>
              <a:ea typeface="Tahoma"/>
              <a:cs typeface="Tahoma"/>
              <a:sym typeface="Tahoma"/>
            </a:endParaRPr>
          </a:p>
        </p:txBody>
      </p:sp>
      <p:sp>
        <p:nvSpPr>
          <p:cNvPr id="337" name="Shape 337"/>
          <p:cNvSpPr txBox="1"/>
          <p:nvPr/>
        </p:nvSpPr>
        <p:spPr>
          <a:xfrm>
            <a:off x="4359275" y="1069975"/>
            <a:ext cx="398463" cy="7143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chemeClr val="dk2"/>
                </a:solidFill>
                <a:latin typeface="Comic Sans MS"/>
                <a:ea typeface="Comic Sans MS"/>
                <a:cs typeface="Comic Sans MS"/>
                <a:sym typeface="Comic Sans MS"/>
              </a:rPr>
              <a:t> </a:t>
            </a:r>
            <a:endParaRPr/>
          </a:p>
        </p:txBody>
      </p:sp>
      <p:sp>
        <p:nvSpPr>
          <p:cNvPr id="338" name="Shape 338"/>
          <p:cNvSpPr/>
          <p:nvPr/>
        </p:nvSpPr>
        <p:spPr>
          <a:xfrm>
            <a:off x="3429000" y="1600200"/>
            <a:ext cx="5410200" cy="4495800"/>
          </a:xfrm>
          <a:prstGeom prst="ellipse">
            <a:avLst/>
          </a:prstGeom>
          <a:noFill/>
          <a:ln w="5397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chemeClr val="dk1"/>
              </a:solidFill>
              <a:latin typeface="Tahoma"/>
              <a:ea typeface="Tahoma"/>
              <a:cs typeface="Tahoma"/>
              <a:sym typeface="Tahoma"/>
            </a:endParaRPr>
          </a:p>
        </p:txBody>
      </p:sp>
      <p:sp>
        <p:nvSpPr>
          <p:cNvPr id="339" name="Shape 339"/>
          <p:cNvSpPr/>
          <p:nvPr/>
        </p:nvSpPr>
        <p:spPr>
          <a:xfrm>
            <a:off x="457200" y="1600200"/>
            <a:ext cx="5334000" cy="4495800"/>
          </a:xfrm>
          <a:prstGeom prst="ellipse">
            <a:avLst/>
          </a:prstGeom>
          <a:noFill/>
          <a:ln w="5397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chemeClr val="dk1"/>
              </a:solidFill>
              <a:latin typeface="Tahoma"/>
              <a:ea typeface="Tahoma"/>
              <a:cs typeface="Tahoma"/>
              <a:sym typeface="Tahoma"/>
            </a:endParaRPr>
          </a:p>
        </p:txBody>
      </p:sp>
      <p:sp>
        <p:nvSpPr>
          <p:cNvPr id="340" name="Shape 340"/>
          <p:cNvSpPr txBox="1"/>
          <p:nvPr/>
        </p:nvSpPr>
        <p:spPr>
          <a:xfrm>
            <a:off x="1905000" y="1895475"/>
            <a:ext cx="2139950" cy="5191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hlink"/>
                </a:solidFill>
                <a:latin typeface="Arial"/>
                <a:ea typeface="Arial"/>
                <a:cs typeface="Arial"/>
                <a:sym typeface="Arial"/>
              </a:rPr>
              <a:t>mTBI (PCS)</a:t>
            </a:r>
            <a:endParaRPr/>
          </a:p>
        </p:txBody>
      </p:sp>
      <p:sp>
        <p:nvSpPr>
          <p:cNvPr id="341" name="Shape 341"/>
          <p:cNvSpPr txBox="1"/>
          <p:nvPr/>
        </p:nvSpPr>
        <p:spPr>
          <a:xfrm>
            <a:off x="5764213" y="1909763"/>
            <a:ext cx="1131887" cy="5191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accent2"/>
                </a:solidFill>
                <a:latin typeface="Arial"/>
                <a:ea typeface="Arial"/>
                <a:cs typeface="Arial"/>
                <a:sym typeface="Arial"/>
              </a:rPr>
              <a:t>PTSD</a:t>
            </a:r>
            <a:endParaRPr/>
          </a:p>
        </p:txBody>
      </p:sp>
      <p:sp>
        <p:nvSpPr>
          <p:cNvPr id="342" name="Shape 342"/>
          <p:cNvSpPr txBox="1"/>
          <p:nvPr/>
        </p:nvSpPr>
        <p:spPr>
          <a:xfrm>
            <a:off x="5430838" y="2571750"/>
            <a:ext cx="3505200" cy="44942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dk1"/>
                </a:solidFill>
                <a:latin typeface="Tahoma"/>
                <a:ea typeface="Tahoma"/>
                <a:cs typeface="Tahoma"/>
                <a:sym typeface="Tahoma"/>
              </a:rPr>
              <a:t>   Traumatic Event</a:t>
            </a:r>
            <a:endParaRPr/>
          </a:p>
          <a:p>
            <a:pPr marL="0" marR="0" lvl="0" indent="0" algn="l" rtl="0">
              <a:spcBef>
                <a:spcPts val="0"/>
              </a:spcBef>
              <a:spcAft>
                <a:spcPts val="0"/>
              </a:spcAft>
              <a:buNone/>
            </a:pPr>
            <a:r>
              <a:rPr lang="en-US" sz="2200">
                <a:solidFill>
                  <a:schemeClr val="dk1"/>
                </a:solidFill>
                <a:latin typeface="Tahoma"/>
                <a:ea typeface="Tahoma"/>
                <a:cs typeface="Tahoma"/>
                <a:sym typeface="Tahoma"/>
              </a:rPr>
              <a:t>    “Flashbacks”</a:t>
            </a:r>
            <a:endParaRPr/>
          </a:p>
          <a:p>
            <a:pPr marL="0" marR="0" lvl="0" indent="0" algn="l" rtl="0">
              <a:spcBef>
                <a:spcPts val="0"/>
              </a:spcBef>
              <a:spcAft>
                <a:spcPts val="0"/>
              </a:spcAft>
              <a:buNone/>
            </a:pPr>
            <a:r>
              <a:rPr lang="en-US" sz="2200">
                <a:solidFill>
                  <a:schemeClr val="dk1"/>
                </a:solidFill>
                <a:latin typeface="Tahoma"/>
                <a:ea typeface="Tahoma"/>
                <a:cs typeface="Tahoma"/>
                <a:sym typeface="Tahoma"/>
              </a:rPr>
              <a:t>     Avoidance</a:t>
            </a:r>
            <a:endParaRPr/>
          </a:p>
          <a:p>
            <a:pPr marL="0" marR="0" lvl="0" indent="0" algn="l" rtl="0">
              <a:spcBef>
                <a:spcPts val="0"/>
              </a:spcBef>
              <a:spcAft>
                <a:spcPts val="0"/>
              </a:spcAft>
              <a:buNone/>
            </a:pPr>
            <a:r>
              <a:rPr lang="en-US" sz="2200">
                <a:solidFill>
                  <a:schemeClr val="dk1"/>
                </a:solidFill>
                <a:latin typeface="Tahoma"/>
                <a:ea typeface="Tahoma"/>
                <a:cs typeface="Tahoma"/>
                <a:sym typeface="Tahoma"/>
              </a:rPr>
              <a:t>     Hyper-responsiveness</a:t>
            </a:r>
            <a:endParaRPr/>
          </a:p>
          <a:p>
            <a:pPr marL="0" marR="0" lvl="0" indent="0" algn="l" rtl="0">
              <a:spcBef>
                <a:spcPts val="0"/>
              </a:spcBef>
              <a:spcAft>
                <a:spcPts val="0"/>
              </a:spcAft>
              <a:buNone/>
            </a:pPr>
            <a:r>
              <a:rPr lang="en-US" sz="2200">
                <a:solidFill>
                  <a:schemeClr val="dk1"/>
                </a:solidFill>
                <a:latin typeface="Tahoma"/>
                <a:ea typeface="Tahoma"/>
                <a:cs typeface="Tahoma"/>
                <a:sym typeface="Tahoma"/>
              </a:rPr>
              <a:t>    Emotional Liability</a:t>
            </a:r>
            <a:endParaRPr/>
          </a:p>
          <a:p>
            <a:pPr marL="0" marR="0" lvl="0" indent="0" algn="l" rtl="0">
              <a:spcBef>
                <a:spcPts val="0"/>
              </a:spcBef>
              <a:spcAft>
                <a:spcPts val="0"/>
              </a:spcAft>
              <a:buNone/>
            </a:pPr>
            <a:r>
              <a:rPr lang="en-US" sz="2200">
                <a:solidFill>
                  <a:schemeClr val="dk1"/>
                </a:solidFill>
                <a:latin typeface="Tahoma"/>
                <a:ea typeface="Tahoma"/>
                <a:cs typeface="Tahoma"/>
                <a:sym typeface="Tahoma"/>
              </a:rPr>
              <a:t>   Autonomic Reactivity</a:t>
            </a:r>
            <a:endParaRPr/>
          </a:p>
          <a:p>
            <a:pPr marL="0" marR="0" lvl="0" indent="0" algn="l" rtl="0">
              <a:spcBef>
                <a:spcPts val="0"/>
              </a:spcBef>
              <a:spcAft>
                <a:spcPts val="0"/>
              </a:spcAft>
              <a:buNone/>
            </a:pPr>
            <a:r>
              <a:rPr lang="en-US" sz="2200">
                <a:solidFill>
                  <a:schemeClr val="dk1"/>
                </a:solidFill>
                <a:latin typeface="Tahoma"/>
                <a:ea typeface="Tahoma"/>
                <a:cs typeface="Tahoma"/>
                <a:sym typeface="Tahoma"/>
              </a:rPr>
              <a:t>   Sleep Disturbance     </a:t>
            </a:r>
            <a:endParaRPr/>
          </a:p>
          <a:p>
            <a:pPr marL="0" marR="0" lvl="0" indent="0" algn="l" rtl="0">
              <a:spcBef>
                <a:spcPts val="0"/>
              </a:spcBef>
              <a:spcAft>
                <a:spcPts val="0"/>
              </a:spcAft>
              <a:buNone/>
            </a:pPr>
            <a:r>
              <a:rPr lang="en-US" sz="2200">
                <a:solidFill>
                  <a:schemeClr val="dk1"/>
                </a:solidFill>
                <a:latin typeface="Tahoma"/>
                <a:ea typeface="Tahoma"/>
                <a:cs typeface="Tahoma"/>
                <a:sym typeface="Tahoma"/>
              </a:rPr>
              <a:t>            </a:t>
            </a:r>
            <a:endParaRPr/>
          </a:p>
          <a:p>
            <a:pPr marL="0" marR="0" lvl="0" indent="0" algn="l" rtl="0">
              <a:spcBef>
                <a:spcPts val="0"/>
              </a:spcBef>
              <a:spcAft>
                <a:spcPts val="0"/>
              </a:spcAft>
              <a:buNone/>
            </a:pPr>
            <a:r>
              <a:rPr lang="en-US" sz="2200">
                <a:solidFill>
                  <a:schemeClr val="dk1"/>
                </a:solidFill>
                <a:latin typeface="Tahoma"/>
                <a:ea typeface="Tahoma"/>
                <a:cs typeface="Tahoma"/>
                <a:sym typeface="Tahoma"/>
              </a:rPr>
              <a:t>           </a:t>
            </a:r>
            <a:endParaRPr/>
          </a:p>
          <a:p>
            <a:pPr marL="0" marR="0" lvl="0" indent="0" algn="l" rtl="0">
              <a:spcBef>
                <a:spcPts val="0"/>
              </a:spcBef>
              <a:spcAft>
                <a:spcPts val="0"/>
              </a:spcAft>
              <a:buNone/>
            </a:pPr>
            <a:endParaRPr sz="2200">
              <a:solidFill>
                <a:schemeClr val="dk1"/>
              </a:solidFill>
              <a:latin typeface="Tahoma"/>
              <a:ea typeface="Tahoma"/>
              <a:cs typeface="Tahoma"/>
              <a:sym typeface="Tahoma"/>
            </a:endParaRPr>
          </a:p>
          <a:p>
            <a:pPr marL="0" marR="0" lvl="0" indent="0" algn="l" rtl="0">
              <a:spcBef>
                <a:spcPts val="0"/>
              </a:spcBef>
              <a:spcAft>
                <a:spcPts val="0"/>
              </a:spcAft>
              <a:buNone/>
            </a:pPr>
            <a:r>
              <a:rPr lang="en-US" sz="2200">
                <a:solidFill>
                  <a:schemeClr val="dk1"/>
                </a:solidFill>
                <a:latin typeface="Tahoma"/>
                <a:ea typeface="Tahoma"/>
                <a:cs typeface="Tahoma"/>
                <a:sym typeface="Tahoma"/>
              </a:rPr>
              <a:t>        </a:t>
            </a:r>
            <a:endParaRPr/>
          </a:p>
          <a:p>
            <a:pPr marL="0" marR="0" lvl="0" indent="0" algn="l" rtl="0">
              <a:spcBef>
                <a:spcPts val="0"/>
              </a:spcBef>
              <a:spcAft>
                <a:spcPts val="0"/>
              </a:spcAft>
              <a:buNone/>
            </a:pPr>
            <a:endParaRPr sz="2200">
              <a:solidFill>
                <a:schemeClr val="dk1"/>
              </a:solidFill>
              <a:latin typeface="Tahoma"/>
              <a:ea typeface="Tahoma"/>
              <a:cs typeface="Tahoma"/>
              <a:sym typeface="Tahoma"/>
            </a:endParaRPr>
          </a:p>
          <a:p>
            <a:pPr marL="0" marR="0" lvl="0" indent="0" algn="l" rtl="0">
              <a:spcBef>
                <a:spcPts val="0"/>
              </a:spcBef>
              <a:spcAft>
                <a:spcPts val="0"/>
              </a:spcAft>
              <a:buNone/>
            </a:pPr>
            <a:r>
              <a:rPr lang="en-US" sz="2200">
                <a:solidFill>
                  <a:schemeClr val="dk1"/>
                </a:solidFill>
                <a:latin typeface="Tahoma"/>
                <a:ea typeface="Tahoma"/>
                <a:cs typeface="Tahoma"/>
                <a:sym typeface="Tahoma"/>
              </a:rPr>
              <a:t>      </a:t>
            </a:r>
            <a:endParaRPr/>
          </a:p>
        </p:txBody>
      </p:sp>
      <p:sp>
        <p:nvSpPr>
          <p:cNvPr id="343" name="Shape 343"/>
          <p:cNvSpPr txBox="1"/>
          <p:nvPr/>
        </p:nvSpPr>
        <p:spPr>
          <a:xfrm>
            <a:off x="3505200" y="2565400"/>
            <a:ext cx="5486400" cy="32099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rgbClr val="FF0000"/>
                </a:solidFill>
                <a:latin typeface="Tahoma"/>
                <a:ea typeface="Tahoma"/>
                <a:cs typeface="Tahoma"/>
                <a:sym typeface="Tahoma"/>
              </a:rPr>
              <a:t>      Amnesia? </a:t>
            </a:r>
            <a:endParaRPr/>
          </a:p>
          <a:p>
            <a:pPr marL="0" marR="0" lvl="0" indent="0" algn="l" rtl="0">
              <a:spcBef>
                <a:spcPts val="0"/>
              </a:spcBef>
              <a:spcAft>
                <a:spcPts val="0"/>
              </a:spcAft>
              <a:buNone/>
            </a:pPr>
            <a:r>
              <a:rPr lang="en-US" sz="2200">
                <a:solidFill>
                  <a:srgbClr val="FF0000"/>
                </a:solidFill>
                <a:latin typeface="Tahoma"/>
                <a:ea typeface="Tahoma"/>
                <a:cs typeface="Tahoma"/>
                <a:sym typeface="Tahoma"/>
              </a:rPr>
              <a:t>   Sleep Issues</a:t>
            </a:r>
            <a:endParaRPr/>
          </a:p>
          <a:p>
            <a:pPr marL="0" marR="0" lvl="0" indent="0" algn="l" rtl="0">
              <a:spcBef>
                <a:spcPts val="0"/>
              </a:spcBef>
              <a:spcAft>
                <a:spcPts val="0"/>
              </a:spcAft>
              <a:buNone/>
            </a:pPr>
            <a:r>
              <a:rPr lang="en-US" sz="2200">
                <a:solidFill>
                  <a:srgbClr val="FF0000"/>
                </a:solidFill>
                <a:latin typeface="Tahoma"/>
                <a:ea typeface="Tahoma"/>
                <a:cs typeface="Tahoma"/>
                <a:sym typeface="Tahoma"/>
              </a:rPr>
              <a:t>Irritability/Anger   </a:t>
            </a:r>
            <a:endParaRPr sz="2200">
              <a:solidFill>
                <a:schemeClr val="dk1"/>
              </a:solidFill>
              <a:latin typeface="Tahoma"/>
              <a:ea typeface="Tahoma"/>
              <a:cs typeface="Tahoma"/>
              <a:sym typeface="Tahoma"/>
            </a:endParaRPr>
          </a:p>
          <a:p>
            <a:pPr marL="0" marR="0" lvl="0" indent="0" algn="l" rtl="0">
              <a:spcBef>
                <a:spcPts val="0"/>
              </a:spcBef>
              <a:spcAft>
                <a:spcPts val="0"/>
              </a:spcAft>
              <a:buNone/>
            </a:pPr>
            <a:r>
              <a:rPr lang="en-US" sz="2200">
                <a:solidFill>
                  <a:srgbClr val="FF0000"/>
                </a:solidFill>
                <a:latin typeface="Tahoma"/>
                <a:ea typeface="Tahoma"/>
                <a:cs typeface="Tahoma"/>
                <a:sym typeface="Tahoma"/>
              </a:rPr>
              <a:t>    Depression</a:t>
            </a:r>
            <a:endParaRPr/>
          </a:p>
          <a:p>
            <a:pPr marL="0" marR="0" lvl="0" indent="0" algn="l" rtl="0">
              <a:spcBef>
                <a:spcPts val="0"/>
              </a:spcBef>
              <a:spcAft>
                <a:spcPts val="0"/>
              </a:spcAft>
              <a:buNone/>
            </a:pPr>
            <a:r>
              <a:rPr lang="en-US" sz="2200">
                <a:solidFill>
                  <a:srgbClr val="FF0000"/>
                </a:solidFill>
                <a:latin typeface="Tahoma"/>
                <a:ea typeface="Tahoma"/>
                <a:cs typeface="Tahoma"/>
                <a:sym typeface="Tahoma"/>
              </a:rPr>
              <a:t>      Fatigue</a:t>
            </a:r>
            <a:endParaRPr/>
          </a:p>
          <a:p>
            <a:pPr marL="0" marR="0" lvl="0" indent="0" algn="l" rtl="0">
              <a:spcBef>
                <a:spcPts val="0"/>
              </a:spcBef>
              <a:spcAft>
                <a:spcPts val="0"/>
              </a:spcAft>
              <a:buNone/>
            </a:pPr>
            <a:r>
              <a:rPr lang="en-US" sz="2200">
                <a:solidFill>
                  <a:srgbClr val="FF0000"/>
                </a:solidFill>
                <a:latin typeface="Tahoma"/>
                <a:ea typeface="Tahoma"/>
                <a:cs typeface="Tahoma"/>
                <a:sym typeface="Tahoma"/>
              </a:rPr>
              <a:t>  </a:t>
            </a:r>
            <a:r>
              <a:rPr lang="en-US" sz="2200" b="1">
                <a:solidFill>
                  <a:srgbClr val="FF0000"/>
                </a:solidFill>
                <a:latin typeface="Tahoma"/>
                <a:ea typeface="Tahoma"/>
                <a:cs typeface="Tahoma"/>
                <a:sym typeface="Tahoma"/>
              </a:rPr>
              <a:t>COGNITIVE</a:t>
            </a:r>
            <a:endParaRPr/>
          </a:p>
          <a:p>
            <a:pPr marL="0" marR="0" lvl="0" indent="0" algn="l" rtl="0">
              <a:spcBef>
                <a:spcPts val="0"/>
              </a:spcBef>
              <a:spcAft>
                <a:spcPts val="0"/>
              </a:spcAft>
              <a:buNone/>
            </a:pPr>
            <a:r>
              <a:rPr lang="en-US" sz="2200" b="1">
                <a:solidFill>
                  <a:srgbClr val="FF0000"/>
                </a:solidFill>
                <a:latin typeface="Tahoma"/>
                <a:ea typeface="Tahoma"/>
                <a:cs typeface="Tahoma"/>
                <a:sym typeface="Tahoma"/>
              </a:rPr>
              <a:t>      ISSUES</a:t>
            </a:r>
            <a:endParaRPr/>
          </a:p>
          <a:p>
            <a:pPr marL="0" marR="0" lvl="0" indent="0" algn="l" rtl="0">
              <a:spcBef>
                <a:spcPts val="0"/>
              </a:spcBef>
              <a:spcAft>
                <a:spcPts val="0"/>
              </a:spcAft>
              <a:buNone/>
            </a:pPr>
            <a:endParaRPr sz="2200" b="1">
              <a:solidFill>
                <a:srgbClr val="FF0000"/>
              </a:solidFill>
              <a:latin typeface="Tahoma"/>
              <a:ea typeface="Tahoma"/>
              <a:cs typeface="Tahoma"/>
              <a:sym typeface="Tahoma"/>
            </a:endParaRPr>
          </a:p>
          <a:p>
            <a:pPr marL="0" marR="0" lvl="0" indent="0" algn="l" rtl="0">
              <a:spcBef>
                <a:spcPts val="0"/>
              </a:spcBef>
              <a:spcAft>
                <a:spcPts val="0"/>
              </a:spcAft>
              <a:buNone/>
            </a:pPr>
            <a:endParaRPr sz="2200">
              <a:solidFill>
                <a:schemeClr val="dk1"/>
              </a:solidFill>
              <a:latin typeface="Tahoma"/>
              <a:ea typeface="Tahoma"/>
              <a:cs typeface="Tahoma"/>
              <a:sym typeface="Tahoma"/>
            </a:endParaRPr>
          </a:p>
        </p:txBody>
      </p:sp>
      <p:sp>
        <p:nvSpPr>
          <p:cNvPr id="344" name="Shape 344"/>
          <p:cNvSpPr txBox="1"/>
          <p:nvPr/>
        </p:nvSpPr>
        <p:spPr>
          <a:xfrm>
            <a:off x="228600" y="2624138"/>
            <a:ext cx="4267200" cy="37766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dk1"/>
                </a:solidFill>
                <a:latin typeface="Tahoma"/>
                <a:ea typeface="Tahoma"/>
                <a:cs typeface="Tahoma"/>
                <a:sym typeface="Tahoma"/>
              </a:rPr>
              <a:t>                       Dizziness</a:t>
            </a:r>
            <a:endParaRPr/>
          </a:p>
          <a:p>
            <a:pPr marL="0" marR="0" lvl="0" indent="0" algn="l" rtl="0">
              <a:spcBef>
                <a:spcPts val="0"/>
              </a:spcBef>
              <a:spcAft>
                <a:spcPts val="0"/>
              </a:spcAft>
              <a:buNone/>
            </a:pPr>
            <a:r>
              <a:rPr lang="en-US" sz="2200">
                <a:solidFill>
                  <a:schemeClr val="dk1"/>
                </a:solidFill>
                <a:latin typeface="Tahoma"/>
                <a:ea typeface="Tahoma"/>
                <a:cs typeface="Tahoma"/>
                <a:sym typeface="Tahoma"/>
              </a:rPr>
              <a:t>      Balance Impairment</a:t>
            </a:r>
            <a:endParaRPr/>
          </a:p>
          <a:p>
            <a:pPr marL="0" marR="0" lvl="0" indent="0" algn="l" rtl="0">
              <a:spcBef>
                <a:spcPts val="0"/>
              </a:spcBef>
              <a:spcAft>
                <a:spcPts val="0"/>
              </a:spcAft>
              <a:buNone/>
            </a:pPr>
            <a:r>
              <a:rPr lang="en-US" sz="2200">
                <a:solidFill>
                  <a:schemeClr val="dk1"/>
                </a:solidFill>
                <a:latin typeface="Tahoma"/>
                <a:ea typeface="Tahoma"/>
                <a:cs typeface="Tahoma"/>
                <a:sym typeface="Tahoma"/>
              </a:rPr>
              <a:t>                  Headaches</a:t>
            </a:r>
            <a:endParaRPr/>
          </a:p>
          <a:p>
            <a:pPr marL="0" marR="0" lvl="0" indent="0" algn="l" rtl="0">
              <a:spcBef>
                <a:spcPts val="0"/>
              </a:spcBef>
              <a:spcAft>
                <a:spcPts val="0"/>
              </a:spcAft>
              <a:buNone/>
            </a:pPr>
            <a:r>
              <a:rPr lang="en-US" sz="2200">
                <a:solidFill>
                  <a:schemeClr val="dk1"/>
                </a:solidFill>
                <a:latin typeface="Tahoma"/>
                <a:ea typeface="Tahoma"/>
                <a:cs typeface="Tahoma"/>
                <a:sym typeface="Tahoma"/>
              </a:rPr>
              <a:t>               Phonophobia</a:t>
            </a:r>
            <a:endParaRPr/>
          </a:p>
          <a:p>
            <a:pPr marL="0" marR="0" lvl="0" indent="0" algn="l" rtl="0">
              <a:spcBef>
                <a:spcPts val="0"/>
              </a:spcBef>
              <a:spcAft>
                <a:spcPts val="0"/>
              </a:spcAft>
              <a:buNone/>
            </a:pPr>
            <a:r>
              <a:rPr lang="en-US" sz="2200">
                <a:solidFill>
                  <a:schemeClr val="dk1"/>
                </a:solidFill>
                <a:latin typeface="Tahoma"/>
                <a:ea typeface="Tahoma"/>
                <a:cs typeface="Tahoma"/>
                <a:sym typeface="Tahoma"/>
              </a:rPr>
              <a:t>                 Photophobia</a:t>
            </a:r>
            <a:endParaRPr/>
          </a:p>
          <a:p>
            <a:pPr marL="0" marR="0" lvl="0" indent="0" algn="l" rtl="0">
              <a:spcBef>
                <a:spcPts val="0"/>
              </a:spcBef>
              <a:spcAft>
                <a:spcPts val="0"/>
              </a:spcAft>
              <a:buNone/>
            </a:pPr>
            <a:r>
              <a:rPr lang="en-US" sz="2200">
                <a:solidFill>
                  <a:schemeClr val="dk1"/>
                </a:solidFill>
                <a:latin typeface="Tahoma"/>
                <a:ea typeface="Tahoma"/>
                <a:cs typeface="Tahoma"/>
                <a:sym typeface="Tahoma"/>
              </a:rPr>
              <a:t>               Visual blurring</a:t>
            </a:r>
            <a:endParaRPr/>
          </a:p>
          <a:p>
            <a:pPr marL="0" marR="0" lvl="0" indent="0" algn="l" rtl="0">
              <a:spcBef>
                <a:spcPts val="0"/>
              </a:spcBef>
              <a:spcAft>
                <a:spcPts val="0"/>
              </a:spcAft>
              <a:buNone/>
            </a:pPr>
            <a:r>
              <a:rPr lang="en-US" sz="2200">
                <a:solidFill>
                  <a:schemeClr val="dk1"/>
                </a:solidFill>
                <a:latin typeface="Tahoma"/>
                <a:ea typeface="Tahoma"/>
                <a:cs typeface="Tahoma"/>
                <a:sym typeface="Tahoma"/>
              </a:rPr>
              <a:t>                          Nausea        </a:t>
            </a:r>
            <a:endParaRPr/>
          </a:p>
          <a:p>
            <a:pPr marL="0" marR="0" lvl="0" indent="0" algn="l" rtl="0">
              <a:spcBef>
                <a:spcPts val="0"/>
              </a:spcBef>
              <a:spcAft>
                <a:spcPts val="0"/>
              </a:spcAft>
              <a:buNone/>
            </a:pPr>
            <a:r>
              <a:rPr lang="en-US" sz="2200">
                <a:solidFill>
                  <a:schemeClr val="dk1"/>
                </a:solidFill>
                <a:latin typeface="Tahoma"/>
                <a:ea typeface="Tahoma"/>
                <a:cs typeface="Tahoma"/>
                <a:sym typeface="Tahoma"/>
              </a:rPr>
              <a:t>           </a:t>
            </a:r>
            <a:endParaRPr/>
          </a:p>
          <a:p>
            <a:pPr marL="0" marR="0" lvl="0" indent="0" algn="l" rtl="0">
              <a:spcBef>
                <a:spcPts val="0"/>
              </a:spcBef>
              <a:spcAft>
                <a:spcPts val="0"/>
              </a:spcAft>
              <a:buNone/>
            </a:pPr>
            <a:endParaRPr sz="2200">
              <a:solidFill>
                <a:schemeClr val="dk1"/>
              </a:solidFill>
              <a:latin typeface="Tahoma"/>
              <a:ea typeface="Tahoma"/>
              <a:cs typeface="Tahoma"/>
              <a:sym typeface="Tahoma"/>
            </a:endParaRPr>
          </a:p>
          <a:p>
            <a:pPr marL="0" marR="0" lvl="0" indent="0" algn="l" rtl="0">
              <a:spcBef>
                <a:spcPts val="0"/>
              </a:spcBef>
              <a:spcAft>
                <a:spcPts val="0"/>
              </a:spcAft>
              <a:buNone/>
            </a:pPr>
            <a:r>
              <a:rPr lang="en-US" sz="2200">
                <a:solidFill>
                  <a:schemeClr val="dk1"/>
                </a:solidFill>
                <a:latin typeface="Tahoma"/>
                <a:ea typeface="Tahoma"/>
                <a:cs typeface="Tahoma"/>
                <a:sym typeface="Tahoma"/>
              </a:rPr>
              <a:t>         </a:t>
            </a:r>
            <a:endParaRPr/>
          </a:p>
          <a:p>
            <a:pPr marL="0" marR="0" lvl="0" indent="0" algn="l" rtl="0">
              <a:spcBef>
                <a:spcPts val="0"/>
              </a:spcBef>
              <a:spcAft>
                <a:spcPts val="0"/>
              </a:spcAft>
              <a:buNone/>
            </a:pPr>
            <a:endParaRPr sz="2200">
              <a:solidFill>
                <a:schemeClr val="dk1"/>
              </a:solidFill>
              <a:latin typeface="Tahoma"/>
              <a:ea typeface="Tahoma"/>
              <a:cs typeface="Tahoma"/>
              <a:sym typeface="Tahoma"/>
            </a:endParaRPr>
          </a:p>
        </p:txBody>
      </p:sp>
      <p:sp>
        <p:nvSpPr>
          <p:cNvPr id="345" name="Shape 345"/>
          <p:cNvSpPr txBox="1"/>
          <p:nvPr/>
        </p:nvSpPr>
        <p:spPr>
          <a:xfrm>
            <a:off x="3429000" y="6129338"/>
            <a:ext cx="2260600" cy="4397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rgbClr val="FF0000"/>
                </a:solidFill>
                <a:latin typeface="Impact"/>
                <a:ea typeface="Impact"/>
                <a:cs typeface="Impact"/>
                <a:sym typeface="Impact"/>
              </a:rPr>
              <a:t>Shared Symptoms</a:t>
            </a:r>
            <a:endParaRPr/>
          </a:p>
        </p:txBody>
      </p:sp>
      <p:sp>
        <p:nvSpPr>
          <p:cNvPr id="346" name="Shape 346"/>
          <p:cNvSpPr/>
          <p:nvPr/>
        </p:nvSpPr>
        <p:spPr>
          <a:xfrm>
            <a:off x="4343400" y="5181600"/>
            <a:ext cx="485775" cy="976313"/>
          </a:xfrm>
          <a:prstGeom prst="upArrow">
            <a:avLst>
              <a:gd name="adj1" fmla="val 50000"/>
              <a:gd name="adj2" fmla="val 51818"/>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chemeClr val="dk1"/>
              </a:solidFill>
              <a:latin typeface="Tahoma"/>
              <a:ea typeface="Tahoma"/>
              <a:cs typeface="Tahoma"/>
              <a:sym typeface="Tahoma"/>
            </a:endParaRPr>
          </a:p>
        </p:txBody>
      </p:sp>
      <p:sp>
        <p:nvSpPr>
          <p:cNvPr id="347" name="Shape 347"/>
          <p:cNvSpPr txBox="1"/>
          <p:nvPr/>
        </p:nvSpPr>
        <p:spPr>
          <a:xfrm>
            <a:off x="3581400" y="1295400"/>
            <a:ext cx="1828800" cy="4000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M. Lovell</a:t>
            </a:r>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PATHOGENESIS of Concussion, PTSD and CTE</a:t>
            </a:r>
            <a:endParaRPr/>
          </a:p>
        </p:txBody>
      </p:sp>
      <p:sp>
        <p:nvSpPr>
          <p:cNvPr id="353" name="Shape 353"/>
          <p:cNvSpPr txBox="1">
            <a:spLocks noGrp="1"/>
          </p:cNvSpPr>
          <p:nvPr>
            <p:ph type="body" idx="1"/>
          </p:nvPr>
        </p:nvSpPr>
        <p:spPr>
          <a:xfrm>
            <a:off x="228600" y="2514600"/>
            <a:ext cx="8229600" cy="40687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Metabolic</a:t>
            </a:r>
            <a:endParaRPr/>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Immunologic</a:t>
            </a:r>
            <a:endParaRPr/>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Excitotoxicity</a:t>
            </a:r>
            <a:endParaRPr/>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p:txBody>
      </p:sp>
      <p:pic>
        <p:nvPicPr>
          <p:cNvPr id="354" name="Shape 354" descr="http://louisvilleorthopedics.com/wp-content/uploads/2011/10/football-head-shot-collision.jpg"/>
          <p:cNvPicPr preferRelativeResize="0"/>
          <p:nvPr/>
        </p:nvPicPr>
        <p:blipFill rotWithShape="1">
          <a:blip r:embed="rId3">
            <a:alphaModFix/>
          </a:blip>
          <a:srcRect/>
          <a:stretch/>
        </p:blipFill>
        <p:spPr>
          <a:xfrm>
            <a:off x="3962400" y="1981200"/>
            <a:ext cx="4429125" cy="4219575"/>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Shape 359"/>
          <p:cNvPicPr preferRelativeResize="0"/>
          <p:nvPr/>
        </p:nvPicPr>
        <p:blipFill rotWithShape="1">
          <a:blip r:embed="rId3">
            <a:alphaModFix/>
          </a:blip>
          <a:srcRect/>
          <a:stretch/>
        </p:blipFill>
        <p:spPr>
          <a:xfrm>
            <a:off x="685800" y="164782"/>
            <a:ext cx="7782026" cy="6662738"/>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Shape 365"/>
          <p:cNvSpPr txBox="1"/>
          <p:nvPr/>
        </p:nvSpPr>
        <p:spPr>
          <a:xfrm>
            <a:off x="6553200" y="6245225"/>
            <a:ext cx="2133600" cy="476250"/>
          </a:xfrm>
          <a:prstGeom prst="rect">
            <a:avLst/>
          </a:prstGeom>
          <a:noFill/>
          <a:ln>
            <a:noFill/>
          </a:ln>
        </p:spPr>
        <p:txBody>
          <a:bodyPr spcFirstLastPara="1" wrap="square" lIns="92100" tIns="45325" rIns="92100" bIns="45325"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29</a:t>
            </a:fld>
            <a:endParaRPr sz="1400">
              <a:solidFill>
                <a:schemeClr val="dk1"/>
              </a:solidFill>
              <a:latin typeface="Arial"/>
              <a:ea typeface="Arial"/>
              <a:cs typeface="Arial"/>
              <a:sym typeface="Arial"/>
            </a:endParaRPr>
          </a:p>
        </p:txBody>
      </p:sp>
      <p:sp>
        <p:nvSpPr>
          <p:cNvPr id="366" name="Shape 366"/>
          <p:cNvSpPr txBox="1">
            <a:spLocks noGrp="1"/>
          </p:cNvSpPr>
          <p:nvPr>
            <p:ph type="title" idx="4294967295"/>
          </p:nvPr>
        </p:nvSpPr>
        <p:spPr>
          <a:xfrm>
            <a:off x="-96043" y="0"/>
            <a:ext cx="9144000" cy="1143000"/>
          </a:xfrm>
          <a:prstGeom prst="rect">
            <a:avLst/>
          </a:prstGeom>
          <a:noFill/>
          <a:ln>
            <a:noFill/>
          </a:ln>
        </p:spPr>
        <p:txBody>
          <a:bodyPr spcFirstLastPara="1" wrap="square" lIns="92100" tIns="45325" rIns="92100" bIns="45325"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Tahoma"/>
                <a:ea typeface="Tahoma"/>
                <a:cs typeface="Tahoma"/>
                <a:sym typeface="Tahoma"/>
              </a:rPr>
              <a:t>Metabolic “Mismatch”</a:t>
            </a:r>
            <a:endParaRPr/>
          </a:p>
        </p:txBody>
      </p:sp>
      <p:sp>
        <p:nvSpPr>
          <p:cNvPr id="367" name="Shape 367"/>
          <p:cNvSpPr/>
          <p:nvPr/>
        </p:nvSpPr>
        <p:spPr>
          <a:xfrm>
            <a:off x="2189163" y="4256088"/>
            <a:ext cx="6019800" cy="1001712"/>
          </a:xfrm>
          <a:custGeom>
            <a:avLst/>
            <a:gdLst/>
            <a:ahLst/>
            <a:cxnLst/>
            <a:rect l="0" t="0" r="0" b="0"/>
            <a:pathLst>
              <a:path w="2976" h="496" extrusionOk="0">
                <a:moveTo>
                  <a:pt x="0" y="344"/>
                </a:moveTo>
                <a:cubicBezTo>
                  <a:pt x="32" y="332"/>
                  <a:pt x="64" y="320"/>
                  <a:pt x="96" y="296"/>
                </a:cubicBezTo>
                <a:cubicBezTo>
                  <a:pt x="128" y="272"/>
                  <a:pt x="160" y="232"/>
                  <a:pt x="192" y="200"/>
                </a:cubicBezTo>
                <a:cubicBezTo>
                  <a:pt x="224" y="168"/>
                  <a:pt x="256" y="128"/>
                  <a:pt x="288" y="104"/>
                </a:cubicBezTo>
                <a:cubicBezTo>
                  <a:pt x="320" y="80"/>
                  <a:pt x="344" y="72"/>
                  <a:pt x="384" y="56"/>
                </a:cubicBezTo>
                <a:cubicBezTo>
                  <a:pt x="424" y="40"/>
                  <a:pt x="480" y="16"/>
                  <a:pt x="528" y="8"/>
                </a:cubicBezTo>
                <a:cubicBezTo>
                  <a:pt x="576" y="0"/>
                  <a:pt x="624" y="0"/>
                  <a:pt x="672" y="8"/>
                </a:cubicBezTo>
                <a:cubicBezTo>
                  <a:pt x="720" y="16"/>
                  <a:pt x="768" y="32"/>
                  <a:pt x="816" y="56"/>
                </a:cubicBezTo>
                <a:cubicBezTo>
                  <a:pt x="864" y="80"/>
                  <a:pt x="920" y="120"/>
                  <a:pt x="960" y="152"/>
                </a:cubicBezTo>
                <a:cubicBezTo>
                  <a:pt x="1000" y="184"/>
                  <a:pt x="1016" y="216"/>
                  <a:pt x="1056" y="248"/>
                </a:cubicBezTo>
                <a:cubicBezTo>
                  <a:pt x="1096" y="280"/>
                  <a:pt x="1160" y="328"/>
                  <a:pt x="1200" y="344"/>
                </a:cubicBezTo>
                <a:cubicBezTo>
                  <a:pt x="1240" y="360"/>
                  <a:pt x="1256" y="344"/>
                  <a:pt x="1296" y="344"/>
                </a:cubicBezTo>
                <a:cubicBezTo>
                  <a:pt x="1336" y="344"/>
                  <a:pt x="1400" y="344"/>
                  <a:pt x="1440" y="344"/>
                </a:cubicBezTo>
                <a:cubicBezTo>
                  <a:pt x="1480" y="344"/>
                  <a:pt x="1504" y="344"/>
                  <a:pt x="1536" y="344"/>
                </a:cubicBezTo>
                <a:cubicBezTo>
                  <a:pt x="1568" y="344"/>
                  <a:pt x="1592" y="336"/>
                  <a:pt x="1632" y="344"/>
                </a:cubicBezTo>
                <a:cubicBezTo>
                  <a:pt x="1672" y="352"/>
                  <a:pt x="1736" y="376"/>
                  <a:pt x="1776" y="392"/>
                </a:cubicBezTo>
                <a:cubicBezTo>
                  <a:pt x="1816" y="408"/>
                  <a:pt x="1824" y="424"/>
                  <a:pt x="1872" y="440"/>
                </a:cubicBezTo>
                <a:cubicBezTo>
                  <a:pt x="1920" y="456"/>
                  <a:pt x="2000" y="480"/>
                  <a:pt x="2064" y="488"/>
                </a:cubicBezTo>
                <a:cubicBezTo>
                  <a:pt x="2128" y="496"/>
                  <a:pt x="2200" y="488"/>
                  <a:pt x="2256" y="488"/>
                </a:cubicBezTo>
                <a:cubicBezTo>
                  <a:pt x="2312" y="488"/>
                  <a:pt x="2344" y="488"/>
                  <a:pt x="2400" y="488"/>
                </a:cubicBezTo>
                <a:cubicBezTo>
                  <a:pt x="2456" y="488"/>
                  <a:pt x="2528" y="496"/>
                  <a:pt x="2592" y="488"/>
                </a:cubicBezTo>
                <a:cubicBezTo>
                  <a:pt x="2656" y="480"/>
                  <a:pt x="2736" y="456"/>
                  <a:pt x="2784" y="440"/>
                </a:cubicBezTo>
                <a:cubicBezTo>
                  <a:pt x="2832" y="424"/>
                  <a:pt x="2848" y="408"/>
                  <a:pt x="2880" y="392"/>
                </a:cubicBezTo>
                <a:cubicBezTo>
                  <a:pt x="2912" y="376"/>
                  <a:pt x="2960" y="352"/>
                  <a:pt x="2976" y="344"/>
                </a:cubicBezTo>
              </a:path>
            </a:pathLst>
          </a:custGeom>
          <a:noFill/>
          <a:ln w="57150" cap="flat" cmpd="sng">
            <a:solidFill>
              <a:srgbClr val="FF66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8" name="Shape 368"/>
          <p:cNvSpPr/>
          <p:nvPr/>
        </p:nvSpPr>
        <p:spPr>
          <a:xfrm>
            <a:off x="2189163" y="4643438"/>
            <a:ext cx="971550" cy="307975"/>
          </a:xfrm>
          <a:custGeom>
            <a:avLst/>
            <a:gdLst/>
            <a:ahLst/>
            <a:cxnLst/>
            <a:rect l="0" t="0" r="0" b="0"/>
            <a:pathLst>
              <a:path w="480" h="152" extrusionOk="0">
                <a:moveTo>
                  <a:pt x="0" y="152"/>
                </a:moveTo>
                <a:cubicBezTo>
                  <a:pt x="28" y="116"/>
                  <a:pt x="56" y="80"/>
                  <a:pt x="96" y="56"/>
                </a:cubicBezTo>
                <a:cubicBezTo>
                  <a:pt x="136" y="32"/>
                  <a:pt x="192" y="0"/>
                  <a:pt x="240" y="8"/>
                </a:cubicBezTo>
                <a:cubicBezTo>
                  <a:pt x="288" y="16"/>
                  <a:pt x="344" y="80"/>
                  <a:pt x="384" y="104"/>
                </a:cubicBezTo>
                <a:cubicBezTo>
                  <a:pt x="424" y="128"/>
                  <a:pt x="464" y="144"/>
                  <a:pt x="480" y="152"/>
                </a:cubicBezTo>
              </a:path>
            </a:pathLst>
          </a:custGeom>
          <a:noFill/>
          <a:ln w="57150" cap="flat" cmpd="sng">
            <a:solidFill>
              <a:schemeClr val="fo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9" name="Shape 369"/>
          <p:cNvSpPr/>
          <p:nvPr/>
        </p:nvSpPr>
        <p:spPr>
          <a:xfrm>
            <a:off x="2189163" y="2330450"/>
            <a:ext cx="1554162" cy="2620963"/>
          </a:xfrm>
          <a:custGeom>
            <a:avLst/>
            <a:gdLst/>
            <a:ahLst/>
            <a:cxnLst/>
            <a:rect l="0" t="0" r="0" b="0"/>
            <a:pathLst>
              <a:path w="768" h="1392" extrusionOk="0">
                <a:moveTo>
                  <a:pt x="0" y="1392"/>
                </a:moveTo>
                <a:cubicBezTo>
                  <a:pt x="16" y="1380"/>
                  <a:pt x="32" y="1368"/>
                  <a:pt x="48" y="1344"/>
                </a:cubicBezTo>
                <a:cubicBezTo>
                  <a:pt x="64" y="1320"/>
                  <a:pt x="88" y="1272"/>
                  <a:pt x="96" y="1248"/>
                </a:cubicBezTo>
                <a:cubicBezTo>
                  <a:pt x="104" y="1224"/>
                  <a:pt x="72" y="1384"/>
                  <a:pt x="96" y="1200"/>
                </a:cubicBezTo>
                <a:cubicBezTo>
                  <a:pt x="120" y="1016"/>
                  <a:pt x="200" y="288"/>
                  <a:pt x="240" y="144"/>
                </a:cubicBezTo>
                <a:cubicBezTo>
                  <a:pt x="280" y="0"/>
                  <a:pt x="296" y="168"/>
                  <a:pt x="336" y="336"/>
                </a:cubicBezTo>
                <a:cubicBezTo>
                  <a:pt x="376" y="504"/>
                  <a:pt x="408" y="976"/>
                  <a:pt x="480" y="1152"/>
                </a:cubicBezTo>
                <a:cubicBezTo>
                  <a:pt x="552" y="1328"/>
                  <a:pt x="720" y="1352"/>
                  <a:pt x="768" y="1392"/>
                </a:cubicBezTo>
              </a:path>
            </a:pathLst>
          </a:cu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0" name="Shape 370"/>
          <p:cNvSpPr/>
          <p:nvPr/>
        </p:nvSpPr>
        <p:spPr>
          <a:xfrm>
            <a:off x="2189163" y="2038350"/>
            <a:ext cx="5340350" cy="2928938"/>
          </a:xfrm>
          <a:custGeom>
            <a:avLst/>
            <a:gdLst/>
            <a:ahLst/>
            <a:cxnLst/>
            <a:rect l="0" t="0" r="0" b="0"/>
            <a:pathLst>
              <a:path w="2640" h="1448" extrusionOk="0">
                <a:moveTo>
                  <a:pt x="0" y="1448"/>
                </a:moveTo>
                <a:cubicBezTo>
                  <a:pt x="20" y="1440"/>
                  <a:pt x="40" y="1432"/>
                  <a:pt x="48" y="1400"/>
                </a:cubicBezTo>
                <a:cubicBezTo>
                  <a:pt x="56" y="1368"/>
                  <a:pt x="40" y="1344"/>
                  <a:pt x="48" y="1256"/>
                </a:cubicBezTo>
                <a:cubicBezTo>
                  <a:pt x="56" y="1168"/>
                  <a:pt x="80" y="1000"/>
                  <a:pt x="96" y="872"/>
                </a:cubicBezTo>
                <a:cubicBezTo>
                  <a:pt x="112" y="744"/>
                  <a:pt x="128" y="608"/>
                  <a:pt x="144" y="488"/>
                </a:cubicBezTo>
                <a:cubicBezTo>
                  <a:pt x="160" y="368"/>
                  <a:pt x="176" y="224"/>
                  <a:pt x="192" y="152"/>
                </a:cubicBezTo>
                <a:cubicBezTo>
                  <a:pt x="208" y="80"/>
                  <a:pt x="224" y="80"/>
                  <a:pt x="240" y="56"/>
                </a:cubicBezTo>
                <a:cubicBezTo>
                  <a:pt x="256" y="32"/>
                  <a:pt x="264" y="16"/>
                  <a:pt x="288" y="8"/>
                </a:cubicBezTo>
                <a:cubicBezTo>
                  <a:pt x="312" y="0"/>
                  <a:pt x="360" y="0"/>
                  <a:pt x="384" y="8"/>
                </a:cubicBezTo>
                <a:cubicBezTo>
                  <a:pt x="408" y="16"/>
                  <a:pt x="408" y="40"/>
                  <a:pt x="432" y="56"/>
                </a:cubicBezTo>
                <a:cubicBezTo>
                  <a:pt x="456" y="72"/>
                  <a:pt x="472" y="88"/>
                  <a:pt x="528" y="104"/>
                </a:cubicBezTo>
                <a:cubicBezTo>
                  <a:pt x="584" y="120"/>
                  <a:pt x="656" y="136"/>
                  <a:pt x="768" y="152"/>
                </a:cubicBezTo>
                <a:cubicBezTo>
                  <a:pt x="880" y="168"/>
                  <a:pt x="1000" y="184"/>
                  <a:pt x="1200" y="200"/>
                </a:cubicBezTo>
                <a:cubicBezTo>
                  <a:pt x="1400" y="216"/>
                  <a:pt x="1832" y="240"/>
                  <a:pt x="1968" y="248"/>
                </a:cubicBezTo>
                <a:cubicBezTo>
                  <a:pt x="2104" y="256"/>
                  <a:pt x="1992" y="240"/>
                  <a:pt x="2016" y="248"/>
                </a:cubicBezTo>
                <a:cubicBezTo>
                  <a:pt x="2040" y="256"/>
                  <a:pt x="2088" y="280"/>
                  <a:pt x="2112" y="296"/>
                </a:cubicBezTo>
                <a:cubicBezTo>
                  <a:pt x="2136" y="312"/>
                  <a:pt x="2144" y="304"/>
                  <a:pt x="2160" y="344"/>
                </a:cubicBezTo>
                <a:cubicBezTo>
                  <a:pt x="2176" y="384"/>
                  <a:pt x="2192" y="440"/>
                  <a:pt x="2208" y="536"/>
                </a:cubicBezTo>
                <a:cubicBezTo>
                  <a:pt x="2224" y="632"/>
                  <a:pt x="2240" y="824"/>
                  <a:pt x="2256" y="920"/>
                </a:cubicBezTo>
                <a:cubicBezTo>
                  <a:pt x="2272" y="1016"/>
                  <a:pt x="2280" y="1056"/>
                  <a:pt x="2304" y="1112"/>
                </a:cubicBezTo>
                <a:cubicBezTo>
                  <a:pt x="2328" y="1168"/>
                  <a:pt x="2352" y="1208"/>
                  <a:pt x="2400" y="1256"/>
                </a:cubicBezTo>
                <a:cubicBezTo>
                  <a:pt x="2448" y="1304"/>
                  <a:pt x="2552" y="1368"/>
                  <a:pt x="2592" y="1400"/>
                </a:cubicBezTo>
                <a:cubicBezTo>
                  <a:pt x="2632" y="1432"/>
                  <a:pt x="2632" y="1440"/>
                  <a:pt x="2640" y="1448"/>
                </a:cubicBezTo>
              </a:path>
            </a:pathLst>
          </a:custGeom>
          <a:noFill/>
          <a:ln w="57150" cap="flat" cmpd="sng">
            <a:solidFill>
              <a:srgbClr val="00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1" name="Shape 371"/>
          <p:cNvSpPr/>
          <p:nvPr/>
        </p:nvSpPr>
        <p:spPr>
          <a:xfrm>
            <a:off x="2189163" y="4935538"/>
            <a:ext cx="6019800" cy="322262"/>
          </a:xfrm>
          <a:custGeom>
            <a:avLst/>
            <a:gdLst/>
            <a:ahLst/>
            <a:cxnLst/>
            <a:rect l="0" t="0" r="0" b="0"/>
            <a:pathLst>
              <a:path w="2976" h="160" extrusionOk="0">
                <a:moveTo>
                  <a:pt x="0" y="8"/>
                </a:moveTo>
                <a:cubicBezTo>
                  <a:pt x="32" y="44"/>
                  <a:pt x="64" y="80"/>
                  <a:pt x="96" y="104"/>
                </a:cubicBezTo>
                <a:cubicBezTo>
                  <a:pt x="128" y="128"/>
                  <a:pt x="160" y="144"/>
                  <a:pt x="192" y="152"/>
                </a:cubicBezTo>
                <a:cubicBezTo>
                  <a:pt x="224" y="160"/>
                  <a:pt x="96" y="152"/>
                  <a:pt x="288" y="152"/>
                </a:cubicBezTo>
                <a:cubicBezTo>
                  <a:pt x="480" y="152"/>
                  <a:pt x="1040" y="152"/>
                  <a:pt x="1344" y="152"/>
                </a:cubicBezTo>
                <a:cubicBezTo>
                  <a:pt x="1648" y="152"/>
                  <a:pt x="1904" y="152"/>
                  <a:pt x="2112" y="152"/>
                </a:cubicBezTo>
                <a:cubicBezTo>
                  <a:pt x="2320" y="152"/>
                  <a:pt x="2496" y="152"/>
                  <a:pt x="2592" y="152"/>
                </a:cubicBezTo>
                <a:cubicBezTo>
                  <a:pt x="2688" y="152"/>
                  <a:pt x="2648" y="160"/>
                  <a:pt x="2688" y="152"/>
                </a:cubicBezTo>
                <a:cubicBezTo>
                  <a:pt x="2728" y="144"/>
                  <a:pt x="2792" y="120"/>
                  <a:pt x="2832" y="104"/>
                </a:cubicBezTo>
                <a:cubicBezTo>
                  <a:pt x="2872" y="88"/>
                  <a:pt x="2904" y="72"/>
                  <a:pt x="2928" y="56"/>
                </a:cubicBezTo>
                <a:cubicBezTo>
                  <a:pt x="2952" y="40"/>
                  <a:pt x="2976" y="16"/>
                  <a:pt x="2976" y="8"/>
                </a:cubicBezTo>
                <a:cubicBezTo>
                  <a:pt x="2976" y="0"/>
                  <a:pt x="2936" y="8"/>
                  <a:pt x="2928" y="8"/>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372" name="Shape 372"/>
          <p:cNvGrpSpPr/>
          <p:nvPr/>
        </p:nvGrpSpPr>
        <p:grpSpPr>
          <a:xfrm>
            <a:off x="969963" y="1676400"/>
            <a:ext cx="7412037" cy="4386263"/>
            <a:chOff x="611" y="1056"/>
            <a:chExt cx="4669" cy="2763"/>
          </a:xfrm>
        </p:grpSpPr>
        <p:grpSp>
          <p:nvGrpSpPr>
            <p:cNvPr id="373" name="Shape 373"/>
            <p:cNvGrpSpPr/>
            <p:nvPr/>
          </p:nvGrpSpPr>
          <p:grpSpPr>
            <a:xfrm>
              <a:off x="1344" y="1152"/>
              <a:ext cx="3792" cy="2446"/>
              <a:chOff x="1008" y="1536"/>
              <a:chExt cx="2976" cy="1920"/>
            </a:xfrm>
          </p:grpSpPr>
          <p:cxnSp>
            <p:nvCxnSpPr>
              <p:cNvPr id="374" name="Shape 374"/>
              <p:cNvCxnSpPr/>
              <p:nvPr/>
            </p:nvCxnSpPr>
            <p:spPr>
              <a:xfrm>
                <a:off x="1008" y="1536"/>
                <a:ext cx="0" cy="1920"/>
              </a:xfrm>
              <a:prstGeom prst="straightConnector1">
                <a:avLst/>
              </a:prstGeom>
              <a:noFill/>
              <a:ln w="57150" cap="flat" cmpd="sng">
                <a:solidFill>
                  <a:schemeClr val="dk1"/>
                </a:solidFill>
                <a:prstDash val="solid"/>
                <a:round/>
                <a:headEnd type="none" w="med" len="med"/>
                <a:tailEnd type="none" w="med" len="med"/>
              </a:ln>
            </p:spPr>
          </p:cxnSp>
          <p:cxnSp>
            <p:nvCxnSpPr>
              <p:cNvPr id="375" name="Shape 375"/>
              <p:cNvCxnSpPr/>
              <p:nvPr/>
            </p:nvCxnSpPr>
            <p:spPr>
              <a:xfrm>
                <a:off x="1008" y="3072"/>
                <a:ext cx="2976" cy="0"/>
              </a:xfrm>
              <a:prstGeom prst="straightConnector1">
                <a:avLst/>
              </a:prstGeom>
              <a:noFill/>
              <a:ln w="57150" cap="flat" cmpd="sng">
                <a:solidFill>
                  <a:schemeClr val="dk1"/>
                </a:solidFill>
                <a:prstDash val="solid"/>
                <a:round/>
                <a:headEnd type="none" w="med" len="med"/>
                <a:tailEnd type="none" w="med" len="med"/>
              </a:ln>
            </p:spPr>
          </p:cxnSp>
        </p:grpSp>
        <p:grpSp>
          <p:nvGrpSpPr>
            <p:cNvPr id="376" name="Shape 376"/>
            <p:cNvGrpSpPr/>
            <p:nvPr/>
          </p:nvGrpSpPr>
          <p:grpSpPr>
            <a:xfrm>
              <a:off x="1619" y="3370"/>
              <a:ext cx="3661" cy="449"/>
              <a:chOff x="1440" y="3696"/>
              <a:chExt cx="3661" cy="449"/>
            </a:xfrm>
          </p:grpSpPr>
          <p:grpSp>
            <p:nvGrpSpPr>
              <p:cNvPr id="377" name="Shape 377"/>
              <p:cNvGrpSpPr/>
              <p:nvPr/>
            </p:nvGrpSpPr>
            <p:grpSpPr>
              <a:xfrm>
                <a:off x="1440" y="3696"/>
                <a:ext cx="3661" cy="250"/>
                <a:chOff x="1440" y="3696"/>
                <a:chExt cx="3661" cy="250"/>
              </a:xfrm>
            </p:grpSpPr>
            <p:sp>
              <p:nvSpPr>
                <p:cNvPr id="378" name="Shape 378"/>
                <p:cNvSpPr txBox="1"/>
                <p:nvPr/>
              </p:nvSpPr>
              <p:spPr>
                <a:xfrm>
                  <a:off x="1440" y="3696"/>
                  <a:ext cx="205" cy="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2</a:t>
                  </a:r>
                  <a:endParaRPr/>
                </a:p>
              </p:txBody>
            </p:sp>
            <p:sp>
              <p:nvSpPr>
                <p:cNvPr id="379" name="Shape 379"/>
                <p:cNvSpPr txBox="1"/>
                <p:nvPr/>
              </p:nvSpPr>
              <p:spPr>
                <a:xfrm>
                  <a:off x="1774" y="3696"/>
                  <a:ext cx="205" cy="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6</a:t>
                  </a:r>
                  <a:endParaRPr/>
                </a:p>
              </p:txBody>
            </p:sp>
            <p:sp>
              <p:nvSpPr>
                <p:cNvPr id="380" name="Shape 380"/>
                <p:cNvSpPr txBox="1"/>
                <p:nvPr/>
              </p:nvSpPr>
              <p:spPr>
                <a:xfrm>
                  <a:off x="2109" y="3696"/>
                  <a:ext cx="294" cy="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12</a:t>
                  </a:r>
                  <a:endParaRPr/>
                </a:p>
              </p:txBody>
            </p:sp>
            <p:sp>
              <p:nvSpPr>
                <p:cNvPr id="381" name="Shape 381"/>
                <p:cNvSpPr txBox="1"/>
                <p:nvPr/>
              </p:nvSpPr>
              <p:spPr>
                <a:xfrm>
                  <a:off x="2532" y="3696"/>
                  <a:ext cx="294" cy="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20</a:t>
                  </a:r>
                  <a:endParaRPr/>
                </a:p>
              </p:txBody>
            </p:sp>
            <p:sp>
              <p:nvSpPr>
                <p:cNvPr id="382" name="Shape 382"/>
                <p:cNvSpPr txBox="1"/>
                <p:nvPr/>
              </p:nvSpPr>
              <p:spPr>
                <a:xfrm>
                  <a:off x="2956" y="3696"/>
                  <a:ext cx="294" cy="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30</a:t>
                  </a:r>
                  <a:endParaRPr/>
                </a:p>
              </p:txBody>
            </p:sp>
            <p:sp>
              <p:nvSpPr>
                <p:cNvPr id="383" name="Shape 383"/>
                <p:cNvSpPr txBox="1"/>
                <p:nvPr/>
              </p:nvSpPr>
              <p:spPr>
                <a:xfrm>
                  <a:off x="3379" y="3696"/>
                  <a:ext cx="205" cy="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6</a:t>
                  </a:r>
                  <a:endParaRPr/>
                </a:p>
              </p:txBody>
            </p:sp>
            <p:sp>
              <p:nvSpPr>
                <p:cNvPr id="384" name="Shape 384"/>
                <p:cNvSpPr txBox="1"/>
                <p:nvPr/>
              </p:nvSpPr>
              <p:spPr>
                <a:xfrm>
                  <a:off x="3714" y="3696"/>
                  <a:ext cx="294" cy="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24</a:t>
                  </a:r>
                  <a:endParaRPr/>
                </a:p>
              </p:txBody>
            </p:sp>
            <p:sp>
              <p:nvSpPr>
                <p:cNvPr id="385" name="Shape 385"/>
                <p:cNvSpPr txBox="1"/>
                <p:nvPr/>
              </p:nvSpPr>
              <p:spPr>
                <a:xfrm>
                  <a:off x="4137" y="3696"/>
                  <a:ext cx="205" cy="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3</a:t>
                  </a:r>
                  <a:endParaRPr/>
                </a:p>
              </p:txBody>
            </p:sp>
            <p:sp>
              <p:nvSpPr>
                <p:cNvPr id="386" name="Shape 386"/>
                <p:cNvSpPr txBox="1"/>
                <p:nvPr/>
              </p:nvSpPr>
              <p:spPr>
                <a:xfrm>
                  <a:off x="4472" y="3696"/>
                  <a:ext cx="205" cy="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6</a:t>
                  </a:r>
                  <a:endParaRPr/>
                </a:p>
              </p:txBody>
            </p:sp>
            <p:sp>
              <p:nvSpPr>
                <p:cNvPr id="387" name="Shape 387"/>
                <p:cNvSpPr txBox="1"/>
                <p:nvPr/>
              </p:nvSpPr>
              <p:spPr>
                <a:xfrm>
                  <a:off x="4807" y="3696"/>
                  <a:ext cx="294" cy="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10</a:t>
                  </a:r>
                  <a:endParaRPr/>
                </a:p>
              </p:txBody>
            </p:sp>
          </p:grpSp>
          <p:grpSp>
            <p:nvGrpSpPr>
              <p:cNvPr id="388" name="Shape 388"/>
              <p:cNvGrpSpPr/>
              <p:nvPr/>
            </p:nvGrpSpPr>
            <p:grpSpPr>
              <a:xfrm>
                <a:off x="3264" y="3696"/>
                <a:ext cx="96" cy="192"/>
                <a:chOff x="2832" y="4080"/>
                <a:chExt cx="96" cy="192"/>
              </a:xfrm>
            </p:grpSpPr>
            <p:cxnSp>
              <p:nvCxnSpPr>
                <p:cNvPr id="389" name="Shape 389"/>
                <p:cNvCxnSpPr/>
                <p:nvPr/>
              </p:nvCxnSpPr>
              <p:spPr>
                <a:xfrm flipH="1">
                  <a:off x="2832" y="4080"/>
                  <a:ext cx="48" cy="192"/>
                </a:xfrm>
                <a:prstGeom prst="straightConnector1">
                  <a:avLst/>
                </a:prstGeom>
                <a:noFill/>
                <a:ln w="28575" cap="flat" cmpd="sng">
                  <a:solidFill>
                    <a:schemeClr val="dk1"/>
                  </a:solidFill>
                  <a:prstDash val="solid"/>
                  <a:round/>
                  <a:headEnd type="none" w="med" len="med"/>
                  <a:tailEnd type="none" w="med" len="med"/>
                </a:ln>
              </p:spPr>
            </p:cxnSp>
            <p:cxnSp>
              <p:nvCxnSpPr>
                <p:cNvPr id="390" name="Shape 390"/>
                <p:cNvCxnSpPr/>
                <p:nvPr/>
              </p:nvCxnSpPr>
              <p:spPr>
                <a:xfrm flipH="1">
                  <a:off x="2880" y="4080"/>
                  <a:ext cx="48" cy="192"/>
                </a:xfrm>
                <a:prstGeom prst="straightConnector1">
                  <a:avLst/>
                </a:prstGeom>
                <a:noFill/>
                <a:ln w="28575" cap="flat" cmpd="sng">
                  <a:solidFill>
                    <a:schemeClr val="dk1"/>
                  </a:solidFill>
                  <a:prstDash val="solid"/>
                  <a:round/>
                  <a:headEnd type="none" w="med" len="med"/>
                  <a:tailEnd type="none" w="med" len="med"/>
                </a:ln>
              </p:spPr>
            </p:cxnSp>
          </p:grpSp>
          <p:grpSp>
            <p:nvGrpSpPr>
              <p:cNvPr id="391" name="Shape 391"/>
              <p:cNvGrpSpPr/>
              <p:nvPr/>
            </p:nvGrpSpPr>
            <p:grpSpPr>
              <a:xfrm>
                <a:off x="4032" y="3696"/>
                <a:ext cx="96" cy="192"/>
                <a:chOff x="3408" y="4080"/>
                <a:chExt cx="96" cy="192"/>
              </a:xfrm>
            </p:grpSpPr>
            <p:cxnSp>
              <p:nvCxnSpPr>
                <p:cNvPr id="392" name="Shape 392"/>
                <p:cNvCxnSpPr/>
                <p:nvPr/>
              </p:nvCxnSpPr>
              <p:spPr>
                <a:xfrm flipH="1">
                  <a:off x="3408" y="4080"/>
                  <a:ext cx="48" cy="192"/>
                </a:xfrm>
                <a:prstGeom prst="straightConnector1">
                  <a:avLst/>
                </a:prstGeom>
                <a:noFill/>
                <a:ln w="28575" cap="flat" cmpd="sng">
                  <a:solidFill>
                    <a:schemeClr val="dk1"/>
                  </a:solidFill>
                  <a:prstDash val="solid"/>
                  <a:round/>
                  <a:headEnd type="none" w="med" len="med"/>
                  <a:tailEnd type="none" w="med" len="med"/>
                </a:ln>
              </p:spPr>
            </p:cxnSp>
            <p:cxnSp>
              <p:nvCxnSpPr>
                <p:cNvPr id="393" name="Shape 393"/>
                <p:cNvCxnSpPr/>
                <p:nvPr/>
              </p:nvCxnSpPr>
              <p:spPr>
                <a:xfrm flipH="1">
                  <a:off x="3456" y="4080"/>
                  <a:ext cx="48" cy="192"/>
                </a:xfrm>
                <a:prstGeom prst="straightConnector1">
                  <a:avLst/>
                </a:prstGeom>
                <a:noFill/>
                <a:ln w="28575" cap="flat" cmpd="sng">
                  <a:solidFill>
                    <a:schemeClr val="dk1"/>
                  </a:solidFill>
                  <a:prstDash val="solid"/>
                  <a:round/>
                  <a:headEnd type="none" w="med" len="med"/>
                  <a:tailEnd type="none" w="med" len="med"/>
                </a:ln>
              </p:spPr>
            </p:cxnSp>
          </p:grpSp>
          <p:sp>
            <p:nvSpPr>
              <p:cNvPr id="394" name="Shape 394"/>
              <p:cNvSpPr txBox="1"/>
              <p:nvPr/>
            </p:nvSpPr>
            <p:spPr>
              <a:xfrm>
                <a:off x="2055" y="3895"/>
                <a:ext cx="729" cy="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minutes</a:t>
                </a:r>
                <a:endParaRPr/>
              </a:p>
            </p:txBody>
          </p:sp>
          <p:sp>
            <p:nvSpPr>
              <p:cNvPr id="395" name="Shape 395"/>
              <p:cNvSpPr txBox="1"/>
              <p:nvPr/>
            </p:nvSpPr>
            <p:spPr>
              <a:xfrm>
                <a:off x="3413" y="3888"/>
                <a:ext cx="561" cy="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hours</a:t>
                </a:r>
                <a:endParaRPr/>
              </a:p>
            </p:txBody>
          </p:sp>
          <p:sp>
            <p:nvSpPr>
              <p:cNvPr id="396" name="Shape 396"/>
              <p:cNvSpPr txBox="1"/>
              <p:nvPr/>
            </p:nvSpPr>
            <p:spPr>
              <a:xfrm>
                <a:off x="4367" y="3888"/>
                <a:ext cx="481" cy="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days</a:t>
                </a:r>
                <a:endParaRPr/>
              </a:p>
            </p:txBody>
          </p:sp>
        </p:grpSp>
        <p:grpSp>
          <p:nvGrpSpPr>
            <p:cNvPr id="397" name="Shape 397"/>
            <p:cNvGrpSpPr/>
            <p:nvPr/>
          </p:nvGrpSpPr>
          <p:grpSpPr>
            <a:xfrm>
              <a:off x="611" y="1056"/>
              <a:ext cx="671" cy="2698"/>
              <a:chOff x="432" y="1382"/>
              <a:chExt cx="671" cy="2698"/>
            </a:xfrm>
          </p:grpSpPr>
          <p:grpSp>
            <p:nvGrpSpPr>
              <p:cNvPr id="398" name="Shape 398"/>
              <p:cNvGrpSpPr/>
              <p:nvPr/>
            </p:nvGrpSpPr>
            <p:grpSpPr>
              <a:xfrm>
                <a:off x="720" y="1382"/>
                <a:ext cx="383" cy="2698"/>
                <a:chOff x="720" y="1382"/>
                <a:chExt cx="383" cy="2698"/>
              </a:xfrm>
            </p:grpSpPr>
            <p:sp>
              <p:nvSpPr>
                <p:cNvPr id="399" name="Shape 399"/>
                <p:cNvSpPr txBox="1"/>
                <p:nvPr/>
              </p:nvSpPr>
              <p:spPr>
                <a:xfrm>
                  <a:off x="720" y="1382"/>
                  <a:ext cx="383" cy="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500</a:t>
                  </a:r>
                  <a:endParaRPr/>
                </a:p>
              </p:txBody>
            </p:sp>
            <p:sp>
              <p:nvSpPr>
                <p:cNvPr id="400" name="Shape 400"/>
                <p:cNvSpPr txBox="1"/>
                <p:nvPr/>
              </p:nvSpPr>
              <p:spPr>
                <a:xfrm>
                  <a:off x="720" y="1871"/>
                  <a:ext cx="383" cy="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400</a:t>
                  </a:r>
                  <a:endParaRPr/>
                </a:p>
              </p:txBody>
            </p:sp>
            <p:sp>
              <p:nvSpPr>
                <p:cNvPr id="401" name="Shape 401"/>
                <p:cNvSpPr txBox="1"/>
                <p:nvPr/>
              </p:nvSpPr>
              <p:spPr>
                <a:xfrm>
                  <a:off x="720" y="2361"/>
                  <a:ext cx="383" cy="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300</a:t>
                  </a:r>
                  <a:endParaRPr/>
                </a:p>
              </p:txBody>
            </p:sp>
            <p:sp>
              <p:nvSpPr>
                <p:cNvPr id="402" name="Shape 402"/>
                <p:cNvSpPr txBox="1"/>
                <p:nvPr/>
              </p:nvSpPr>
              <p:spPr>
                <a:xfrm>
                  <a:off x="720" y="2850"/>
                  <a:ext cx="383" cy="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200</a:t>
                  </a:r>
                  <a:endParaRPr/>
                </a:p>
              </p:txBody>
            </p:sp>
            <p:sp>
              <p:nvSpPr>
                <p:cNvPr id="403" name="Shape 403"/>
                <p:cNvSpPr txBox="1"/>
                <p:nvPr/>
              </p:nvSpPr>
              <p:spPr>
                <a:xfrm>
                  <a:off x="858" y="3830"/>
                  <a:ext cx="205" cy="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0</a:t>
                  </a:r>
                  <a:endParaRPr/>
                </a:p>
              </p:txBody>
            </p:sp>
            <p:sp>
              <p:nvSpPr>
                <p:cNvPr id="404" name="Shape 404"/>
                <p:cNvSpPr txBox="1"/>
                <p:nvPr/>
              </p:nvSpPr>
              <p:spPr>
                <a:xfrm>
                  <a:off x="796" y="3600"/>
                  <a:ext cx="294" cy="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50</a:t>
                  </a:r>
                  <a:endParaRPr/>
                </a:p>
              </p:txBody>
            </p:sp>
            <p:sp>
              <p:nvSpPr>
                <p:cNvPr id="405" name="Shape 405"/>
                <p:cNvSpPr txBox="1"/>
                <p:nvPr/>
              </p:nvSpPr>
              <p:spPr>
                <a:xfrm>
                  <a:off x="720" y="3340"/>
                  <a:ext cx="383" cy="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100</a:t>
                  </a:r>
                  <a:endParaRPr/>
                </a:p>
              </p:txBody>
            </p:sp>
          </p:grpSp>
          <p:sp>
            <p:nvSpPr>
              <p:cNvPr id="406" name="Shape 406"/>
              <p:cNvSpPr txBox="1"/>
              <p:nvPr/>
            </p:nvSpPr>
            <p:spPr>
              <a:xfrm rot="-5400000">
                <a:off x="73" y="2567"/>
                <a:ext cx="968" cy="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 of normal</a:t>
                </a:r>
                <a:endParaRPr/>
              </a:p>
            </p:txBody>
          </p:sp>
        </p:grpSp>
      </p:grpSp>
      <p:grpSp>
        <p:nvGrpSpPr>
          <p:cNvPr id="407" name="Shape 407"/>
          <p:cNvGrpSpPr/>
          <p:nvPr/>
        </p:nvGrpSpPr>
        <p:grpSpPr>
          <a:xfrm>
            <a:off x="3048000" y="3124200"/>
            <a:ext cx="1752600" cy="519113"/>
            <a:chOff x="1728" y="2304"/>
            <a:chExt cx="1104" cy="327"/>
          </a:xfrm>
        </p:grpSpPr>
        <p:cxnSp>
          <p:nvCxnSpPr>
            <p:cNvPr id="408" name="Shape 408"/>
            <p:cNvCxnSpPr/>
            <p:nvPr/>
          </p:nvCxnSpPr>
          <p:spPr>
            <a:xfrm>
              <a:off x="1728" y="2496"/>
              <a:ext cx="720" cy="0"/>
            </a:xfrm>
            <a:prstGeom prst="straightConnector1">
              <a:avLst/>
            </a:prstGeom>
            <a:noFill/>
            <a:ln w="57150" cap="flat" cmpd="sng">
              <a:solidFill>
                <a:schemeClr val="accent2"/>
              </a:solidFill>
              <a:prstDash val="solid"/>
              <a:round/>
              <a:headEnd type="triangle" w="med" len="med"/>
              <a:tailEnd type="none" w="med" len="med"/>
            </a:ln>
          </p:spPr>
        </p:cxnSp>
        <p:sp>
          <p:nvSpPr>
            <p:cNvPr id="409" name="Shape 409"/>
            <p:cNvSpPr txBox="1"/>
            <p:nvPr/>
          </p:nvSpPr>
          <p:spPr>
            <a:xfrm>
              <a:off x="2423" y="2304"/>
              <a:ext cx="409" cy="32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accent2"/>
                  </a:solidFill>
                  <a:latin typeface="Arial"/>
                  <a:ea typeface="Arial"/>
                  <a:cs typeface="Arial"/>
                  <a:sym typeface="Arial"/>
                </a:rPr>
                <a:t>K+</a:t>
              </a:r>
              <a:endParaRPr/>
            </a:p>
          </p:txBody>
        </p:sp>
      </p:grpSp>
      <p:grpSp>
        <p:nvGrpSpPr>
          <p:cNvPr id="410" name="Shape 410"/>
          <p:cNvGrpSpPr/>
          <p:nvPr/>
        </p:nvGrpSpPr>
        <p:grpSpPr>
          <a:xfrm>
            <a:off x="76200" y="4419600"/>
            <a:ext cx="2362200" cy="346075"/>
            <a:chOff x="0" y="3072"/>
            <a:chExt cx="1488" cy="218"/>
          </a:xfrm>
        </p:grpSpPr>
        <p:cxnSp>
          <p:nvCxnSpPr>
            <p:cNvPr id="411" name="Shape 411"/>
            <p:cNvCxnSpPr/>
            <p:nvPr/>
          </p:nvCxnSpPr>
          <p:spPr>
            <a:xfrm>
              <a:off x="912" y="3216"/>
              <a:ext cx="576" cy="48"/>
            </a:xfrm>
            <a:prstGeom prst="straightConnector1">
              <a:avLst/>
            </a:prstGeom>
            <a:noFill/>
            <a:ln w="57150" cap="flat" cmpd="sng">
              <a:solidFill>
                <a:schemeClr val="folHlink"/>
              </a:solidFill>
              <a:prstDash val="solid"/>
              <a:round/>
              <a:headEnd type="none" w="med" len="med"/>
              <a:tailEnd type="triangle" w="med" len="med"/>
            </a:ln>
          </p:spPr>
        </p:cxnSp>
        <p:sp>
          <p:nvSpPr>
            <p:cNvPr id="412" name="Shape 412"/>
            <p:cNvSpPr txBox="1"/>
            <p:nvPr/>
          </p:nvSpPr>
          <p:spPr>
            <a:xfrm>
              <a:off x="0" y="3072"/>
              <a:ext cx="749" cy="218"/>
            </a:xfrm>
            <a:prstGeom prst="rect">
              <a:avLst/>
            </a:prstGeom>
            <a:noFill/>
            <a:ln w="9525" cap="flat" cmpd="sng">
              <a:solidFill>
                <a:schemeClr val="folHlink"/>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folHlink"/>
                  </a:solidFill>
                  <a:latin typeface="Arial"/>
                  <a:ea typeface="Arial"/>
                  <a:cs typeface="Arial"/>
                  <a:sym typeface="Arial"/>
                </a:rPr>
                <a:t>Glutamate</a:t>
              </a:r>
              <a:endParaRPr/>
            </a:p>
          </p:txBody>
        </p:sp>
      </p:grpSp>
      <p:grpSp>
        <p:nvGrpSpPr>
          <p:cNvPr id="413" name="Shape 413"/>
          <p:cNvGrpSpPr/>
          <p:nvPr/>
        </p:nvGrpSpPr>
        <p:grpSpPr>
          <a:xfrm>
            <a:off x="4267200" y="3925888"/>
            <a:ext cx="1460500" cy="646112"/>
            <a:chOff x="2688" y="2473"/>
            <a:chExt cx="920" cy="407"/>
          </a:xfrm>
        </p:grpSpPr>
        <p:cxnSp>
          <p:nvCxnSpPr>
            <p:cNvPr id="414" name="Shape 414"/>
            <p:cNvCxnSpPr/>
            <p:nvPr/>
          </p:nvCxnSpPr>
          <p:spPr>
            <a:xfrm flipH="1">
              <a:off x="2688" y="2688"/>
              <a:ext cx="192" cy="192"/>
            </a:xfrm>
            <a:prstGeom prst="straightConnector1">
              <a:avLst/>
            </a:prstGeom>
            <a:noFill/>
            <a:ln w="57150" cap="flat" cmpd="sng">
              <a:solidFill>
                <a:srgbClr val="FF99FF"/>
              </a:solidFill>
              <a:prstDash val="solid"/>
              <a:round/>
              <a:headEnd type="none" w="med" len="med"/>
              <a:tailEnd type="triangle" w="med" len="med"/>
            </a:ln>
          </p:spPr>
        </p:cxnSp>
        <p:sp>
          <p:nvSpPr>
            <p:cNvPr id="415" name="Shape 415"/>
            <p:cNvSpPr txBox="1"/>
            <p:nvPr/>
          </p:nvSpPr>
          <p:spPr>
            <a:xfrm>
              <a:off x="2832" y="2473"/>
              <a:ext cx="776" cy="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F66FF"/>
                  </a:solidFill>
                  <a:latin typeface="Arial"/>
                  <a:ea typeface="Arial"/>
                  <a:cs typeface="Arial"/>
                  <a:sym typeface="Arial"/>
                </a:rPr>
                <a:t>Glucose</a:t>
              </a:r>
              <a:endParaRPr sz="1800" b="1">
                <a:solidFill>
                  <a:srgbClr val="FF99FF"/>
                </a:solidFill>
                <a:latin typeface="Arial"/>
                <a:ea typeface="Arial"/>
                <a:cs typeface="Arial"/>
                <a:sym typeface="Arial"/>
              </a:endParaRPr>
            </a:p>
          </p:txBody>
        </p:sp>
      </p:grpSp>
      <p:grpSp>
        <p:nvGrpSpPr>
          <p:cNvPr id="416" name="Shape 416"/>
          <p:cNvGrpSpPr/>
          <p:nvPr/>
        </p:nvGrpSpPr>
        <p:grpSpPr>
          <a:xfrm>
            <a:off x="1355725" y="5334000"/>
            <a:ext cx="2425700" cy="1216025"/>
            <a:chOff x="854" y="3360"/>
            <a:chExt cx="1528" cy="766"/>
          </a:xfrm>
        </p:grpSpPr>
        <p:cxnSp>
          <p:nvCxnSpPr>
            <p:cNvPr id="417" name="Shape 417"/>
            <p:cNvCxnSpPr/>
            <p:nvPr/>
          </p:nvCxnSpPr>
          <p:spPr>
            <a:xfrm rot="10800000">
              <a:off x="1872" y="3360"/>
              <a:ext cx="0" cy="528"/>
            </a:xfrm>
            <a:prstGeom prst="straightConnector1">
              <a:avLst/>
            </a:prstGeom>
            <a:noFill/>
            <a:ln w="57150" cap="flat" cmpd="sng">
              <a:solidFill>
                <a:srgbClr val="FF0000"/>
              </a:solidFill>
              <a:prstDash val="solid"/>
              <a:round/>
              <a:headEnd type="none" w="med" len="med"/>
              <a:tailEnd type="triangle" w="med" len="med"/>
            </a:ln>
          </p:spPr>
        </p:cxnSp>
        <p:sp>
          <p:nvSpPr>
            <p:cNvPr id="418" name="Shape 418"/>
            <p:cNvSpPr txBox="1"/>
            <p:nvPr/>
          </p:nvSpPr>
          <p:spPr>
            <a:xfrm>
              <a:off x="854" y="3888"/>
              <a:ext cx="1528" cy="2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9201B"/>
                  </a:solidFill>
                  <a:latin typeface="Arial"/>
                  <a:ea typeface="Arial"/>
                  <a:cs typeface="Arial"/>
                  <a:sym typeface="Arial"/>
                </a:rPr>
                <a:t>Cerebral Blood Flow</a:t>
              </a:r>
              <a:endParaRPr/>
            </a:p>
          </p:txBody>
        </p:sp>
      </p:grpSp>
      <p:grpSp>
        <p:nvGrpSpPr>
          <p:cNvPr id="419" name="Shape 419"/>
          <p:cNvGrpSpPr/>
          <p:nvPr/>
        </p:nvGrpSpPr>
        <p:grpSpPr>
          <a:xfrm>
            <a:off x="6629400" y="2286000"/>
            <a:ext cx="1903413" cy="533400"/>
            <a:chOff x="4176" y="1440"/>
            <a:chExt cx="1199" cy="336"/>
          </a:xfrm>
        </p:grpSpPr>
        <p:cxnSp>
          <p:nvCxnSpPr>
            <p:cNvPr id="420" name="Shape 420"/>
            <p:cNvCxnSpPr/>
            <p:nvPr/>
          </p:nvCxnSpPr>
          <p:spPr>
            <a:xfrm flipH="1">
              <a:off x="4176" y="1632"/>
              <a:ext cx="336" cy="144"/>
            </a:xfrm>
            <a:prstGeom prst="straightConnector1">
              <a:avLst/>
            </a:prstGeom>
            <a:noFill/>
            <a:ln w="57150" cap="flat" cmpd="sng">
              <a:solidFill>
                <a:srgbClr val="00FF00"/>
              </a:solidFill>
              <a:prstDash val="solid"/>
              <a:round/>
              <a:headEnd type="none" w="med" len="med"/>
              <a:tailEnd type="triangle" w="med" len="med"/>
            </a:ln>
          </p:spPr>
        </p:cxnSp>
        <p:sp>
          <p:nvSpPr>
            <p:cNvPr id="421" name="Shape 421"/>
            <p:cNvSpPr txBox="1"/>
            <p:nvPr/>
          </p:nvSpPr>
          <p:spPr>
            <a:xfrm>
              <a:off x="4512" y="1440"/>
              <a:ext cx="863" cy="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FF00"/>
                  </a:solidFill>
                  <a:latin typeface="Arial"/>
                  <a:ea typeface="Arial"/>
                  <a:cs typeface="Arial"/>
                  <a:sym typeface="Arial"/>
                </a:rPr>
                <a:t>Calcium</a:t>
              </a:r>
              <a:endParaRPr/>
            </a:p>
          </p:txBody>
        </p:sp>
      </p:grpSp>
      <p:pic>
        <p:nvPicPr>
          <p:cNvPr id="422" name="Shape 422"/>
          <p:cNvPicPr preferRelativeResize="0"/>
          <p:nvPr/>
        </p:nvPicPr>
        <p:blipFill rotWithShape="1">
          <a:blip r:embed="rId3">
            <a:alphaModFix/>
          </a:blip>
          <a:srcRect/>
          <a:stretch/>
        </p:blipFill>
        <p:spPr>
          <a:xfrm>
            <a:off x="8312150" y="5929313"/>
            <a:ext cx="582613" cy="725487"/>
          </a:xfrm>
          <a:prstGeom prst="rect">
            <a:avLst/>
          </a:prstGeom>
          <a:noFill/>
          <a:ln>
            <a:noFill/>
          </a:ln>
        </p:spPr>
      </p:pic>
      <p:sp>
        <p:nvSpPr>
          <p:cNvPr id="423" name="Shape 423"/>
          <p:cNvSpPr/>
          <p:nvPr/>
        </p:nvSpPr>
        <p:spPr>
          <a:xfrm>
            <a:off x="5133975" y="6477000"/>
            <a:ext cx="3400425" cy="33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UCLA Brain Injury Research Center</a:t>
            </a:r>
            <a:endParaRPr/>
          </a:p>
        </p:txBody>
      </p:sp>
      <p:sp>
        <p:nvSpPr>
          <p:cNvPr id="424" name="Shape 424"/>
          <p:cNvSpPr/>
          <p:nvPr/>
        </p:nvSpPr>
        <p:spPr>
          <a:xfrm>
            <a:off x="3425825" y="990600"/>
            <a:ext cx="2422525" cy="3508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b="1">
                <a:solidFill>
                  <a:schemeClr val="dk1"/>
                </a:solidFill>
                <a:latin typeface="Tahoma"/>
                <a:ea typeface="Tahoma"/>
                <a:cs typeface="Tahoma"/>
                <a:sym typeface="Tahoma"/>
              </a:rPr>
              <a:t>(Giza &amp; Hovda, 2001)</a:t>
            </a: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76200" y="32951"/>
            <a:ext cx="887095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Conflicts of Interest</a:t>
            </a:r>
            <a:endParaRPr/>
          </a:p>
        </p:txBody>
      </p:sp>
      <p:sp>
        <p:nvSpPr>
          <p:cNvPr id="115" name="Shape 115"/>
          <p:cNvSpPr txBox="1">
            <a:spLocks noGrp="1"/>
          </p:cNvSpPr>
          <p:nvPr>
            <p:ph type="body" idx="1"/>
          </p:nvPr>
        </p:nvSpPr>
        <p:spPr>
          <a:xfrm>
            <a:off x="152400" y="1295400"/>
            <a:ext cx="8763000" cy="5181600"/>
          </a:xfrm>
          <a:prstGeom prst="rect">
            <a:avLst/>
          </a:prstGeom>
          <a:noFill/>
          <a:ln>
            <a:noFill/>
          </a:ln>
        </p:spPr>
        <p:txBody>
          <a:bodyPr spcFirstLastPara="1" wrap="square" lIns="91425" tIns="45700" rIns="91425" bIns="45700" anchor="t" anchorCtr="0">
            <a:noAutofit/>
          </a:bodyPr>
          <a:lstStyle/>
          <a:p>
            <a:pPr marL="8255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Dr Joseph Maroon </a:t>
            </a:r>
            <a:endParaRPr/>
          </a:p>
          <a:p>
            <a:pPr marL="742950" marR="0" lvl="1" indent="-285750" algn="l" rtl="0">
              <a:lnSpc>
                <a:spcPct val="200000"/>
              </a:lnSpc>
              <a:spcBef>
                <a:spcPts val="4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University of Pittsburgh Medical Center</a:t>
            </a:r>
            <a:endParaRPr/>
          </a:p>
          <a:p>
            <a:pPr marL="742950" marR="0" lvl="1" indent="-285750" algn="l" rtl="0">
              <a:lnSpc>
                <a:spcPct val="200000"/>
              </a:lnSpc>
              <a:spcBef>
                <a:spcPts val="4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National Football League </a:t>
            </a:r>
            <a:endParaRPr/>
          </a:p>
          <a:p>
            <a:pPr marL="742950" marR="0" lvl="1" indent="-285750" algn="l" rtl="0">
              <a:lnSpc>
                <a:spcPct val="200000"/>
              </a:lnSpc>
              <a:spcBef>
                <a:spcPts val="4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Pittsburgh Steelers Football Club</a:t>
            </a:r>
            <a:endParaRPr/>
          </a:p>
          <a:p>
            <a:pPr marL="742950" marR="0" lvl="1" indent="-285750" algn="l" rtl="0">
              <a:lnSpc>
                <a:spcPct val="200000"/>
              </a:lnSpc>
              <a:spcBef>
                <a:spcPts val="4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World Wrestling Entertainment Corporation </a:t>
            </a:r>
            <a:endParaRPr/>
          </a:p>
          <a:p>
            <a:pPr marL="742950" marR="0" lvl="1" indent="-285750" algn="l" rtl="0">
              <a:lnSpc>
                <a:spcPct val="200000"/>
              </a:lnSpc>
              <a:spcBef>
                <a:spcPts val="4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ImPACT Applications, INC  (Immediate Post Concussion Assessment and Cognitive Testing)</a:t>
            </a:r>
            <a:endParaRPr/>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Shape 429" descr="freeman_46"/>
          <p:cNvPicPr preferRelativeResize="0"/>
          <p:nvPr/>
        </p:nvPicPr>
        <p:blipFill rotWithShape="1">
          <a:blip r:embed="rId3">
            <a:alphaModFix/>
          </a:blip>
          <a:srcRect t="8910" b="13329"/>
          <a:stretch/>
        </p:blipFill>
        <p:spPr>
          <a:xfrm>
            <a:off x="293914" y="1600200"/>
            <a:ext cx="8621486" cy="5029200"/>
          </a:xfrm>
          <a:prstGeom prst="rect">
            <a:avLst/>
          </a:prstGeom>
          <a:noFill/>
          <a:ln>
            <a:noFill/>
          </a:ln>
        </p:spPr>
      </p:pic>
      <p:pic>
        <p:nvPicPr>
          <p:cNvPr id="430" name="Shape 430" descr="http://www.nlm.nih.gov/medlineplus/ency/images/ency/fullsize/19624.jpg"/>
          <p:cNvPicPr preferRelativeResize="0"/>
          <p:nvPr/>
        </p:nvPicPr>
        <p:blipFill rotWithShape="1">
          <a:blip r:embed="rId4">
            <a:alphaModFix/>
          </a:blip>
          <a:srcRect/>
          <a:stretch/>
        </p:blipFill>
        <p:spPr>
          <a:xfrm>
            <a:off x="0" y="1352278"/>
            <a:ext cx="2819400" cy="2256110"/>
          </a:xfrm>
          <a:prstGeom prst="rect">
            <a:avLst/>
          </a:prstGeom>
          <a:noFill/>
          <a:ln>
            <a:noFill/>
          </a:ln>
        </p:spPr>
      </p:pic>
      <p:sp>
        <p:nvSpPr>
          <p:cNvPr id="431" name="Shape 431"/>
          <p:cNvSpPr txBox="1"/>
          <p:nvPr/>
        </p:nvSpPr>
        <p:spPr>
          <a:xfrm>
            <a:off x="1371600" y="762000"/>
            <a:ext cx="6477000" cy="4924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b="1">
                <a:solidFill>
                  <a:schemeClr val="dk1"/>
                </a:solidFill>
                <a:latin typeface="Arial"/>
                <a:ea typeface="Arial"/>
                <a:cs typeface="Arial"/>
                <a:sym typeface="Arial"/>
              </a:rPr>
              <a:t>Immunologic (Inflammatory Response)</a:t>
            </a:r>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Shape 436" descr="MP900385807[1]"/>
          <p:cNvPicPr preferRelativeResize="0"/>
          <p:nvPr/>
        </p:nvPicPr>
        <p:blipFill rotWithShape="1">
          <a:blip r:embed="rId3">
            <a:alphaModFix/>
          </a:blip>
          <a:srcRect/>
          <a:stretch/>
        </p:blipFill>
        <p:spPr>
          <a:xfrm>
            <a:off x="0" y="871035"/>
            <a:ext cx="9144000" cy="5986965"/>
          </a:xfrm>
          <a:prstGeom prst="rect">
            <a:avLst/>
          </a:prstGeom>
          <a:noFill/>
          <a:ln>
            <a:noFill/>
          </a:ln>
        </p:spPr>
      </p:pic>
      <p:sp>
        <p:nvSpPr>
          <p:cNvPr id="437" name="Shape 4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2"/>
                </a:solidFill>
                <a:latin typeface="Arial"/>
                <a:ea typeface="Arial"/>
                <a:cs typeface="Arial"/>
                <a:sym typeface="Arial"/>
              </a:rPr>
              <a:t>Microglia</a:t>
            </a:r>
            <a:endParaRPr/>
          </a:p>
        </p:txBody>
      </p:sp>
      <p:sp>
        <p:nvSpPr>
          <p:cNvPr id="438" name="Shape 438"/>
          <p:cNvSpPr txBox="1">
            <a:spLocks noGrp="1"/>
          </p:cNvSpPr>
          <p:nvPr>
            <p:ph type="body" idx="1"/>
          </p:nvPr>
        </p:nvSpPr>
        <p:spPr>
          <a:xfrm>
            <a:off x="228600" y="1874837"/>
            <a:ext cx="6629400"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Resident Macrophages of CNS</a:t>
            </a:r>
            <a:endParaRPr/>
          </a:p>
          <a:p>
            <a:pPr marL="342900" marR="0" lvl="0" indent="-342900" algn="l" rtl="0">
              <a:lnSpc>
                <a:spcPct val="80000"/>
              </a:lnSpc>
              <a:spcBef>
                <a:spcPts val="56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Primary Active Immune Defense CNS</a:t>
            </a:r>
            <a:endParaRPr/>
          </a:p>
          <a:p>
            <a:pPr marL="342900" marR="0" lvl="0" indent="-342900" algn="l" rtl="0">
              <a:lnSpc>
                <a:spcPct val="80000"/>
              </a:lnSpc>
              <a:spcBef>
                <a:spcPts val="56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20% of Total Glial Cells</a:t>
            </a:r>
            <a:endParaRPr/>
          </a:p>
          <a:p>
            <a:pPr marL="342900" marR="0" lvl="0" indent="-342900" algn="l" rtl="0">
              <a:lnSpc>
                <a:spcPct val="80000"/>
              </a:lnSpc>
              <a:spcBef>
                <a:spcPts val="560"/>
              </a:spcBef>
              <a:spcAft>
                <a:spcPts val="0"/>
              </a:spcAft>
              <a:buClr>
                <a:srgbClr val="FF0000"/>
              </a:buClr>
              <a:buSzPts val="2800"/>
              <a:buFont typeface="Arial"/>
              <a:buChar char="•"/>
            </a:pPr>
            <a:r>
              <a:rPr lang="en-US" sz="2800" b="1" i="0" u="none" strike="noStrike" cap="none">
                <a:solidFill>
                  <a:srgbClr val="FF0000"/>
                </a:solidFill>
                <a:latin typeface="Arial"/>
                <a:ea typeface="Arial"/>
                <a:cs typeface="Arial"/>
                <a:sym typeface="Arial"/>
              </a:rPr>
              <a:t>Pro-inflammatory → Neuro-inflammation</a:t>
            </a:r>
            <a:endParaRPr/>
          </a:p>
          <a:p>
            <a:pPr marL="742950" marR="0" lvl="1" indent="-285750" algn="l" rtl="0">
              <a:lnSpc>
                <a:spcPct val="80000"/>
              </a:lnSpc>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Cytokines – IL-1a, IL-1B, IL-6, TNF-a</a:t>
            </a:r>
            <a:endParaRPr/>
          </a:p>
          <a:p>
            <a:pPr marL="742950" marR="0" lvl="1" indent="-285750" algn="l" rtl="0">
              <a:lnSpc>
                <a:spcPct val="80000"/>
              </a:lnSpc>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Chemokines – MCP-1</a:t>
            </a:r>
            <a:endParaRPr/>
          </a:p>
          <a:p>
            <a:pPr marL="742950" marR="0" lvl="1" indent="-285750" algn="l" rtl="0">
              <a:lnSpc>
                <a:spcPct val="80000"/>
              </a:lnSpc>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Proteases – Cathepsins, MMP</a:t>
            </a:r>
            <a:endParaRPr/>
          </a:p>
          <a:p>
            <a:pPr marL="742950" marR="0" lvl="1" indent="-285750" algn="l" rtl="0">
              <a:lnSpc>
                <a:spcPct val="80000"/>
              </a:lnSpc>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Amyloid Precursor  Protein –APP</a:t>
            </a:r>
            <a:endParaRPr/>
          </a:p>
          <a:p>
            <a:pPr marL="742950" marR="0" lvl="1" indent="-285750" algn="l" rtl="0">
              <a:lnSpc>
                <a:spcPct val="80000"/>
              </a:lnSpc>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Inflammatory Prostaglandins – PG-1, PG-6</a:t>
            </a:r>
            <a:endParaRPr/>
          </a:p>
        </p:txBody>
      </p:sp>
      <p:pic>
        <p:nvPicPr>
          <p:cNvPr id="439" name="Shape 439" descr="microglia"/>
          <p:cNvPicPr preferRelativeResize="0"/>
          <p:nvPr/>
        </p:nvPicPr>
        <p:blipFill rotWithShape="1">
          <a:blip r:embed="rId4">
            <a:alphaModFix/>
          </a:blip>
          <a:srcRect/>
          <a:stretch/>
        </p:blipFill>
        <p:spPr>
          <a:xfrm>
            <a:off x="6553200" y="2762250"/>
            <a:ext cx="2266950" cy="2419350"/>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Shape 444"/>
          <p:cNvPicPr preferRelativeResize="0"/>
          <p:nvPr/>
        </p:nvPicPr>
        <p:blipFill rotWithShape="1">
          <a:blip r:embed="rId3">
            <a:alphaModFix/>
          </a:blip>
          <a:srcRect l="9891" t="9357" r="8750" b="5492"/>
          <a:stretch/>
        </p:blipFill>
        <p:spPr>
          <a:xfrm>
            <a:off x="457200" y="990600"/>
            <a:ext cx="8382000" cy="4753181"/>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p:txBody>
      </p:sp>
      <p:pic>
        <p:nvPicPr>
          <p:cNvPr id="450" name="Shape 450" descr="figure4-032111"/>
          <p:cNvPicPr preferRelativeResize="0"/>
          <p:nvPr/>
        </p:nvPicPr>
        <p:blipFill rotWithShape="1">
          <a:blip r:embed="rId3">
            <a:alphaModFix/>
          </a:blip>
          <a:srcRect/>
          <a:stretch/>
        </p:blipFill>
        <p:spPr>
          <a:xfrm>
            <a:off x="0" y="298120"/>
            <a:ext cx="9144000" cy="6012227"/>
          </a:xfrm>
          <a:prstGeom prst="rect">
            <a:avLst/>
          </a:prstGeom>
          <a:noFill/>
          <a:ln>
            <a:noFill/>
          </a:ln>
        </p:spPr>
      </p:pic>
      <p:sp>
        <p:nvSpPr>
          <p:cNvPr id="451" name="Shape 451"/>
          <p:cNvSpPr txBox="1"/>
          <p:nvPr/>
        </p:nvSpPr>
        <p:spPr>
          <a:xfrm>
            <a:off x="6219305" y="5894849"/>
            <a:ext cx="2895600" cy="8309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chemeClr val="dk1"/>
                </a:solidFill>
                <a:latin typeface="Arial"/>
                <a:ea typeface="Arial"/>
                <a:cs typeface="Arial"/>
                <a:sym typeface="Arial"/>
              </a:rPr>
              <a:t>Excitotoxicity</a:t>
            </a:r>
            <a:endParaRPr/>
          </a:p>
          <a:p>
            <a:pPr marL="0" marR="0" lvl="0" indent="0" algn="ctr" rtl="0">
              <a:spcBef>
                <a:spcPts val="0"/>
              </a:spcBef>
              <a:spcAft>
                <a:spcPts val="0"/>
              </a:spcAft>
              <a:buNone/>
            </a:pPr>
            <a:r>
              <a:rPr lang="en-US" sz="2000" b="1">
                <a:solidFill>
                  <a:schemeClr val="dk1"/>
                </a:solidFill>
                <a:latin typeface="Arial"/>
                <a:ea typeface="Arial"/>
                <a:cs typeface="Arial"/>
                <a:sym typeface="Arial"/>
              </a:rPr>
              <a:t>(Biomarkers)</a:t>
            </a:r>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Shape 456"/>
          <p:cNvSpPr txBox="1">
            <a:spLocks noGrp="1"/>
          </p:cNvSpPr>
          <p:nvPr>
            <p:ph type="title"/>
          </p:nvPr>
        </p:nvSpPr>
        <p:spPr>
          <a:xfrm>
            <a:off x="533400" y="4572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2"/>
                </a:solidFill>
                <a:latin typeface="Arial"/>
                <a:ea typeface="Arial"/>
                <a:cs typeface="Arial"/>
                <a:sym typeface="Arial"/>
              </a:rPr>
              <a:t>Spectrum of Immunoexcitotoxcity</a:t>
            </a:r>
            <a:endParaRPr sz="4000" b="0" i="0" u="none" strike="noStrike" cap="none">
              <a:solidFill>
                <a:schemeClr val="dk2"/>
              </a:solidFill>
              <a:latin typeface="Arial"/>
              <a:ea typeface="Arial"/>
              <a:cs typeface="Arial"/>
              <a:sym typeface="Arial"/>
            </a:endParaRPr>
          </a:p>
        </p:txBody>
      </p:sp>
      <p:sp>
        <p:nvSpPr>
          <p:cNvPr id="457" name="Shape 457"/>
          <p:cNvSpPr/>
          <p:nvPr/>
        </p:nvSpPr>
        <p:spPr>
          <a:xfrm flipH="1">
            <a:off x="990600" y="2574925"/>
            <a:ext cx="7086600" cy="2057400"/>
          </a:xfrm>
          <a:prstGeom prst="rtTriangle">
            <a:avLst/>
          </a:prstGeom>
          <a:gradFill>
            <a:gsLst>
              <a:gs pos="0">
                <a:srgbClr val="760000"/>
              </a:gs>
              <a:gs pos="100000">
                <a:srgbClr val="FF0000"/>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58" name="Shape 458"/>
          <p:cNvCxnSpPr/>
          <p:nvPr/>
        </p:nvCxnSpPr>
        <p:spPr>
          <a:xfrm>
            <a:off x="990600" y="1812925"/>
            <a:ext cx="0" cy="2819400"/>
          </a:xfrm>
          <a:prstGeom prst="straightConnector1">
            <a:avLst/>
          </a:prstGeom>
          <a:noFill/>
          <a:ln w="41275" cap="flat" cmpd="sng">
            <a:solidFill>
              <a:schemeClr val="dk1"/>
            </a:solidFill>
            <a:prstDash val="solid"/>
            <a:round/>
            <a:headEnd type="none" w="med" len="med"/>
            <a:tailEnd type="none" w="med" len="med"/>
          </a:ln>
        </p:spPr>
      </p:cxnSp>
      <p:sp>
        <p:nvSpPr>
          <p:cNvPr id="459" name="Shape 459"/>
          <p:cNvSpPr txBox="1"/>
          <p:nvPr/>
        </p:nvSpPr>
        <p:spPr>
          <a:xfrm>
            <a:off x="1219200" y="1965325"/>
            <a:ext cx="2057400" cy="11874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1"/>
                </a:solidFill>
                <a:latin typeface="Arial"/>
                <a:ea typeface="Arial"/>
                <a:cs typeface="Arial"/>
                <a:sym typeface="Arial"/>
              </a:rPr>
              <a:t>Degree of Microglia Activation</a:t>
            </a:r>
            <a:endParaRPr/>
          </a:p>
        </p:txBody>
      </p:sp>
      <p:sp>
        <p:nvSpPr>
          <p:cNvPr id="460" name="Shape 460"/>
          <p:cNvSpPr txBox="1"/>
          <p:nvPr/>
        </p:nvSpPr>
        <p:spPr>
          <a:xfrm>
            <a:off x="0" y="5318125"/>
            <a:ext cx="1981200" cy="7016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chemeClr val="dk1"/>
                </a:solidFill>
                <a:latin typeface="Arial"/>
                <a:ea typeface="Arial"/>
                <a:cs typeface="Arial"/>
                <a:sym typeface="Arial"/>
              </a:rPr>
              <a:t>mTBI</a:t>
            </a:r>
            <a:endParaRPr sz="2000" b="1">
              <a:solidFill>
                <a:schemeClr val="dk1"/>
              </a:solidFill>
              <a:latin typeface="Arial"/>
              <a:ea typeface="Arial"/>
              <a:cs typeface="Arial"/>
              <a:sym typeface="Arial"/>
            </a:endParaRPr>
          </a:p>
          <a:p>
            <a:pPr marL="0" marR="0" lvl="0" indent="0" algn="ctr" rtl="0">
              <a:spcBef>
                <a:spcPts val="0"/>
              </a:spcBef>
              <a:spcAft>
                <a:spcPts val="0"/>
              </a:spcAft>
              <a:buNone/>
            </a:pPr>
            <a:r>
              <a:rPr lang="en-US" sz="2000" b="1">
                <a:solidFill>
                  <a:schemeClr val="dk1"/>
                </a:solidFill>
                <a:latin typeface="Arial"/>
                <a:ea typeface="Arial"/>
                <a:cs typeface="Arial"/>
                <a:sym typeface="Arial"/>
              </a:rPr>
              <a:t>Concussion</a:t>
            </a:r>
            <a:endParaRPr/>
          </a:p>
        </p:txBody>
      </p:sp>
      <p:cxnSp>
        <p:nvCxnSpPr>
          <p:cNvPr id="461" name="Shape 461"/>
          <p:cNvCxnSpPr/>
          <p:nvPr/>
        </p:nvCxnSpPr>
        <p:spPr>
          <a:xfrm rot="10800000">
            <a:off x="1066800" y="4678362"/>
            <a:ext cx="0" cy="533400"/>
          </a:xfrm>
          <a:prstGeom prst="straightConnector1">
            <a:avLst/>
          </a:prstGeom>
          <a:noFill/>
          <a:ln w="88900" cap="flat" cmpd="sng">
            <a:solidFill>
              <a:schemeClr val="accent2"/>
            </a:solidFill>
            <a:prstDash val="solid"/>
            <a:round/>
            <a:headEnd type="none" w="med" len="med"/>
            <a:tailEnd type="triangle" w="med" len="med"/>
          </a:ln>
        </p:spPr>
      </p:cxnSp>
      <p:sp>
        <p:nvSpPr>
          <p:cNvPr id="462" name="Shape 462"/>
          <p:cNvSpPr txBox="1"/>
          <p:nvPr/>
        </p:nvSpPr>
        <p:spPr>
          <a:xfrm>
            <a:off x="1600200" y="5165725"/>
            <a:ext cx="1981200" cy="10064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chemeClr val="dk1"/>
                </a:solidFill>
                <a:latin typeface="Arial"/>
                <a:ea typeface="Arial"/>
                <a:cs typeface="Arial"/>
                <a:sym typeface="Arial"/>
              </a:rPr>
              <a:t>Post-Concussion Syndrome</a:t>
            </a:r>
            <a:endParaRPr/>
          </a:p>
        </p:txBody>
      </p:sp>
      <p:cxnSp>
        <p:nvCxnSpPr>
          <p:cNvPr id="463" name="Shape 463"/>
          <p:cNvCxnSpPr/>
          <p:nvPr/>
        </p:nvCxnSpPr>
        <p:spPr>
          <a:xfrm rot="10800000">
            <a:off x="2514600" y="4678362"/>
            <a:ext cx="0" cy="533400"/>
          </a:xfrm>
          <a:prstGeom prst="straightConnector1">
            <a:avLst/>
          </a:prstGeom>
          <a:noFill/>
          <a:ln w="88900" cap="flat" cmpd="sng">
            <a:solidFill>
              <a:schemeClr val="accent2"/>
            </a:solidFill>
            <a:prstDash val="solid"/>
            <a:round/>
            <a:headEnd type="none" w="med" len="med"/>
            <a:tailEnd type="triangle" w="med" len="med"/>
          </a:ln>
        </p:spPr>
      </p:cxnSp>
      <p:cxnSp>
        <p:nvCxnSpPr>
          <p:cNvPr id="464" name="Shape 464"/>
          <p:cNvCxnSpPr/>
          <p:nvPr/>
        </p:nvCxnSpPr>
        <p:spPr>
          <a:xfrm rot="10800000">
            <a:off x="4343400" y="4678362"/>
            <a:ext cx="0" cy="533400"/>
          </a:xfrm>
          <a:prstGeom prst="straightConnector1">
            <a:avLst/>
          </a:prstGeom>
          <a:noFill/>
          <a:ln w="88900" cap="flat" cmpd="sng">
            <a:solidFill>
              <a:schemeClr val="accent2"/>
            </a:solidFill>
            <a:prstDash val="solid"/>
            <a:round/>
            <a:headEnd type="none" w="med" len="med"/>
            <a:tailEnd type="triangle" w="med" len="med"/>
          </a:ln>
        </p:spPr>
      </p:cxnSp>
      <p:cxnSp>
        <p:nvCxnSpPr>
          <p:cNvPr id="465" name="Shape 465"/>
          <p:cNvCxnSpPr/>
          <p:nvPr/>
        </p:nvCxnSpPr>
        <p:spPr>
          <a:xfrm rot="10800000">
            <a:off x="6172200" y="4678362"/>
            <a:ext cx="0" cy="533400"/>
          </a:xfrm>
          <a:prstGeom prst="straightConnector1">
            <a:avLst/>
          </a:prstGeom>
          <a:noFill/>
          <a:ln w="88900" cap="flat" cmpd="sng">
            <a:solidFill>
              <a:schemeClr val="accent2"/>
            </a:solidFill>
            <a:prstDash val="solid"/>
            <a:round/>
            <a:headEnd type="none" w="med" len="med"/>
            <a:tailEnd type="triangle" w="med" len="med"/>
          </a:ln>
        </p:spPr>
      </p:cxnSp>
      <p:sp>
        <p:nvSpPr>
          <p:cNvPr id="466" name="Shape 466"/>
          <p:cNvSpPr txBox="1"/>
          <p:nvPr/>
        </p:nvSpPr>
        <p:spPr>
          <a:xfrm>
            <a:off x="3352800" y="5165725"/>
            <a:ext cx="1981200" cy="3968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chemeClr val="dk1"/>
                </a:solidFill>
                <a:latin typeface="Arial"/>
                <a:ea typeface="Arial"/>
                <a:cs typeface="Arial"/>
                <a:sym typeface="Arial"/>
              </a:rPr>
              <a:t>PTSD</a:t>
            </a:r>
            <a:endParaRPr/>
          </a:p>
        </p:txBody>
      </p:sp>
      <p:sp>
        <p:nvSpPr>
          <p:cNvPr id="467" name="Shape 467"/>
          <p:cNvSpPr txBox="1"/>
          <p:nvPr/>
        </p:nvSpPr>
        <p:spPr>
          <a:xfrm>
            <a:off x="5181600" y="5165725"/>
            <a:ext cx="1981200" cy="3968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chemeClr val="dk1"/>
                </a:solidFill>
                <a:latin typeface="Arial"/>
                <a:ea typeface="Arial"/>
                <a:cs typeface="Arial"/>
                <a:sym typeface="Arial"/>
              </a:rPr>
              <a:t>CTE</a:t>
            </a:r>
            <a:endParaRPr/>
          </a:p>
        </p:txBody>
      </p:sp>
      <p:sp>
        <p:nvSpPr>
          <p:cNvPr id="468" name="Shape 468"/>
          <p:cNvSpPr/>
          <p:nvPr/>
        </p:nvSpPr>
        <p:spPr>
          <a:xfrm rot="-986049">
            <a:off x="4191000" y="3230562"/>
            <a:ext cx="3416300" cy="457200"/>
          </a:xfrm>
          <a:prstGeom prst="notchedRightArrow">
            <a:avLst>
              <a:gd name="adj1" fmla="val 50000"/>
              <a:gd name="adj2" fmla="val 186806"/>
            </a:avLst>
          </a:prstGeom>
          <a:solidFill>
            <a:srgbClr val="00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69" name="Shape 469" descr="flame-icon"/>
          <p:cNvPicPr preferRelativeResize="0"/>
          <p:nvPr/>
        </p:nvPicPr>
        <p:blipFill rotWithShape="1">
          <a:blip r:embed="rId3">
            <a:alphaModFix/>
          </a:blip>
          <a:srcRect l="30328" r="31639"/>
          <a:stretch/>
        </p:blipFill>
        <p:spPr>
          <a:xfrm>
            <a:off x="7620000" y="2041525"/>
            <a:ext cx="1336675" cy="2638425"/>
          </a:xfrm>
          <a:prstGeom prst="rect">
            <a:avLst/>
          </a:prstGeom>
          <a:noFill/>
          <a:ln>
            <a:noFill/>
          </a:ln>
        </p:spPr>
      </p:pic>
      <p:cxnSp>
        <p:nvCxnSpPr>
          <p:cNvPr id="470" name="Shape 470"/>
          <p:cNvCxnSpPr/>
          <p:nvPr/>
        </p:nvCxnSpPr>
        <p:spPr>
          <a:xfrm>
            <a:off x="2514600" y="4068762"/>
            <a:ext cx="0" cy="609600"/>
          </a:xfrm>
          <a:prstGeom prst="straightConnector1">
            <a:avLst/>
          </a:prstGeom>
          <a:noFill/>
          <a:ln w="47625" cap="flat" cmpd="sng">
            <a:solidFill>
              <a:schemeClr val="lt1"/>
            </a:solidFill>
            <a:prstDash val="solid"/>
            <a:round/>
            <a:headEnd type="none" w="med" len="med"/>
            <a:tailEnd type="none" w="med" len="med"/>
          </a:ln>
        </p:spPr>
      </p:cxnSp>
      <p:cxnSp>
        <p:nvCxnSpPr>
          <p:cNvPr id="471" name="Shape 471"/>
          <p:cNvCxnSpPr/>
          <p:nvPr/>
        </p:nvCxnSpPr>
        <p:spPr>
          <a:xfrm>
            <a:off x="1447800" y="4297362"/>
            <a:ext cx="0" cy="533400"/>
          </a:xfrm>
          <a:prstGeom prst="straightConnector1">
            <a:avLst/>
          </a:prstGeom>
          <a:noFill/>
          <a:ln w="47625" cap="flat" cmpd="sng">
            <a:solidFill>
              <a:schemeClr val="lt1"/>
            </a:solidFill>
            <a:prstDash val="solid"/>
            <a:round/>
            <a:headEnd type="none" w="med" len="med"/>
            <a:tailEnd type="none" w="med" len="med"/>
          </a:ln>
        </p:spPr>
      </p:cxnSp>
      <p:sp>
        <p:nvSpPr>
          <p:cNvPr id="472" name="Shape 472"/>
          <p:cNvSpPr txBox="1"/>
          <p:nvPr/>
        </p:nvSpPr>
        <p:spPr>
          <a:xfrm>
            <a:off x="6705600" y="5364162"/>
            <a:ext cx="23622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Time</a:t>
            </a:r>
            <a:endParaRPr/>
          </a:p>
        </p:txBody>
      </p:sp>
      <p:cxnSp>
        <p:nvCxnSpPr>
          <p:cNvPr id="473" name="Shape 473"/>
          <p:cNvCxnSpPr/>
          <p:nvPr/>
        </p:nvCxnSpPr>
        <p:spPr>
          <a:xfrm>
            <a:off x="7620000" y="5592762"/>
            <a:ext cx="1066800" cy="0"/>
          </a:xfrm>
          <a:prstGeom prst="straightConnector1">
            <a:avLst/>
          </a:prstGeom>
          <a:noFill/>
          <a:ln w="60325" cap="flat" cmpd="sng">
            <a:solidFill>
              <a:schemeClr val="dk1"/>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Shape 478"/>
          <p:cNvPicPr preferRelativeResize="0"/>
          <p:nvPr/>
        </p:nvPicPr>
        <p:blipFill rotWithShape="1">
          <a:blip r:embed="rId3">
            <a:alphaModFix/>
          </a:blip>
          <a:srcRect/>
          <a:stretch/>
        </p:blipFill>
        <p:spPr>
          <a:xfrm>
            <a:off x="217488" y="762000"/>
            <a:ext cx="8850312" cy="5081588"/>
          </a:xfrm>
          <a:prstGeom prst="rect">
            <a:avLst/>
          </a:prstGeom>
          <a:noFill/>
          <a:ln>
            <a:noFill/>
          </a:ln>
        </p:spPr>
      </p:pic>
      <p:sp>
        <p:nvSpPr>
          <p:cNvPr id="479" name="Shape 479"/>
          <p:cNvSpPr/>
          <p:nvPr/>
        </p:nvSpPr>
        <p:spPr>
          <a:xfrm>
            <a:off x="381000" y="304800"/>
            <a:ext cx="3454400" cy="3698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US" sz="1800" i="1">
                <a:solidFill>
                  <a:schemeClr val="dk1"/>
                </a:solidFill>
                <a:latin typeface="Arial"/>
                <a:ea typeface="Arial"/>
                <a:cs typeface="Arial"/>
                <a:sym typeface="Arial"/>
              </a:rPr>
              <a:t>Neurosurgery 57:128-134, 2005</a:t>
            </a:r>
            <a:endParaRPr sz="1800">
              <a:solidFill>
                <a:schemeClr val="dk1"/>
              </a:solidFill>
              <a:latin typeface="Arial"/>
              <a:ea typeface="Arial"/>
              <a:cs typeface="Arial"/>
              <a:sym typeface="Arial"/>
            </a:endParaRPr>
          </a:p>
        </p:txBody>
      </p:sp>
      <p:pic>
        <p:nvPicPr>
          <p:cNvPr id="480" name="Shape 480" descr="14webster"/>
          <p:cNvPicPr preferRelativeResize="0"/>
          <p:nvPr/>
        </p:nvPicPr>
        <p:blipFill rotWithShape="1">
          <a:blip r:embed="rId4">
            <a:alphaModFix/>
          </a:blip>
          <a:srcRect/>
          <a:stretch/>
        </p:blipFill>
        <p:spPr>
          <a:xfrm>
            <a:off x="206375" y="3048000"/>
            <a:ext cx="2232025" cy="2819400"/>
          </a:xfrm>
          <a:prstGeom prst="rect">
            <a:avLst/>
          </a:prstGeom>
          <a:noFill/>
          <a:ln>
            <a:noFill/>
          </a:ln>
        </p:spPr>
      </p:pic>
      <p:sp>
        <p:nvSpPr>
          <p:cNvPr id="481" name="Shape 481"/>
          <p:cNvSpPr txBox="1"/>
          <p:nvPr/>
        </p:nvSpPr>
        <p:spPr>
          <a:xfrm>
            <a:off x="228600" y="5942013"/>
            <a:ext cx="2133600" cy="9159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Mike Webster </a:t>
            </a:r>
            <a:endParaRPr/>
          </a:p>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Steelers Center</a:t>
            </a:r>
            <a:endParaRPr/>
          </a:p>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1974-88</a:t>
            </a:r>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Shape 486"/>
          <p:cNvPicPr preferRelativeResize="0"/>
          <p:nvPr/>
        </p:nvPicPr>
        <p:blipFill rotWithShape="1">
          <a:blip r:embed="rId3">
            <a:alphaModFix/>
          </a:blip>
          <a:srcRect/>
          <a:stretch/>
        </p:blipFill>
        <p:spPr>
          <a:xfrm>
            <a:off x="228600" y="0"/>
            <a:ext cx="8915400" cy="3022600"/>
          </a:xfrm>
          <a:prstGeom prst="rect">
            <a:avLst/>
          </a:prstGeom>
          <a:noFill/>
          <a:ln>
            <a:noFill/>
          </a:ln>
        </p:spPr>
      </p:pic>
      <p:pic>
        <p:nvPicPr>
          <p:cNvPr id="487" name="Shape 487" descr="Tau protein"/>
          <p:cNvPicPr preferRelativeResize="0"/>
          <p:nvPr/>
        </p:nvPicPr>
        <p:blipFill rotWithShape="1">
          <a:blip r:embed="rId4">
            <a:alphaModFix/>
          </a:blip>
          <a:srcRect t="16223" b="13686"/>
          <a:stretch/>
        </p:blipFill>
        <p:spPr>
          <a:xfrm>
            <a:off x="1447800" y="3048000"/>
            <a:ext cx="6400800" cy="3575050"/>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idx="4294967295"/>
          </p:nvPr>
        </p:nvSpPr>
        <p:spPr>
          <a:xfrm>
            <a:off x="152400" y="274638"/>
            <a:ext cx="8991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CTE- CHRONIC TRAUMATIC ENCEPHALOPATHY - ?New Agent Orange?</a:t>
            </a:r>
            <a:endParaRPr/>
          </a:p>
        </p:txBody>
      </p:sp>
      <p:sp>
        <p:nvSpPr>
          <p:cNvPr id="493" name="Shape 493"/>
          <p:cNvSpPr txBox="1">
            <a:spLocks noGrp="1"/>
          </p:cNvSpPr>
          <p:nvPr>
            <p:ph type="body" idx="4294967295"/>
          </p:nvPr>
        </p:nvSpPr>
        <p:spPr>
          <a:xfrm>
            <a:off x="457200" y="1600200"/>
            <a:ext cx="4343400"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Subconcussive blows?</a:t>
            </a:r>
            <a:endParaRPr/>
          </a:p>
          <a:p>
            <a:pPr marL="342900" marR="0" lvl="0" indent="-342900" algn="l" rtl="0">
              <a:lnSpc>
                <a:spcPct val="90000"/>
              </a:lnSpc>
              <a:spcBef>
                <a:spcPts val="56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Prolonged latent period</a:t>
            </a:r>
            <a:endParaRPr/>
          </a:p>
          <a:p>
            <a:pPr marL="342900" marR="0" lvl="0" indent="-342900" algn="l" rtl="0">
              <a:lnSpc>
                <a:spcPct val="90000"/>
              </a:lnSpc>
              <a:spcBef>
                <a:spcPts val="56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Mean survival of 18 years after diagnosis</a:t>
            </a:r>
            <a:endParaRPr/>
          </a:p>
          <a:p>
            <a:pPr marL="342900" marR="0" lvl="0" indent="-342900" algn="l" rtl="0">
              <a:lnSpc>
                <a:spcPct val="90000"/>
              </a:lnSpc>
              <a:spcBef>
                <a:spcPts val="56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Early behavioral personality changes with memory loss</a:t>
            </a:r>
            <a:endParaRPr/>
          </a:p>
          <a:p>
            <a:pPr marL="342900" marR="0" lvl="0" indent="-342900" algn="l" rtl="0">
              <a:lnSpc>
                <a:spcPct val="90000"/>
              </a:lnSpc>
              <a:spcBef>
                <a:spcPts val="56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Progressive dementia, Parkinsonism, gait and speak disorders</a:t>
            </a:r>
            <a:endParaRPr/>
          </a:p>
        </p:txBody>
      </p:sp>
      <p:pic>
        <p:nvPicPr>
          <p:cNvPr id="494" name="Shape 494" descr="display_image"/>
          <p:cNvPicPr preferRelativeResize="0"/>
          <p:nvPr/>
        </p:nvPicPr>
        <p:blipFill rotWithShape="1">
          <a:blip r:embed="rId3">
            <a:alphaModFix/>
          </a:blip>
          <a:srcRect l="9143" r="10857"/>
          <a:stretch/>
        </p:blipFill>
        <p:spPr>
          <a:xfrm>
            <a:off x="5715000" y="4114800"/>
            <a:ext cx="2667000" cy="2552700"/>
          </a:xfrm>
          <a:prstGeom prst="rect">
            <a:avLst/>
          </a:prstGeom>
          <a:noFill/>
          <a:ln>
            <a:noFill/>
          </a:ln>
        </p:spPr>
      </p:pic>
      <p:pic>
        <p:nvPicPr>
          <p:cNvPr id="495" name="Shape 495" descr="Steelers-Linemen"/>
          <p:cNvPicPr preferRelativeResize="0"/>
          <p:nvPr/>
        </p:nvPicPr>
        <p:blipFill rotWithShape="1">
          <a:blip r:embed="rId4">
            <a:alphaModFix/>
          </a:blip>
          <a:srcRect/>
          <a:stretch/>
        </p:blipFill>
        <p:spPr>
          <a:xfrm>
            <a:off x="5715000" y="1447800"/>
            <a:ext cx="2590800" cy="2590800"/>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Shape 500" descr="creekmur"/>
          <p:cNvPicPr preferRelativeResize="0"/>
          <p:nvPr/>
        </p:nvPicPr>
        <p:blipFill rotWithShape="1">
          <a:blip r:embed="rId3">
            <a:alphaModFix/>
          </a:blip>
          <a:srcRect t="6061" r="69768" b="9090"/>
          <a:stretch/>
        </p:blipFill>
        <p:spPr>
          <a:xfrm>
            <a:off x="6248400" y="2438400"/>
            <a:ext cx="2568575" cy="3962400"/>
          </a:xfrm>
          <a:prstGeom prst="rect">
            <a:avLst/>
          </a:prstGeom>
          <a:noFill/>
          <a:ln>
            <a:noFill/>
          </a:ln>
        </p:spPr>
      </p:pic>
      <p:sp>
        <p:nvSpPr>
          <p:cNvPr id="501" name="Shape 501"/>
          <p:cNvSpPr txBox="1">
            <a:spLocks noGrp="1"/>
          </p:cNvSpPr>
          <p:nvPr>
            <p:ph type="title"/>
          </p:nvPr>
        </p:nvSpPr>
        <p:spPr>
          <a:xfrm>
            <a:off x="3810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2"/>
                </a:solidFill>
                <a:latin typeface="Arial"/>
                <a:ea typeface="Arial"/>
                <a:cs typeface="Arial"/>
                <a:sym typeface="Arial"/>
              </a:rPr>
              <a:t>CTE Questions?</a:t>
            </a:r>
            <a:endParaRPr/>
          </a:p>
        </p:txBody>
      </p:sp>
      <p:sp>
        <p:nvSpPr>
          <p:cNvPr id="502" name="Shape 502"/>
          <p:cNvSpPr txBox="1">
            <a:spLocks noGrp="1"/>
          </p:cNvSpPr>
          <p:nvPr>
            <p:ph type="body" idx="1"/>
          </p:nvPr>
        </p:nvSpPr>
        <p:spPr>
          <a:xfrm>
            <a:off x="381000" y="10668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What are the Risk Factors?</a:t>
            </a:r>
            <a:endParaRPr/>
          </a:p>
          <a:p>
            <a:pPr marL="742950" marR="0" lvl="1" indent="-285750" algn="l" rtl="0">
              <a:spcBef>
                <a:spcPts val="56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Prior “Priming” of Microglia Cells?</a:t>
            </a:r>
            <a:endParaRPr/>
          </a:p>
          <a:p>
            <a:pPr marL="742950" marR="0" lvl="1" indent="-285750" algn="l" rtl="0">
              <a:spcBef>
                <a:spcPts val="56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Severity and Frequency of Trauma?</a:t>
            </a:r>
            <a:endParaRPr/>
          </a:p>
          <a:p>
            <a:pPr marL="742950" marR="0" lvl="1" indent="-285750" algn="l" rtl="0">
              <a:spcBef>
                <a:spcPts val="56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Age?</a:t>
            </a:r>
            <a:endParaRPr/>
          </a:p>
          <a:p>
            <a:pPr marL="742950" marR="0" lvl="1" indent="-285750" algn="l" rtl="0">
              <a:spcBef>
                <a:spcPts val="56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Genetics (ApoE4)?</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How to Diagnosis?</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How to Treat?</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How to Prevent?</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What is the True Incidence?</a:t>
            </a:r>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title"/>
          </p:nvPr>
        </p:nvSpPr>
        <p:spPr>
          <a:xfrm>
            <a:off x="0" y="838200"/>
            <a:ext cx="3657600" cy="304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100" b="1" i="0" u="none" strike="noStrike" cap="none">
                <a:solidFill>
                  <a:schemeClr val="dk2"/>
                </a:solidFill>
                <a:latin typeface="Arial"/>
                <a:ea typeface="Arial"/>
                <a:cs typeface="Arial"/>
                <a:sym typeface="Arial"/>
              </a:rPr>
              <a:t>Risk Factors for Chronic Traumatic Encephalopathy</a:t>
            </a:r>
            <a:r>
              <a:rPr lang="en-US" sz="3600" b="1" i="0" u="none" strike="noStrike" cap="none">
                <a:solidFill>
                  <a:schemeClr val="dk2"/>
                </a:solidFill>
                <a:latin typeface="Arial"/>
                <a:ea typeface="Arial"/>
                <a:cs typeface="Arial"/>
                <a:sym typeface="Arial"/>
              </a:rPr>
              <a:t/>
            </a:r>
            <a:br>
              <a:rPr lang="en-US" sz="3600" b="1" i="0" u="none" strike="noStrike" cap="none">
                <a:solidFill>
                  <a:schemeClr val="dk2"/>
                </a:solidFill>
                <a:latin typeface="Arial"/>
                <a:ea typeface="Arial"/>
                <a:cs typeface="Arial"/>
                <a:sym typeface="Arial"/>
              </a:rPr>
            </a:br>
            <a:endParaRPr sz="4400" b="0" i="0" u="none" strike="noStrike" cap="none">
              <a:solidFill>
                <a:schemeClr val="dk2"/>
              </a:solidFill>
              <a:latin typeface="Arial"/>
              <a:ea typeface="Arial"/>
              <a:cs typeface="Arial"/>
              <a:sym typeface="Arial"/>
            </a:endParaRPr>
          </a:p>
        </p:txBody>
      </p:sp>
      <p:pic>
        <p:nvPicPr>
          <p:cNvPr id="508" name="Shape 508"/>
          <p:cNvPicPr preferRelativeResize="0"/>
          <p:nvPr/>
        </p:nvPicPr>
        <p:blipFill rotWithShape="1">
          <a:blip r:embed="rId3">
            <a:alphaModFix/>
          </a:blip>
          <a:srcRect/>
          <a:stretch/>
        </p:blipFill>
        <p:spPr>
          <a:xfrm>
            <a:off x="3638550" y="552524"/>
            <a:ext cx="5324476" cy="5543476"/>
          </a:xfrm>
          <a:prstGeom prst="rect">
            <a:avLst/>
          </a:prstGeom>
          <a:noFill/>
          <a:ln>
            <a:noFill/>
          </a:ln>
          <a:effectLst>
            <a:outerShdw blurRad="292100" dist="139700" dir="2700000" algn="tl" rotWithShape="0">
              <a:srgbClr val="333333">
                <a:alpha val="64705"/>
              </a:srgbClr>
            </a:outerShdw>
          </a:effectLst>
        </p:spPr>
      </p:pic>
      <p:sp>
        <p:nvSpPr>
          <p:cNvPr id="509" name="Shape 509"/>
          <p:cNvSpPr txBox="1"/>
          <p:nvPr/>
        </p:nvSpPr>
        <p:spPr>
          <a:xfrm>
            <a:off x="381000" y="2895600"/>
            <a:ext cx="3048000" cy="19082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Joseph Maroon MD, FACS </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Jeffrey Bost PAC</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Robert Winkelman</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Austin Amos BS</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Christina Mathyssek MS</a:t>
            </a:r>
            <a:r>
              <a:rPr lang="en-US" sz="1800">
                <a:solidFill>
                  <a:schemeClr val="dk1"/>
                </a:solidFill>
                <a:latin typeface="Arial"/>
                <a:ea typeface="Arial"/>
                <a:cs typeface="Arial"/>
                <a:sym typeface="Arial"/>
              </a:rPr>
              <a:t/>
            </a:r>
            <a:br>
              <a:rPr lang="en-US" sz="1800">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sp>
        <p:nvSpPr>
          <p:cNvPr id="510" name="Shape 510"/>
          <p:cNvSpPr/>
          <p:nvPr/>
        </p:nvSpPr>
        <p:spPr>
          <a:xfrm>
            <a:off x="228600" y="5029200"/>
            <a:ext cx="274320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Published: February 11, 2015</a:t>
            </a:r>
            <a:endParaRPr/>
          </a:p>
          <a:p>
            <a:pPr marL="0" marR="0" lvl="0" indent="0" algn="ctr" rtl="0">
              <a:spcBef>
                <a:spcPts val="0"/>
              </a:spcBef>
              <a:spcAft>
                <a:spcPts val="0"/>
              </a:spcAft>
              <a:buNone/>
            </a:pPr>
            <a:r>
              <a:rPr lang="en-US" sz="1200">
                <a:solidFill>
                  <a:schemeClr val="dk1"/>
                </a:solidFill>
                <a:latin typeface="Arial"/>
                <a:ea typeface="Arial"/>
                <a:cs typeface="Arial"/>
                <a:sym typeface="Arial"/>
              </a:rPr>
              <a:t>DOI: 10.1371/journal.pone.0117338</a:t>
            </a: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Shape 120"/>
          <p:cNvPicPr preferRelativeResize="0"/>
          <p:nvPr/>
        </p:nvPicPr>
        <p:blipFill rotWithShape="1">
          <a:blip r:embed="rId3">
            <a:alphaModFix/>
          </a:blip>
          <a:srcRect/>
          <a:stretch/>
        </p:blipFill>
        <p:spPr>
          <a:xfrm>
            <a:off x="0" y="-12700"/>
            <a:ext cx="9144000" cy="6870700"/>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Shape 5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520" b="1" i="0" u="none" strike="noStrike" cap="none">
                <a:solidFill>
                  <a:schemeClr val="dk2"/>
                </a:solidFill>
                <a:latin typeface="Arial"/>
                <a:ea typeface="Arial"/>
                <a:cs typeface="Arial"/>
                <a:sym typeface="Arial"/>
              </a:rPr>
              <a:t>1954 to August 1, 2013 Demographic Breakdown of Neuropathologically Confirmed Cases</a:t>
            </a:r>
            <a:endParaRPr/>
          </a:p>
        </p:txBody>
      </p:sp>
      <p:sp>
        <p:nvSpPr>
          <p:cNvPr id="516" name="Shape 516"/>
          <p:cNvSpPr txBox="1">
            <a:spLocks noGrp="1"/>
          </p:cNvSpPr>
          <p:nvPr>
            <p:ph type="body" idx="1"/>
          </p:nvPr>
        </p:nvSpPr>
        <p:spPr>
          <a:xfrm>
            <a:off x="457200" y="1524000"/>
            <a:ext cx="8458200" cy="46482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Total of </a:t>
            </a:r>
            <a:r>
              <a:rPr lang="en-US" sz="2800" b="1" i="0" u="none" strike="noStrike" cap="none">
                <a:solidFill>
                  <a:srgbClr val="FF0000"/>
                </a:solidFill>
                <a:latin typeface="Arial"/>
                <a:ea typeface="Arial"/>
                <a:cs typeface="Arial"/>
                <a:sym typeface="Arial"/>
              </a:rPr>
              <a:t>262</a:t>
            </a:r>
            <a:r>
              <a:rPr lang="en-US" sz="2800" b="0" i="0" u="none" strike="noStrike" cap="none">
                <a:solidFill>
                  <a:schemeClr val="dk1"/>
                </a:solidFill>
                <a:latin typeface="Arial"/>
                <a:ea typeface="Arial"/>
                <a:cs typeface="Arial"/>
                <a:sym typeface="Arial"/>
              </a:rPr>
              <a:t> confirmed cases of CTE</a:t>
            </a:r>
            <a:endParaRPr/>
          </a:p>
          <a:p>
            <a:pPr marL="0" marR="0" lvl="0" indent="0" algn="l" rtl="0">
              <a:lnSpc>
                <a:spcPct val="110000"/>
              </a:lnSpc>
              <a:spcBef>
                <a:spcPts val="56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113</a:t>
            </a:r>
            <a:r>
              <a:rPr lang="en-US" sz="2800" b="0" i="0" u="none" strike="noStrike" cap="none">
                <a:solidFill>
                  <a:schemeClr val="dk1"/>
                </a:solidFill>
                <a:latin typeface="Arial"/>
                <a:ea typeface="Arial"/>
                <a:cs typeface="Arial"/>
                <a:sym typeface="Arial"/>
              </a:rPr>
              <a:t> duplicates (</a:t>
            </a:r>
            <a:r>
              <a:rPr lang="en-US" sz="2800" b="1" i="0" u="none" strike="noStrike" cap="none">
                <a:solidFill>
                  <a:srgbClr val="FF0000"/>
                </a:solidFill>
                <a:latin typeface="Arial"/>
                <a:ea typeface="Arial"/>
                <a:cs typeface="Arial"/>
                <a:sym typeface="Arial"/>
              </a:rPr>
              <a:t>43%</a:t>
            </a:r>
            <a:r>
              <a:rPr lang="en-US" sz="2800" b="0" i="0" u="none" strike="noStrike" cap="none">
                <a:solidFill>
                  <a:schemeClr val="dk1"/>
                </a:solidFill>
                <a:latin typeface="Arial"/>
                <a:ea typeface="Arial"/>
                <a:cs typeface="Arial"/>
                <a:sym typeface="Arial"/>
              </a:rPr>
              <a:t>)</a:t>
            </a:r>
            <a:endParaRPr/>
          </a:p>
          <a:p>
            <a:pPr marL="0" marR="0" lvl="0" indent="0" algn="l" rtl="0">
              <a:lnSpc>
                <a:spcPct val="110000"/>
              </a:lnSpc>
              <a:spcBef>
                <a:spcPts val="56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Total unique cases </a:t>
            </a:r>
            <a:r>
              <a:rPr lang="en-US" sz="2800" b="1" i="0" u="none" strike="noStrike" cap="none">
                <a:solidFill>
                  <a:srgbClr val="FF0000"/>
                </a:solidFill>
                <a:latin typeface="Arial"/>
                <a:ea typeface="Arial"/>
                <a:cs typeface="Arial"/>
                <a:sym typeface="Arial"/>
              </a:rPr>
              <a:t>153</a:t>
            </a:r>
            <a:r>
              <a:rPr lang="en-US" sz="2800" b="0" i="0" u="none" strike="noStrike" cap="none">
                <a:solidFill>
                  <a:schemeClr val="dk1"/>
                </a:solidFill>
                <a:latin typeface="Arial"/>
                <a:ea typeface="Arial"/>
                <a:cs typeface="Arial"/>
                <a:sym typeface="Arial"/>
              </a:rPr>
              <a:t> (includes 4 unpublished)</a:t>
            </a:r>
            <a:endParaRPr/>
          </a:p>
          <a:p>
            <a:pPr marL="742950" marR="0" lvl="1" indent="-285750" algn="l" rtl="0">
              <a:lnSpc>
                <a:spcPct val="110000"/>
              </a:lnSpc>
              <a:spcBef>
                <a:spcPts val="480"/>
              </a:spcBef>
              <a:spcAft>
                <a:spcPts val="0"/>
              </a:spcAft>
              <a:buClr>
                <a:srgbClr val="7373D1"/>
              </a:buClr>
              <a:buSzPts val="2400"/>
              <a:buFont typeface="Arial"/>
              <a:buChar char="–"/>
            </a:pPr>
            <a:r>
              <a:rPr lang="en-US" sz="2400" b="1" i="0" u="none" strike="noStrike" cap="none">
                <a:solidFill>
                  <a:srgbClr val="7373D1"/>
                </a:solidFill>
                <a:latin typeface="Arial"/>
                <a:ea typeface="Arial"/>
                <a:cs typeface="Arial"/>
                <a:sym typeface="Arial"/>
              </a:rPr>
              <a:t>69 (45%) Boxers</a:t>
            </a:r>
            <a:endParaRPr/>
          </a:p>
          <a:p>
            <a:pPr marL="742950" marR="0" lvl="1" indent="-285750" algn="l" rtl="0">
              <a:lnSpc>
                <a:spcPct val="110000"/>
              </a:lnSpc>
              <a:spcBef>
                <a:spcPts val="480"/>
              </a:spcBef>
              <a:spcAft>
                <a:spcPts val="0"/>
              </a:spcAft>
              <a:buClr>
                <a:srgbClr val="FF0000"/>
              </a:buClr>
              <a:buSzPts val="2400"/>
              <a:buFont typeface="Arial"/>
              <a:buChar char="–"/>
            </a:pPr>
            <a:r>
              <a:rPr lang="en-US" sz="2400" b="1" i="0" u="none" strike="noStrike" cap="none">
                <a:solidFill>
                  <a:srgbClr val="FF0000"/>
                </a:solidFill>
                <a:latin typeface="Arial"/>
                <a:ea typeface="Arial"/>
                <a:cs typeface="Arial"/>
                <a:sym typeface="Arial"/>
              </a:rPr>
              <a:t>63 (41%) Football</a:t>
            </a:r>
            <a:endParaRPr/>
          </a:p>
          <a:p>
            <a:pPr marL="742950" marR="0" lvl="1" indent="-285750" algn="l" rtl="0">
              <a:lnSpc>
                <a:spcPct val="110000"/>
              </a:lnSpc>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6  (3.9%) Military</a:t>
            </a:r>
            <a:endParaRPr/>
          </a:p>
          <a:p>
            <a:pPr marL="742950" marR="0" lvl="1" indent="-285750" algn="l" rtl="0">
              <a:lnSpc>
                <a:spcPct val="110000"/>
              </a:lnSpc>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5 (3.3%) Hockey</a:t>
            </a:r>
            <a:endParaRPr/>
          </a:p>
          <a:p>
            <a:pPr marL="742950" marR="0" lvl="1" indent="-285750" algn="l" rtl="0">
              <a:lnSpc>
                <a:spcPct val="110000"/>
              </a:lnSpc>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3 (2.0%) Wrestling</a:t>
            </a:r>
            <a:endParaRPr/>
          </a:p>
          <a:p>
            <a:pPr marL="742950" marR="0" lvl="1" indent="-285750" algn="l" rtl="0">
              <a:lnSpc>
                <a:spcPct val="110000"/>
              </a:lnSpc>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6 (4.6%) other</a:t>
            </a:r>
            <a:endParaRPr/>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p:txBody>
      </p:sp>
      <p:sp>
        <p:nvSpPr>
          <p:cNvPr id="517" name="Shape 517"/>
          <p:cNvSpPr/>
          <p:nvPr/>
        </p:nvSpPr>
        <p:spPr>
          <a:xfrm>
            <a:off x="762000" y="4038600"/>
            <a:ext cx="3429000" cy="1066800"/>
          </a:xfrm>
          <a:prstGeom prst="ellipse">
            <a:avLst/>
          </a:prstGeom>
          <a:noFill/>
          <a:ln w="381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18" name="Shape 518" descr="https://romediafoundation.files.wordpress.com/2012/02/trollmann-fighting.jpg"/>
          <p:cNvPicPr preferRelativeResize="0"/>
          <p:nvPr/>
        </p:nvPicPr>
        <p:blipFill rotWithShape="1">
          <a:blip r:embed="rId3">
            <a:alphaModFix/>
          </a:blip>
          <a:srcRect/>
          <a:stretch/>
        </p:blipFill>
        <p:spPr>
          <a:xfrm>
            <a:off x="4572000" y="3200400"/>
            <a:ext cx="3838575" cy="2981326"/>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Shape 5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2"/>
                </a:solidFill>
                <a:latin typeface="Arial"/>
                <a:ea typeface="Arial"/>
                <a:cs typeface="Arial"/>
                <a:sym typeface="Arial"/>
              </a:rPr>
              <a:t>Conclusions:</a:t>
            </a:r>
            <a:endParaRPr/>
          </a:p>
        </p:txBody>
      </p:sp>
      <p:sp>
        <p:nvSpPr>
          <p:cNvPr id="524" name="Shape 524"/>
          <p:cNvSpPr txBox="1">
            <a:spLocks noGrp="1"/>
          </p:cNvSpPr>
          <p:nvPr>
            <p:ph type="body" idx="1"/>
          </p:nvPr>
        </p:nvSpPr>
        <p:spPr>
          <a:xfrm>
            <a:off x="381000" y="1524000"/>
            <a:ext cx="8610600" cy="4572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960"/>
              <a:buFont typeface="Arial"/>
              <a:buChar char="•"/>
            </a:pPr>
            <a:r>
              <a:rPr lang="en-US" sz="2960" b="0" i="0" u="none" strike="noStrike" cap="none">
                <a:solidFill>
                  <a:schemeClr val="dk1"/>
                </a:solidFill>
                <a:latin typeface="Arial"/>
                <a:ea typeface="Arial"/>
                <a:cs typeface="Arial"/>
                <a:sym typeface="Arial"/>
              </a:rPr>
              <a:t>All 153 were </a:t>
            </a:r>
            <a:r>
              <a:rPr lang="en-US" sz="2960" b="1" i="0" u="none" strike="noStrike" cap="none">
                <a:solidFill>
                  <a:schemeClr val="accent4"/>
                </a:solidFill>
                <a:latin typeface="Arial"/>
                <a:ea typeface="Arial"/>
                <a:cs typeface="Arial"/>
                <a:sym typeface="Arial"/>
              </a:rPr>
              <a:t>case reports </a:t>
            </a:r>
            <a:endParaRPr/>
          </a:p>
          <a:p>
            <a:pPr marL="342900" marR="0" lvl="0" indent="-342900" algn="l" rtl="0">
              <a:lnSpc>
                <a:spcPct val="90000"/>
              </a:lnSpc>
              <a:spcBef>
                <a:spcPts val="600"/>
              </a:spcBef>
              <a:spcAft>
                <a:spcPts val="0"/>
              </a:spcAft>
              <a:buClr>
                <a:srgbClr val="C00000"/>
              </a:buClr>
              <a:buSzPts val="2960"/>
              <a:buFont typeface="Arial"/>
              <a:buChar char="•"/>
            </a:pPr>
            <a:r>
              <a:rPr lang="en-US" sz="2960" b="1" i="0" u="none" strike="noStrike" cap="none">
                <a:solidFill>
                  <a:srgbClr val="C00000"/>
                </a:solidFill>
                <a:latin typeface="Arial"/>
                <a:ea typeface="Arial"/>
                <a:cs typeface="Arial"/>
                <a:sym typeface="Arial"/>
              </a:rPr>
              <a:t>No</a:t>
            </a:r>
            <a:r>
              <a:rPr lang="en-US" sz="2960" b="0" i="0" u="none" strike="noStrike" cap="none">
                <a:solidFill>
                  <a:schemeClr val="dk1"/>
                </a:solidFill>
                <a:latin typeface="Arial"/>
                <a:ea typeface="Arial"/>
                <a:cs typeface="Arial"/>
                <a:sym typeface="Arial"/>
              </a:rPr>
              <a:t> randomized studies </a:t>
            </a:r>
            <a:endParaRPr/>
          </a:p>
          <a:p>
            <a:pPr marL="342900" marR="0" lvl="0" indent="-342900" algn="l" rtl="0">
              <a:lnSpc>
                <a:spcPct val="90000"/>
              </a:lnSpc>
              <a:spcBef>
                <a:spcPts val="600"/>
              </a:spcBef>
              <a:spcAft>
                <a:spcPts val="0"/>
              </a:spcAft>
              <a:buClr>
                <a:srgbClr val="C00000"/>
              </a:buClr>
              <a:buSzPts val="2960"/>
              <a:buFont typeface="Arial"/>
              <a:buChar char="•"/>
            </a:pPr>
            <a:r>
              <a:rPr lang="en-US" sz="2960" b="1" i="0" u="none" strike="noStrike" cap="none">
                <a:solidFill>
                  <a:srgbClr val="C00000"/>
                </a:solidFill>
                <a:latin typeface="Arial"/>
                <a:ea typeface="Arial"/>
                <a:cs typeface="Arial"/>
                <a:sym typeface="Arial"/>
              </a:rPr>
              <a:t>No</a:t>
            </a:r>
            <a:r>
              <a:rPr lang="en-US" sz="2960" b="0" i="0" u="none" strike="noStrike" cap="none">
                <a:solidFill>
                  <a:schemeClr val="dk1"/>
                </a:solidFill>
                <a:latin typeface="Arial"/>
                <a:ea typeface="Arial"/>
                <a:cs typeface="Arial"/>
                <a:sym typeface="Arial"/>
              </a:rPr>
              <a:t> relationship between CTE and age of death </a:t>
            </a:r>
            <a:endParaRPr/>
          </a:p>
          <a:p>
            <a:pPr marL="342900" marR="0" lvl="0" indent="-342900" algn="l" rtl="0">
              <a:lnSpc>
                <a:spcPct val="90000"/>
              </a:lnSpc>
              <a:spcBef>
                <a:spcPts val="600"/>
              </a:spcBef>
              <a:spcAft>
                <a:spcPts val="0"/>
              </a:spcAft>
              <a:buClr>
                <a:srgbClr val="C00000"/>
              </a:buClr>
              <a:buSzPts val="2960"/>
              <a:buFont typeface="Arial"/>
              <a:buChar char="•"/>
            </a:pPr>
            <a:r>
              <a:rPr lang="en-US" sz="2960" b="1" i="0" u="none" strike="noStrike" cap="none">
                <a:solidFill>
                  <a:srgbClr val="C00000"/>
                </a:solidFill>
                <a:latin typeface="Arial"/>
                <a:ea typeface="Arial"/>
                <a:cs typeface="Arial"/>
                <a:sym typeface="Arial"/>
              </a:rPr>
              <a:t>No</a:t>
            </a:r>
            <a:r>
              <a:rPr lang="en-US" sz="2960" b="0" i="0" u="none" strike="noStrike" cap="none">
                <a:solidFill>
                  <a:schemeClr val="dk1"/>
                </a:solidFill>
                <a:latin typeface="Arial"/>
                <a:ea typeface="Arial"/>
                <a:cs typeface="Arial"/>
                <a:sym typeface="Arial"/>
              </a:rPr>
              <a:t> significant association of CTE and abnormal ApoE allele</a:t>
            </a:r>
            <a:endParaRPr/>
          </a:p>
          <a:p>
            <a:pPr marL="342900" marR="0" lvl="0" indent="-342900" algn="l" rtl="0">
              <a:lnSpc>
                <a:spcPct val="90000"/>
              </a:lnSpc>
              <a:spcBef>
                <a:spcPts val="600"/>
              </a:spcBef>
              <a:spcAft>
                <a:spcPts val="0"/>
              </a:spcAft>
              <a:buClr>
                <a:srgbClr val="C00000"/>
              </a:buClr>
              <a:buSzPts val="2960"/>
              <a:buFont typeface="Arial"/>
              <a:buChar char="•"/>
            </a:pPr>
            <a:r>
              <a:rPr lang="en-US" sz="2960" b="1" i="0" u="none" strike="noStrike" cap="none">
                <a:solidFill>
                  <a:srgbClr val="C00000"/>
                </a:solidFill>
                <a:latin typeface="Arial"/>
                <a:ea typeface="Arial"/>
                <a:cs typeface="Arial"/>
                <a:sym typeface="Arial"/>
              </a:rPr>
              <a:t>Suicide and premorbid dementia </a:t>
            </a:r>
            <a:r>
              <a:rPr lang="en-US" sz="2960" b="0" i="0" u="none" strike="noStrike" cap="none">
                <a:solidFill>
                  <a:schemeClr val="dk1"/>
                </a:solidFill>
                <a:latin typeface="Arial"/>
                <a:ea typeface="Arial"/>
                <a:cs typeface="Arial"/>
                <a:sym typeface="Arial"/>
              </a:rPr>
              <a:t>not strongly associated with CTE.  </a:t>
            </a:r>
            <a:endParaRPr/>
          </a:p>
          <a:p>
            <a:pPr marL="342900" marR="0" lvl="0" indent="-342900" algn="l" rtl="0">
              <a:lnSpc>
                <a:spcPct val="90000"/>
              </a:lnSpc>
              <a:spcBef>
                <a:spcPts val="600"/>
              </a:spcBef>
              <a:spcAft>
                <a:spcPts val="0"/>
              </a:spcAft>
              <a:buClr>
                <a:schemeClr val="dk1"/>
              </a:buClr>
              <a:buSzPts val="2960"/>
              <a:buFont typeface="Arial"/>
              <a:buChar char="•"/>
            </a:pPr>
            <a:r>
              <a:rPr lang="en-US" sz="2960" b="0" i="0" u="none" strike="noStrike" cap="none">
                <a:solidFill>
                  <a:schemeClr val="dk1"/>
                </a:solidFill>
                <a:latin typeface="Arial"/>
                <a:ea typeface="Arial"/>
                <a:cs typeface="Arial"/>
                <a:sym typeface="Arial"/>
              </a:rPr>
              <a:t>Prior </a:t>
            </a:r>
            <a:r>
              <a:rPr lang="en-US" sz="2960" b="1" i="0" u="none" strike="noStrike" cap="none">
                <a:solidFill>
                  <a:srgbClr val="C00000"/>
                </a:solidFill>
                <a:latin typeface="Arial"/>
                <a:ea typeface="Arial"/>
                <a:cs typeface="Arial"/>
                <a:sym typeface="Arial"/>
              </a:rPr>
              <a:t>TBI</a:t>
            </a:r>
            <a:r>
              <a:rPr lang="en-US" sz="2960" b="0" i="0" u="none" strike="noStrike" cap="none">
                <a:solidFill>
                  <a:schemeClr val="dk1"/>
                </a:solidFill>
                <a:latin typeface="Arial"/>
                <a:ea typeface="Arial"/>
                <a:cs typeface="Arial"/>
                <a:sym typeface="Arial"/>
              </a:rPr>
              <a:t> </a:t>
            </a:r>
            <a:r>
              <a:rPr lang="en-US" sz="2960" b="1" i="0" u="none" strike="noStrike" cap="none">
                <a:solidFill>
                  <a:srgbClr val="C00000"/>
                </a:solidFill>
                <a:latin typeface="Arial"/>
                <a:ea typeface="Arial"/>
                <a:cs typeface="Arial"/>
                <a:sym typeface="Arial"/>
              </a:rPr>
              <a:t>only risk factor</a:t>
            </a:r>
            <a:r>
              <a:rPr lang="en-US" sz="2960" b="0" i="0" u="none" strike="noStrike" cap="none">
                <a:solidFill>
                  <a:schemeClr val="dk1"/>
                </a:solidFill>
                <a:latin typeface="Arial"/>
                <a:ea typeface="Arial"/>
                <a:cs typeface="Arial"/>
                <a:sym typeface="Arial"/>
              </a:rPr>
              <a:t> significantly associated with CTE  </a:t>
            </a:r>
            <a:endParaRPr/>
          </a:p>
          <a:p>
            <a:pPr marL="342900" marR="0" lvl="0" indent="-154940" algn="l" rtl="0">
              <a:lnSpc>
                <a:spcPct val="80000"/>
              </a:lnSpc>
              <a:spcBef>
                <a:spcPts val="1192"/>
              </a:spcBef>
              <a:spcAft>
                <a:spcPts val="0"/>
              </a:spcAft>
              <a:buClr>
                <a:schemeClr val="dk1"/>
              </a:buClr>
              <a:buSzPts val="2960"/>
              <a:buFont typeface="Arial"/>
              <a:buNone/>
            </a:pPr>
            <a:endParaRPr sz="296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Shape 529"/>
          <p:cNvPicPr preferRelativeResize="0"/>
          <p:nvPr/>
        </p:nvPicPr>
        <p:blipFill rotWithShape="1">
          <a:blip r:embed="rId3">
            <a:alphaModFix/>
          </a:blip>
          <a:srcRect/>
          <a:stretch/>
        </p:blipFill>
        <p:spPr>
          <a:xfrm>
            <a:off x="533400" y="228600"/>
            <a:ext cx="5000625" cy="6381750"/>
          </a:xfrm>
          <a:prstGeom prst="rect">
            <a:avLst/>
          </a:prstGeom>
          <a:noFill/>
          <a:ln>
            <a:noFill/>
          </a:ln>
          <a:effectLst>
            <a:outerShdw blurRad="292100" dist="139700" dir="2700000" algn="tl" rotWithShape="0">
              <a:srgbClr val="333333">
                <a:alpha val="64705"/>
              </a:srgbClr>
            </a:outerShdw>
          </a:effectLst>
        </p:spPr>
      </p:pic>
      <p:sp>
        <p:nvSpPr>
          <p:cNvPr id="530" name="Shape 530"/>
          <p:cNvSpPr/>
          <p:nvPr/>
        </p:nvSpPr>
        <p:spPr>
          <a:xfrm>
            <a:off x="1066800" y="3810000"/>
            <a:ext cx="7848600" cy="255454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Arial"/>
                <a:ea typeface="Arial"/>
                <a:cs typeface="Arial"/>
                <a:sym typeface="Arial"/>
              </a:rPr>
              <a:t>Results; </a:t>
            </a:r>
            <a:endParaRPr/>
          </a:p>
          <a:p>
            <a:pPr marL="342900" marR="0" lvl="0" indent="-342900" algn="l" rtl="0">
              <a:spcBef>
                <a:spcPts val="0"/>
              </a:spcBef>
              <a:spcAft>
                <a:spcPts val="0"/>
              </a:spcAft>
              <a:buClr>
                <a:srgbClr val="FF0000"/>
              </a:buClr>
              <a:buSzPts val="3200"/>
              <a:buFont typeface="Arial"/>
              <a:buChar char="•"/>
            </a:pPr>
            <a:r>
              <a:rPr lang="en-US" sz="3200" b="1">
                <a:solidFill>
                  <a:srgbClr val="FF0000"/>
                </a:solidFill>
                <a:latin typeface="Arial"/>
                <a:ea typeface="Arial"/>
                <a:cs typeface="Arial"/>
                <a:sym typeface="Arial"/>
              </a:rPr>
              <a:t>202</a:t>
            </a:r>
            <a:r>
              <a:rPr lang="en-US" sz="3200">
                <a:solidFill>
                  <a:schemeClr val="dk1"/>
                </a:solidFill>
                <a:latin typeface="Arial"/>
                <a:ea typeface="Arial"/>
                <a:cs typeface="Arial"/>
                <a:sym typeface="Arial"/>
              </a:rPr>
              <a:t> deceased former football players </a:t>
            </a:r>
            <a:endParaRPr/>
          </a:p>
          <a:p>
            <a:pPr marL="342900" marR="0" lvl="0" indent="-342900" algn="l" rtl="0">
              <a:spcBef>
                <a:spcPts val="0"/>
              </a:spcBef>
              <a:spcAft>
                <a:spcPts val="0"/>
              </a:spcAft>
              <a:buClr>
                <a:schemeClr val="dk1"/>
              </a:buClr>
              <a:buSzPts val="3200"/>
              <a:buFont typeface="Arial"/>
              <a:buChar char="•"/>
            </a:pPr>
            <a:r>
              <a:rPr lang="en-US" sz="3200">
                <a:solidFill>
                  <a:schemeClr val="dk1"/>
                </a:solidFill>
                <a:latin typeface="Arial"/>
                <a:ea typeface="Arial"/>
                <a:cs typeface="Arial"/>
                <a:sym typeface="Arial"/>
              </a:rPr>
              <a:t>Median age at death, </a:t>
            </a:r>
            <a:r>
              <a:rPr lang="en-US" sz="3200" b="1">
                <a:solidFill>
                  <a:srgbClr val="FF0000"/>
                </a:solidFill>
                <a:latin typeface="Arial"/>
                <a:ea typeface="Arial"/>
                <a:cs typeface="Arial"/>
                <a:sym typeface="Arial"/>
              </a:rPr>
              <a:t>66 years</a:t>
            </a:r>
            <a:endParaRPr/>
          </a:p>
          <a:p>
            <a:pPr marL="342900" marR="0" lvl="0" indent="-342900" algn="l" rtl="0">
              <a:spcBef>
                <a:spcPts val="0"/>
              </a:spcBef>
              <a:spcAft>
                <a:spcPts val="0"/>
              </a:spcAft>
              <a:buClr>
                <a:schemeClr val="dk1"/>
              </a:buClr>
              <a:buSzPts val="3200"/>
              <a:buFont typeface="Arial"/>
              <a:buChar char="•"/>
            </a:pPr>
            <a:r>
              <a:rPr lang="en-US" sz="3200">
                <a:solidFill>
                  <a:schemeClr val="dk1"/>
                </a:solidFill>
                <a:latin typeface="Arial"/>
                <a:ea typeface="Arial"/>
                <a:cs typeface="Arial"/>
                <a:sym typeface="Arial"/>
              </a:rPr>
              <a:t>110 of 111 National Football League </a:t>
            </a:r>
            <a:r>
              <a:rPr lang="en-US" sz="3200" b="1">
                <a:solidFill>
                  <a:srgbClr val="FF0000"/>
                </a:solidFill>
                <a:latin typeface="Arial"/>
                <a:ea typeface="Arial"/>
                <a:cs typeface="Arial"/>
                <a:sym typeface="Arial"/>
              </a:rPr>
              <a:t>(99%) players had CTE</a:t>
            </a:r>
            <a:endParaRPr sz="3200" b="1">
              <a:solidFill>
                <a:srgbClr val="FF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Shape 535"/>
          <p:cNvPicPr preferRelativeResize="0"/>
          <p:nvPr/>
        </p:nvPicPr>
        <p:blipFill rotWithShape="1">
          <a:blip r:embed="rId3">
            <a:alphaModFix/>
          </a:blip>
          <a:srcRect/>
          <a:stretch/>
        </p:blipFill>
        <p:spPr>
          <a:xfrm>
            <a:off x="0" y="2133600"/>
            <a:ext cx="9144000" cy="3641361"/>
          </a:xfrm>
          <a:prstGeom prst="rect">
            <a:avLst/>
          </a:prstGeom>
          <a:noFill/>
          <a:ln>
            <a:noFill/>
          </a:ln>
        </p:spPr>
      </p:pic>
      <p:sp>
        <p:nvSpPr>
          <p:cNvPr id="536" name="Shape 536"/>
          <p:cNvSpPr txBox="1">
            <a:spLocks noGrp="1"/>
          </p:cNvSpPr>
          <p:nvPr>
            <p:ph type="title"/>
          </p:nvPr>
        </p:nvSpPr>
        <p:spPr>
          <a:xfrm>
            <a:off x="457200" y="6096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Harvard NFL Player Survey</a:t>
            </a:r>
            <a:br>
              <a:rPr lang="en-US" sz="4400" b="0" i="0" u="none" strike="noStrike" cap="none">
                <a:solidFill>
                  <a:schemeClr val="dk2"/>
                </a:solidFill>
                <a:latin typeface="Arial"/>
                <a:ea typeface="Arial"/>
                <a:cs typeface="Arial"/>
                <a:sym typeface="Arial"/>
              </a:rPr>
            </a:br>
            <a:r>
              <a:rPr lang="en-US" sz="3200" b="0" i="0" u="none" strike="noStrike" cap="none">
                <a:solidFill>
                  <a:schemeClr val="dk2"/>
                </a:solidFill>
                <a:latin typeface="Arial"/>
                <a:ea typeface="Arial"/>
                <a:cs typeface="Arial"/>
                <a:sym typeface="Arial"/>
              </a:rPr>
              <a:t>&gt;3,500 Respondents</a:t>
            </a:r>
            <a:endParaRPr sz="4400" b="0" i="0" u="none" strike="noStrike" cap="none">
              <a:solidFill>
                <a:schemeClr val="dk2"/>
              </a:solidFill>
              <a:latin typeface="Arial"/>
              <a:ea typeface="Arial"/>
              <a:cs typeface="Arial"/>
              <a:sym typeface="Arial"/>
            </a:endParaRPr>
          </a:p>
        </p:txBody>
      </p:sp>
      <p:sp>
        <p:nvSpPr>
          <p:cNvPr id="537" name="Shape 537"/>
          <p:cNvSpPr/>
          <p:nvPr/>
        </p:nvSpPr>
        <p:spPr>
          <a:xfrm>
            <a:off x="5029200" y="2209800"/>
            <a:ext cx="3276600" cy="12192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p:nvPr/>
        </p:nvSpPr>
        <p:spPr>
          <a:xfrm>
            <a:off x="381000" y="4386920"/>
            <a:ext cx="8162923" cy="18774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i="1">
                <a:solidFill>
                  <a:srgbClr val="000000"/>
                </a:solidFill>
                <a:latin typeface="Arial"/>
                <a:ea typeface="Arial"/>
                <a:cs typeface="Arial"/>
                <a:sym typeface="Arial"/>
              </a:rPr>
              <a:t>“I’m relieved to see people taking it seriously,” McKee says. “</a:t>
            </a:r>
            <a:r>
              <a:rPr lang="en-US" sz="2000" i="1">
                <a:solidFill>
                  <a:srgbClr val="FF0000"/>
                </a:solidFill>
                <a:latin typeface="Arial"/>
                <a:ea typeface="Arial"/>
                <a:cs typeface="Arial"/>
                <a:sym typeface="Arial"/>
              </a:rPr>
              <a:t>There’s a certain level of, I don’t know, it’s just sensationalism or it’s what sells</a:t>
            </a:r>
            <a:r>
              <a:rPr lang="en-US" sz="2000" i="1">
                <a:solidFill>
                  <a:srgbClr val="000000"/>
                </a:solidFill>
                <a:latin typeface="Arial"/>
                <a:ea typeface="Arial"/>
                <a:cs typeface="Arial"/>
                <a:sym typeface="Arial"/>
              </a:rPr>
              <a:t>. I think there are times when it’s overblown. I do think we need to be concerned. … Sometimes it goes a little far.”</a:t>
            </a:r>
            <a:r>
              <a:rPr lang="en-US" sz="1800">
                <a:solidFill>
                  <a:srgbClr val="000000"/>
                </a:solidFill>
                <a:latin typeface="Arial"/>
                <a:ea typeface="Arial"/>
                <a:cs typeface="Arial"/>
                <a:sym typeface="Arial"/>
              </a:rPr>
              <a:t/>
            </a:r>
            <a:br>
              <a:rPr lang="en-US" sz="1800">
                <a:solidFill>
                  <a:srgbClr val="000000"/>
                </a:solidFill>
                <a:latin typeface="Arial"/>
                <a:ea typeface="Arial"/>
                <a:cs typeface="Arial"/>
                <a:sym typeface="Arial"/>
              </a:rPr>
            </a:br>
            <a:r>
              <a:rPr lang="en-US" sz="1800">
                <a:solidFill>
                  <a:srgbClr val="000000"/>
                </a:solidFill>
                <a:latin typeface="Arial"/>
                <a:ea typeface="Arial"/>
                <a:cs typeface="Arial"/>
                <a:sym typeface="Arial"/>
              </a:rPr>
              <a:t/>
            </a:r>
            <a:br>
              <a:rPr lang="en-US" sz="1800">
                <a:solidFill>
                  <a:srgbClr val="000000"/>
                </a:solidFill>
                <a:latin typeface="Arial"/>
                <a:ea typeface="Arial"/>
                <a:cs typeface="Arial"/>
                <a:sym typeface="Arial"/>
              </a:rPr>
            </a:br>
            <a:endParaRPr sz="1800">
              <a:solidFill>
                <a:schemeClr val="dk1"/>
              </a:solidFill>
              <a:latin typeface="Arial"/>
              <a:ea typeface="Arial"/>
              <a:cs typeface="Arial"/>
              <a:sym typeface="Arial"/>
            </a:endParaRPr>
          </a:p>
        </p:txBody>
      </p:sp>
      <p:sp>
        <p:nvSpPr>
          <p:cNvPr id="543" name="Shape 543"/>
          <p:cNvSpPr/>
          <p:nvPr/>
        </p:nvSpPr>
        <p:spPr>
          <a:xfrm>
            <a:off x="152400" y="6096000"/>
            <a:ext cx="9429750"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rgbClr val="000000"/>
                </a:solidFill>
                <a:latin typeface="Arial"/>
                <a:ea typeface="Arial"/>
                <a:cs typeface="Arial"/>
                <a:sym typeface="Arial"/>
              </a:rPr>
              <a:t>Burnsed, B. "A Gray Matter." </a:t>
            </a:r>
            <a:r>
              <a:rPr lang="en-US" sz="1400" i="1">
                <a:solidFill>
                  <a:srgbClr val="000000"/>
                </a:solidFill>
                <a:latin typeface="Arial"/>
                <a:ea typeface="Arial"/>
                <a:cs typeface="Arial"/>
                <a:sym typeface="Arial"/>
              </a:rPr>
              <a:t>Champion Magazine. </a:t>
            </a:r>
            <a:r>
              <a:rPr lang="en-US" sz="1400">
                <a:solidFill>
                  <a:srgbClr val="000000"/>
                </a:solidFill>
                <a:latin typeface="Arial"/>
                <a:ea typeface="Arial"/>
                <a:cs typeface="Arial"/>
                <a:sym typeface="Arial"/>
              </a:rPr>
              <a:t>Spring 2015 (accessed on 3/18/18 at http://www.ncaa.org/static/champion/gray-matter/#sthash.fLCUdxnT.bLfliN0N.dpbs).</a:t>
            </a:r>
            <a:r>
              <a:rPr lang="en-US" sz="1800">
                <a:solidFill>
                  <a:srgbClr val="000000"/>
                </a:solidFill>
                <a:latin typeface="Arial"/>
                <a:ea typeface="Arial"/>
                <a:cs typeface="Arial"/>
                <a:sym typeface="Arial"/>
              </a:rPr>
              <a:t/>
            </a:r>
            <a:br>
              <a:rPr lang="en-US" sz="1800">
                <a:solidFill>
                  <a:srgbClr val="000000"/>
                </a:solidFill>
                <a:latin typeface="Arial"/>
                <a:ea typeface="Arial"/>
                <a:cs typeface="Arial"/>
                <a:sym typeface="Arial"/>
              </a:rPr>
            </a:br>
            <a:r>
              <a:rPr lang="en-US" sz="1800">
                <a:solidFill>
                  <a:srgbClr val="000000"/>
                </a:solidFill>
                <a:latin typeface="Arial"/>
                <a:ea typeface="Arial"/>
                <a:cs typeface="Arial"/>
                <a:sym typeface="Arial"/>
              </a:rPr>
              <a:t/>
            </a:r>
            <a:br>
              <a:rPr lang="en-US" sz="1800">
                <a:solidFill>
                  <a:srgbClr val="000000"/>
                </a:solidFill>
                <a:latin typeface="Arial"/>
                <a:ea typeface="Arial"/>
                <a:cs typeface="Arial"/>
                <a:sym typeface="Arial"/>
              </a:rPr>
            </a:br>
            <a:endParaRPr sz="1800">
              <a:solidFill>
                <a:schemeClr val="dk1"/>
              </a:solidFill>
              <a:latin typeface="Arial"/>
              <a:ea typeface="Arial"/>
              <a:cs typeface="Arial"/>
              <a:sym typeface="Arial"/>
            </a:endParaRPr>
          </a:p>
        </p:txBody>
      </p:sp>
      <p:pic>
        <p:nvPicPr>
          <p:cNvPr id="544" name="Shape 544"/>
          <p:cNvPicPr preferRelativeResize="0"/>
          <p:nvPr/>
        </p:nvPicPr>
        <p:blipFill rotWithShape="1">
          <a:blip r:embed="rId3">
            <a:alphaModFix/>
          </a:blip>
          <a:srcRect/>
          <a:stretch/>
        </p:blipFill>
        <p:spPr>
          <a:xfrm>
            <a:off x="1462363" y="304800"/>
            <a:ext cx="6000195" cy="3841617"/>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Shape 549"/>
          <p:cNvPicPr preferRelativeResize="0"/>
          <p:nvPr/>
        </p:nvPicPr>
        <p:blipFill rotWithShape="1">
          <a:blip r:embed="rId3">
            <a:alphaModFix/>
          </a:blip>
          <a:srcRect/>
          <a:stretch/>
        </p:blipFill>
        <p:spPr>
          <a:xfrm>
            <a:off x="381000" y="761999"/>
            <a:ext cx="7148512" cy="5354917"/>
          </a:xfrm>
          <a:prstGeom prst="rect">
            <a:avLst/>
          </a:prstGeom>
          <a:noFill/>
          <a:ln>
            <a:noFill/>
          </a:ln>
          <a:effectLst>
            <a:outerShdw blurRad="292100" dist="139700" dir="2700000" algn="tl" rotWithShape="0">
              <a:srgbClr val="333333">
                <a:alpha val="64705"/>
              </a:srgbClr>
            </a:outerShdw>
          </a:effectLst>
        </p:spPr>
      </p:pic>
      <p:sp>
        <p:nvSpPr>
          <p:cNvPr id="550" name="Shape 550"/>
          <p:cNvSpPr/>
          <p:nvPr/>
        </p:nvSpPr>
        <p:spPr>
          <a:xfrm>
            <a:off x="2743200" y="3820458"/>
            <a:ext cx="6324600" cy="2123658"/>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Given the potential for referral and recall bias in available studies, it </a:t>
            </a:r>
            <a:r>
              <a:rPr lang="en-US" sz="2000" b="1" i="1">
                <a:solidFill>
                  <a:schemeClr val="dk1"/>
                </a:solidFill>
                <a:latin typeface="Arial"/>
                <a:ea typeface="Arial"/>
                <a:cs typeface="Arial"/>
                <a:sym typeface="Arial"/>
              </a:rPr>
              <a:t>remains unclear whether or not the pathologic findings made postmortem cause the presumed neurobehavioral sequela</a:t>
            </a:r>
            <a:r>
              <a:rPr lang="en-US" sz="1800">
                <a:solidFill>
                  <a:schemeClr val="dk1"/>
                </a:solidFill>
                <a:latin typeface="Arial"/>
                <a:ea typeface="Arial"/>
                <a:cs typeface="Arial"/>
                <a:sym typeface="Arial"/>
              </a:rPr>
              <a:t> and whether the presumed risk factors, such as sports activity, cerebral concussions, and subconcussive blows, are solely causative of the clinical signs and symptoms</a:t>
            </a:r>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Shape 555"/>
          <p:cNvPicPr preferRelativeResize="0"/>
          <p:nvPr/>
        </p:nvPicPr>
        <p:blipFill rotWithShape="1">
          <a:blip r:embed="rId3">
            <a:alphaModFix/>
          </a:blip>
          <a:srcRect t="33241"/>
          <a:stretch/>
        </p:blipFill>
        <p:spPr>
          <a:xfrm>
            <a:off x="152400" y="1104900"/>
            <a:ext cx="7791450" cy="3060707"/>
          </a:xfrm>
          <a:prstGeom prst="rect">
            <a:avLst/>
          </a:prstGeom>
          <a:noFill/>
          <a:ln>
            <a:noFill/>
          </a:ln>
          <a:effectLst>
            <a:outerShdw blurRad="292100" dist="139700" dir="2700000" algn="tl" rotWithShape="0">
              <a:srgbClr val="333333">
                <a:alpha val="64705"/>
              </a:srgbClr>
            </a:outerShdw>
          </a:effectLst>
        </p:spPr>
      </p:pic>
      <p:sp>
        <p:nvSpPr>
          <p:cNvPr id="556" name="Shape 556"/>
          <p:cNvSpPr/>
          <p:nvPr/>
        </p:nvSpPr>
        <p:spPr>
          <a:xfrm>
            <a:off x="1371600" y="3657600"/>
            <a:ext cx="7467600" cy="292387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a:t>
            </a:r>
            <a:r>
              <a:rPr lang="en-US" sz="2000" b="1" i="1">
                <a:solidFill>
                  <a:schemeClr val="dk1"/>
                </a:solidFill>
                <a:latin typeface="Arial"/>
                <a:ea typeface="Arial"/>
                <a:cs typeface="Arial"/>
                <a:sym typeface="Arial"/>
              </a:rPr>
              <a:t>differentiation from other, better-characterized neurodegenerative syndromes remain elusive</a:t>
            </a:r>
            <a:r>
              <a:rPr lang="en-US" sz="1800">
                <a:solidFill>
                  <a:schemeClr val="dk1"/>
                </a:solidFill>
                <a:latin typeface="Arial"/>
                <a:ea typeface="Arial"/>
                <a:cs typeface="Arial"/>
                <a:sym typeface="Arial"/>
              </a:rPr>
              <a:t>. Indeed, owing to the lack of large-scale controlled studies, our understanding of the pathology of CTE has advanced little since the landmark study by Corsellis </a:t>
            </a:r>
            <a:r>
              <a:rPr lang="en-US" sz="1800" i="1">
                <a:solidFill>
                  <a:schemeClr val="dk1"/>
                </a:solidFill>
                <a:latin typeface="Arial"/>
                <a:ea typeface="Arial"/>
                <a:cs typeface="Arial"/>
                <a:sym typeface="Arial"/>
              </a:rPr>
              <a:t>et al. </a:t>
            </a:r>
            <a:r>
              <a:rPr lang="en-US" sz="1800">
                <a:solidFill>
                  <a:schemeClr val="dk1"/>
                </a:solidFill>
                <a:latin typeface="Arial"/>
                <a:ea typeface="Arial"/>
                <a:cs typeface="Arial"/>
                <a:sym typeface="Arial"/>
              </a:rPr>
              <a:t>in 1973.</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At least some pathological fea­tures are common to survival from single and repetitive TBI, raising the possibility that they represent manifesta­tions along a spectrum of common pathology, perhaps with a phenotype influenced by severity and frequency of exposure</a:t>
            </a:r>
            <a:endParaRPr/>
          </a:p>
        </p:txBody>
      </p:sp>
      <p:pic>
        <p:nvPicPr>
          <p:cNvPr id="557" name="Shape 557"/>
          <p:cNvPicPr preferRelativeResize="0"/>
          <p:nvPr/>
        </p:nvPicPr>
        <p:blipFill rotWithShape="1">
          <a:blip r:embed="rId3">
            <a:alphaModFix/>
          </a:blip>
          <a:srcRect b="87535"/>
          <a:stretch/>
        </p:blipFill>
        <p:spPr>
          <a:xfrm>
            <a:off x="142875" y="533400"/>
            <a:ext cx="7791450" cy="571500"/>
          </a:xfrm>
          <a:prstGeom prst="rect">
            <a:avLst/>
          </a:prstGeom>
          <a:noFill/>
          <a:ln>
            <a:noFill/>
          </a:ln>
          <a:effectLst>
            <a:outerShdw blurRad="292100" dist="139700" dir="2700000" algn="tl" rotWithShape="0">
              <a:srgbClr val="333333">
                <a:alpha val="64705"/>
              </a:srgbClr>
            </a:outerShdw>
          </a:effectLst>
        </p:spPr>
      </p:pic>
      <p:sp>
        <p:nvSpPr>
          <p:cNvPr id="558" name="Shape 558"/>
          <p:cNvSpPr/>
          <p:nvPr/>
        </p:nvSpPr>
        <p:spPr>
          <a:xfrm>
            <a:off x="1981200" y="152400"/>
            <a:ext cx="457200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 Smith, D. H. </a:t>
            </a:r>
            <a:r>
              <a:rPr lang="en-US" sz="1400" i="1">
                <a:solidFill>
                  <a:schemeClr val="dk1"/>
                </a:solidFill>
                <a:latin typeface="Arial"/>
                <a:ea typeface="Arial"/>
                <a:cs typeface="Arial"/>
                <a:sym typeface="Arial"/>
              </a:rPr>
              <a:t>et al. Nat. Rev. Neurol. </a:t>
            </a:r>
            <a:r>
              <a:rPr lang="en-US" sz="1400">
                <a:solidFill>
                  <a:schemeClr val="dk1"/>
                </a:solidFill>
                <a:latin typeface="Arial"/>
                <a:ea typeface="Arial"/>
                <a:cs typeface="Arial"/>
                <a:sym typeface="Arial"/>
              </a:rPr>
              <a:t>9, 211–221 (2013); </a:t>
            </a:r>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Shape 563"/>
          <p:cNvPicPr preferRelativeResize="0"/>
          <p:nvPr/>
        </p:nvPicPr>
        <p:blipFill rotWithShape="1">
          <a:blip r:embed="rId3">
            <a:alphaModFix/>
          </a:blip>
          <a:srcRect/>
          <a:stretch/>
        </p:blipFill>
        <p:spPr>
          <a:xfrm>
            <a:off x="152400" y="559865"/>
            <a:ext cx="6477000" cy="5396435"/>
          </a:xfrm>
          <a:prstGeom prst="rect">
            <a:avLst/>
          </a:prstGeom>
          <a:noFill/>
          <a:ln>
            <a:noFill/>
          </a:ln>
          <a:effectLst>
            <a:outerShdw blurRad="292100" dist="139700" dir="2700000" algn="tl" rotWithShape="0">
              <a:srgbClr val="333333">
                <a:alpha val="64705"/>
              </a:srgbClr>
            </a:outerShdw>
          </a:effectLst>
        </p:spPr>
      </p:pic>
      <p:sp>
        <p:nvSpPr>
          <p:cNvPr id="564" name="Shape 564"/>
          <p:cNvSpPr/>
          <p:nvPr/>
        </p:nvSpPr>
        <p:spPr>
          <a:xfrm>
            <a:off x="2286000" y="6564779"/>
            <a:ext cx="4572000" cy="2616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J Neuropathol Exp Neurol, Vol. 74, No. 6, June 2015 pp. 493Y499</a:t>
            </a:r>
            <a:endParaRPr/>
          </a:p>
        </p:txBody>
      </p:sp>
      <p:sp>
        <p:nvSpPr>
          <p:cNvPr id="565" name="Shape 565"/>
          <p:cNvSpPr/>
          <p:nvPr/>
        </p:nvSpPr>
        <p:spPr>
          <a:xfrm>
            <a:off x="1600200" y="3733800"/>
            <a:ext cx="7467600" cy="2246769"/>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The </a:t>
            </a:r>
            <a:r>
              <a:rPr lang="en-US" sz="2400" b="1" i="1">
                <a:solidFill>
                  <a:schemeClr val="dk1"/>
                </a:solidFill>
                <a:latin typeface="Arial"/>
                <a:ea typeface="Arial"/>
                <a:cs typeface="Arial"/>
                <a:sym typeface="Arial"/>
              </a:rPr>
              <a:t>association between the history of concussion and findings of p-tau at autopsy is unclear</a:t>
            </a:r>
            <a:r>
              <a:rPr lang="en-US" sz="2000">
                <a:solidFill>
                  <a:schemeClr val="dk1"/>
                </a:solidFill>
                <a:latin typeface="Arial"/>
                <a:ea typeface="Arial"/>
                <a:cs typeface="Arial"/>
                <a:sym typeface="Arial"/>
              </a:rPr>
              <a:t>. Concussions and subconcussive head trauma exposure are poorly defined in available cases. </a:t>
            </a:r>
            <a:r>
              <a:rPr lang="en-US" sz="2400" b="1" i="1">
                <a:solidFill>
                  <a:schemeClr val="dk1"/>
                </a:solidFill>
                <a:latin typeface="Arial"/>
                <a:ea typeface="Arial"/>
                <a:cs typeface="Arial"/>
                <a:sym typeface="Arial"/>
              </a:rPr>
              <a:t>Much additional research in chronic traumatic encephalopathy is needed</a:t>
            </a:r>
            <a:endParaRPr sz="2000" b="1" i="1">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Shape 570"/>
          <p:cNvPicPr preferRelativeResize="0"/>
          <p:nvPr/>
        </p:nvPicPr>
        <p:blipFill rotWithShape="1">
          <a:blip r:embed="rId3">
            <a:alphaModFix/>
          </a:blip>
          <a:srcRect/>
          <a:stretch/>
        </p:blipFill>
        <p:spPr>
          <a:xfrm>
            <a:off x="76199" y="228600"/>
            <a:ext cx="7259399" cy="5334000"/>
          </a:xfrm>
          <a:prstGeom prst="rect">
            <a:avLst/>
          </a:prstGeom>
          <a:noFill/>
          <a:ln>
            <a:noFill/>
          </a:ln>
          <a:effectLst>
            <a:outerShdw blurRad="292100" dist="139700" dir="2700000" algn="tl" rotWithShape="0">
              <a:srgbClr val="333333">
                <a:alpha val="64705"/>
              </a:srgbClr>
            </a:outerShdw>
          </a:effectLst>
        </p:spPr>
      </p:pic>
      <p:sp>
        <p:nvSpPr>
          <p:cNvPr id="571" name="Shape 571"/>
          <p:cNvSpPr/>
          <p:nvPr/>
        </p:nvSpPr>
        <p:spPr>
          <a:xfrm>
            <a:off x="742950" y="3962400"/>
            <a:ext cx="8305800" cy="255454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……..there is insufficient evidence to establish causation between sports concussion and CTE. It is likely that </a:t>
            </a:r>
            <a:r>
              <a:rPr lang="en-US" sz="2800" b="1" i="1">
                <a:solidFill>
                  <a:schemeClr val="dk1"/>
                </a:solidFill>
                <a:latin typeface="Arial"/>
                <a:ea typeface="Arial"/>
                <a:cs typeface="Arial"/>
                <a:sym typeface="Arial"/>
              </a:rPr>
              <a:t>many of the cases with neuropathological findings represent the normal aging process, the effects of opiate abuse</a:t>
            </a:r>
            <a:r>
              <a:rPr lang="en-US" sz="2400">
                <a:solidFill>
                  <a:schemeClr val="dk1"/>
                </a:solidFill>
                <a:latin typeface="Arial"/>
                <a:ea typeface="Arial"/>
                <a:cs typeface="Arial"/>
                <a:sym typeface="Arial"/>
              </a:rPr>
              <a:t>, or a variant of frontotemporal lobar</a:t>
            </a:r>
            <a:endParaRPr/>
          </a:p>
          <a:p>
            <a:pPr marL="0" marR="0" lvl="0" indent="0" algn="l" rtl="0">
              <a:spcBef>
                <a:spcPts val="0"/>
              </a:spcBef>
              <a:spcAft>
                <a:spcPts val="0"/>
              </a:spcAft>
              <a:buNone/>
            </a:pPr>
            <a:r>
              <a:rPr lang="en-US" sz="2400">
                <a:solidFill>
                  <a:schemeClr val="dk1"/>
                </a:solidFill>
                <a:latin typeface="Arial"/>
                <a:ea typeface="Arial"/>
                <a:cs typeface="Arial"/>
                <a:sym typeface="Arial"/>
              </a:rPr>
              <a:t>degeneration.</a:t>
            </a:r>
            <a:endParaRPr/>
          </a:p>
        </p:txBody>
      </p:sp>
      <p:sp>
        <p:nvSpPr>
          <p:cNvPr id="572" name="Shape 572"/>
          <p:cNvSpPr/>
          <p:nvPr/>
        </p:nvSpPr>
        <p:spPr>
          <a:xfrm>
            <a:off x="685800" y="685800"/>
            <a:ext cx="6324600"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Neurosurgery 76:643–656, 2015 DOI: 10.1227/NEU.0000000000000722</a:t>
            </a:r>
            <a:endParaRPr sz="120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Shape 577"/>
          <p:cNvPicPr preferRelativeResize="0"/>
          <p:nvPr/>
        </p:nvPicPr>
        <p:blipFill rotWithShape="1">
          <a:blip r:embed="rId3">
            <a:alphaModFix/>
          </a:blip>
          <a:srcRect/>
          <a:stretch/>
        </p:blipFill>
        <p:spPr>
          <a:xfrm>
            <a:off x="304800" y="838200"/>
            <a:ext cx="5917968" cy="5562600"/>
          </a:xfrm>
          <a:prstGeom prst="rect">
            <a:avLst/>
          </a:prstGeom>
          <a:noFill/>
          <a:ln>
            <a:noFill/>
          </a:ln>
          <a:effectLst>
            <a:outerShdw blurRad="292100" dist="139700" dir="2700000" algn="tl" rotWithShape="0">
              <a:srgbClr val="333333">
                <a:alpha val="64705"/>
              </a:srgbClr>
            </a:outerShdw>
          </a:effectLst>
        </p:spPr>
      </p:pic>
      <p:sp>
        <p:nvSpPr>
          <p:cNvPr id="578" name="Shape 578"/>
          <p:cNvSpPr/>
          <p:nvPr/>
        </p:nvSpPr>
        <p:spPr>
          <a:xfrm>
            <a:off x="4486275" y="2514600"/>
            <a:ext cx="4457352" cy="3693319"/>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800">
                <a:solidFill>
                  <a:schemeClr val="dk1"/>
                </a:solidFill>
                <a:latin typeface="Arial"/>
                <a:ea typeface="Arial"/>
                <a:cs typeface="Arial"/>
                <a:sym typeface="Arial"/>
              </a:rPr>
              <a:t>N = 6</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Dementia symptoms onset = ave 64 y/o</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Ave age of death with autopsy CTE = 76 y/o</a:t>
            </a:r>
            <a:endParaRPr/>
          </a:p>
          <a:p>
            <a:pPr marL="0" marR="0" lvl="0" indent="0" algn="l" rtl="0">
              <a:lnSpc>
                <a:spcPct val="150000"/>
              </a:lnSpc>
              <a:spcBef>
                <a:spcPts val="0"/>
              </a:spcBef>
              <a:spcAft>
                <a:spcPts val="0"/>
              </a:spcAft>
              <a:buNone/>
            </a:pPr>
            <a:r>
              <a:rPr lang="en-US" sz="1800">
                <a:solidFill>
                  <a:schemeClr val="dk1"/>
                </a:solidFill>
                <a:latin typeface="Arial"/>
                <a:ea typeface="Arial"/>
                <a:cs typeface="Arial"/>
                <a:sym typeface="Arial"/>
              </a:rPr>
              <a:t>	</a:t>
            </a:r>
            <a:r>
              <a:rPr lang="en-US" sz="1800" u="sng">
                <a:solidFill>
                  <a:schemeClr val="dk1"/>
                </a:solidFill>
                <a:latin typeface="Arial"/>
                <a:ea typeface="Arial"/>
                <a:cs typeface="Arial"/>
                <a:sym typeface="Arial"/>
              </a:rPr>
              <a:t>Of the 6 players with CTE:</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Alzheimer’s disease (N = 6) </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Biomarker TDP-43 (N = 6) </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Cerebral amyloid angiopathy (N = 5) </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Hippocampal sclerosis (N = 2)</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Corticobasal degeneration (N = 1)</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Dementia with Lewy bodies (N = 1)</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Vascular pathology (N = 1)</a:t>
            </a:r>
            <a:endParaRPr/>
          </a:p>
        </p:txBody>
      </p:sp>
      <p:sp>
        <p:nvSpPr>
          <p:cNvPr id="579" name="Shape 579"/>
          <p:cNvSpPr txBox="1"/>
          <p:nvPr/>
        </p:nvSpPr>
        <p:spPr>
          <a:xfrm>
            <a:off x="838200" y="228600"/>
            <a:ext cx="7924800"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chemeClr val="dk1"/>
                </a:solidFill>
                <a:latin typeface="Arial"/>
                <a:ea typeface="Arial"/>
                <a:cs typeface="Arial"/>
                <a:sym typeface="Arial"/>
              </a:rPr>
              <a:t>Chicken or the Egg?  Which Came First?</a:t>
            </a: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4"/>
        <p:cNvGrpSpPr/>
        <p:nvPr/>
      </p:nvGrpSpPr>
      <p:grpSpPr>
        <a:xfrm>
          <a:off x="0" y="0"/>
          <a:ext cx="0" cy="0"/>
          <a:chOff x="0" y="0"/>
          <a:chExt cx="0" cy="0"/>
        </a:xfrm>
      </p:grpSpPr>
      <p:pic>
        <p:nvPicPr>
          <p:cNvPr id="125" name="Shape 125"/>
          <p:cNvPicPr preferRelativeResize="0"/>
          <p:nvPr/>
        </p:nvPicPr>
        <p:blipFill rotWithShape="1">
          <a:blip r:embed="rId3">
            <a:alphaModFix/>
          </a:blip>
          <a:srcRect/>
          <a:stretch/>
        </p:blipFill>
        <p:spPr>
          <a:xfrm>
            <a:off x="381000" y="990600"/>
            <a:ext cx="8321040" cy="4688598"/>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Shape 584"/>
          <p:cNvSpPr txBox="1">
            <a:spLocks noGrp="1"/>
          </p:cNvSpPr>
          <p:nvPr>
            <p:ph type="title"/>
          </p:nvPr>
        </p:nvSpPr>
        <p:spPr>
          <a:xfrm>
            <a:off x="457200" y="76200"/>
            <a:ext cx="82296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i="0" u="none" strike="noStrike" cap="none">
                <a:solidFill>
                  <a:schemeClr val="dk2"/>
                </a:solidFill>
                <a:latin typeface="Arial"/>
                <a:ea typeface="Arial"/>
                <a:cs typeface="Arial"/>
                <a:sym typeface="Arial"/>
              </a:rPr>
              <a:t>Suicide Over Represented in CTE </a:t>
            </a:r>
            <a:r>
              <a:rPr lang="en-US" sz="3200" b="0" i="0" u="none" strike="noStrike" cap="none" baseline="30000">
                <a:solidFill>
                  <a:schemeClr val="dk2"/>
                </a:solidFill>
                <a:latin typeface="Arial"/>
                <a:ea typeface="Arial"/>
                <a:cs typeface="Arial"/>
                <a:sym typeface="Arial"/>
              </a:rPr>
              <a:t>2</a:t>
            </a:r>
            <a:endParaRPr/>
          </a:p>
        </p:txBody>
      </p:sp>
      <p:sp>
        <p:nvSpPr>
          <p:cNvPr id="585" name="Shape 585"/>
          <p:cNvSpPr txBox="1">
            <a:spLocks noGrp="1"/>
          </p:cNvSpPr>
          <p:nvPr>
            <p:ph type="body" idx="1"/>
          </p:nvPr>
        </p:nvSpPr>
        <p:spPr>
          <a:xfrm>
            <a:off x="457200" y="990601"/>
            <a:ext cx="8229600" cy="3733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70000"/>
              </a:lnSpc>
              <a:spcBef>
                <a:spcPts val="0"/>
              </a:spcBef>
              <a:spcAft>
                <a:spcPts val="0"/>
              </a:spcAft>
              <a:buClr>
                <a:srgbClr val="FF0000"/>
              </a:buClr>
              <a:buSzPts val="2000"/>
              <a:buFont typeface="Arial"/>
              <a:buChar char="•"/>
            </a:pPr>
            <a:r>
              <a:rPr lang="en-US" sz="2000" b="1" i="0" u="none" strike="noStrike" cap="none">
                <a:solidFill>
                  <a:srgbClr val="FF0000"/>
                </a:solidFill>
                <a:latin typeface="Arial"/>
                <a:ea typeface="Arial"/>
                <a:cs typeface="Arial"/>
                <a:sym typeface="Arial"/>
              </a:rPr>
              <a:t>No established causal link</a:t>
            </a:r>
            <a:r>
              <a:rPr lang="en-US" sz="2000" b="0" i="0" u="none" strike="noStrike" cap="none">
                <a:solidFill>
                  <a:schemeClr val="dk1"/>
                </a:solidFill>
                <a:latin typeface="Arial"/>
                <a:ea typeface="Arial"/>
                <a:cs typeface="Arial"/>
                <a:sym typeface="Arial"/>
              </a:rPr>
              <a:t> between CTE pathophysiology and suicide</a:t>
            </a:r>
            <a:endParaRPr/>
          </a:p>
          <a:p>
            <a:pPr marL="342900" marR="0" lvl="0" indent="-342900" algn="l" rtl="0">
              <a:lnSpc>
                <a:spcPct val="170000"/>
              </a:lnSpc>
              <a:spcBef>
                <a:spcPts val="0"/>
              </a:spcBef>
              <a:spcAft>
                <a:spcPts val="0"/>
              </a:spcAft>
              <a:buClr>
                <a:srgbClr val="FF0000"/>
              </a:buClr>
              <a:buSzPts val="2000"/>
              <a:buFont typeface="Arial"/>
              <a:buChar char="•"/>
            </a:pPr>
            <a:r>
              <a:rPr lang="en-US" sz="2000" b="1" i="0" u="none" strike="noStrike" cap="none">
                <a:solidFill>
                  <a:srgbClr val="FF0000"/>
                </a:solidFill>
                <a:latin typeface="Arial"/>
                <a:ea typeface="Arial"/>
                <a:cs typeface="Arial"/>
                <a:sym typeface="Arial"/>
              </a:rPr>
              <a:t>Case selection bias results </a:t>
            </a:r>
            <a:r>
              <a:rPr lang="en-US" sz="2000" b="0" i="0" u="none" strike="noStrike" cap="none">
                <a:solidFill>
                  <a:schemeClr val="dk1"/>
                </a:solidFill>
                <a:latin typeface="Arial"/>
                <a:ea typeface="Arial"/>
                <a:cs typeface="Arial"/>
                <a:sym typeface="Arial"/>
              </a:rPr>
              <a:t>in over representation of CTE cases with neuropsychiatric comorbidity and suicide risk factors.</a:t>
            </a:r>
            <a:endParaRPr/>
          </a:p>
          <a:p>
            <a:pPr marL="342900" marR="0" lvl="0" indent="-342900" algn="l" rtl="0">
              <a:lnSpc>
                <a:spcPct val="17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10 of 52 athletes that committed suicide— </a:t>
            </a:r>
            <a:r>
              <a:rPr lang="en-US" sz="2000" b="1" i="0" u="none" strike="noStrike" cap="none">
                <a:solidFill>
                  <a:srgbClr val="FF0000"/>
                </a:solidFill>
                <a:latin typeface="Arial"/>
                <a:ea typeface="Arial"/>
                <a:cs typeface="Arial"/>
                <a:sym typeface="Arial"/>
              </a:rPr>
              <a:t>6 of 10 did not have CTE </a:t>
            </a:r>
            <a:r>
              <a:rPr lang="en-US" sz="2000" b="0" i="0" u="none" strike="noStrike" cap="none">
                <a:solidFill>
                  <a:schemeClr val="dk1"/>
                </a:solidFill>
                <a:latin typeface="Arial"/>
                <a:ea typeface="Arial"/>
                <a:cs typeface="Arial"/>
                <a:sym typeface="Arial"/>
              </a:rPr>
              <a:t>features neuropathologically </a:t>
            </a:r>
            <a:r>
              <a:rPr lang="en-US" sz="2000" b="0" i="0" u="none" strike="noStrike" cap="none" baseline="30000">
                <a:solidFill>
                  <a:schemeClr val="dk1"/>
                </a:solidFill>
                <a:latin typeface="Arial"/>
                <a:ea typeface="Arial"/>
                <a:cs typeface="Arial"/>
                <a:sym typeface="Arial"/>
              </a:rPr>
              <a:t>1</a:t>
            </a:r>
            <a:endParaRPr/>
          </a:p>
          <a:p>
            <a:pPr marL="342900" marR="0" lvl="0" indent="-342900" algn="l" rtl="0">
              <a:lnSpc>
                <a:spcPct val="170000"/>
              </a:lnSpc>
              <a:spcBef>
                <a:spcPts val="0"/>
              </a:spcBef>
              <a:spcAft>
                <a:spcPts val="0"/>
              </a:spcAft>
              <a:buClr>
                <a:srgbClr val="FF0000"/>
              </a:buClr>
              <a:buSzPts val="2000"/>
              <a:buFont typeface="Arial"/>
              <a:buChar char="•"/>
            </a:pPr>
            <a:r>
              <a:rPr lang="en-US" sz="2000" b="1" i="0" u="none" strike="noStrike" cap="none">
                <a:solidFill>
                  <a:srgbClr val="FF0000"/>
                </a:solidFill>
                <a:latin typeface="Arial"/>
                <a:ea typeface="Arial"/>
                <a:cs typeface="Arial"/>
                <a:sym typeface="Arial"/>
              </a:rPr>
              <a:t>Former NFL athletes are less likely to die by suicide </a:t>
            </a:r>
            <a:r>
              <a:rPr lang="en-US" sz="2000" b="0" i="0" u="none" strike="noStrike" cap="none">
                <a:solidFill>
                  <a:schemeClr val="dk1"/>
                </a:solidFill>
                <a:latin typeface="Arial"/>
                <a:ea typeface="Arial"/>
                <a:cs typeface="Arial"/>
                <a:sym typeface="Arial"/>
              </a:rPr>
              <a:t>than men in the general population (or baseball players!)</a:t>
            </a:r>
            <a:endParaRPr/>
          </a:p>
        </p:txBody>
      </p:sp>
      <p:sp>
        <p:nvSpPr>
          <p:cNvPr id="586" name="Shape 586"/>
          <p:cNvSpPr/>
          <p:nvPr/>
        </p:nvSpPr>
        <p:spPr>
          <a:xfrm>
            <a:off x="504825" y="5562600"/>
            <a:ext cx="8153400"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1. McKee AC, Stein TD, Nowinski CJ, et al. The spectrum of disease in chronic traumatic encephalopathy. Brain 2013;136(Pt 1):43–64.</a:t>
            </a:r>
            <a:endParaRPr/>
          </a:p>
          <a:p>
            <a:pPr marL="0" marR="0" lvl="0" indent="0" algn="ctr" rtl="0">
              <a:spcBef>
                <a:spcPts val="0"/>
              </a:spcBef>
              <a:spcAft>
                <a:spcPts val="0"/>
              </a:spcAft>
              <a:buNone/>
            </a:pPr>
            <a:r>
              <a:rPr lang="en-US" sz="1200">
                <a:solidFill>
                  <a:schemeClr val="dk1"/>
                </a:solidFill>
                <a:latin typeface="Arial"/>
                <a:ea typeface="Arial"/>
                <a:cs typeface="Arial"/>
                <a:sym typeface="Arial"/>
              </a:rPr>
              <a:t>2. J Neuropsychiatry Clin Neurosci 2016; 28:9–16; doi: 10.1176/appi.neuropsych.15070172</a:t>
            </a:r>
            <a:endParaRPr/>
          </a:p>
          <a:p>
            <a:pPr marL="0" marR="0" lvl="0" indent="0" algn="ctr" rtl="0">
              <a:spcBef>
                <a:spcPts val="0"/>
              </a:spcBef>
              <a:spcAft>
                <a:spcPts val="0"/>
              </a:spcAft>
              <a:buNone/>
            </a:pPr>
            <a:r>
              <a:rPr lang="en-US" sz="1200">
                <a:solidFill>
                  <a:schemeClr val="dk1"/>
                </a:solidFill>
                <a:latin typeface="Arial"/>
                <a:ea typeface="Arial"/>
                <a:cs typeface="Arial"/>
                <a:sym typeface="Arial"/>
              </a:rPr>
              <a:t>Iverson GL. Br J Sports Med 2014;48:162–164. doi:10.1136/bjsports-2013-092935</a:t>
            </a:r>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Shape 591"/>
          <p:cNvPicPr preferRelativeResize="0"/>
          <p:nvPr/>
        </p:nvPicPr>
        <p:blipFill rotWithShape="1">
          <a:blip r:embed="rId3">
            <a:alphaModFix/>
          </a:blip>
          <a:srcRect/>
          <a:stretch/>
        </p:blipFill>
        <p:spPr>
          <a:xfrm>
            <a:off x="152400" y="457200"/>
            <a:ext cx="7080225" cy="5581650"/>
          </a:xfrm>
          <a:prstGeom prst="rect">
            <a:avLst/>
          </a:prstGeom>
          <a:noFill/>
          <a:ln>
            <a:noFill/>
          </a:ln>
          <a:effectLst>
            <a:outerShdw blurRad="292100" dist="139700" dir="2700000" algn="tl" rotWithShape="0">
              <a:srgbClr val="333333">
                <a:alpha val="64705"/>
              </a:srgbClr>
            </a:outerShdw>
          </a:effectLst>
        </p:spPr>
      </p:pic>
      <p:sp>
        <p:nvSpPr>
          <p:cNvPr id="592" name="Shape 592"/>
          <p:cNvSpPr txBox="1">
            <a:spLocks noGrp="1"/>
          </p:cNvSpPr>
          <p:nvPr>
            <p:ph type="body" idx="1"/>
          </p:nvPr>
        </p:nvSpPr>
        <p:spPr>
          <a:xfrm>
            <a:off x="4114800" y="2819400"/>
            <a:ext cx="4876800" cy="381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200"/>
              <a:buFont typeface="Arial"/>
              <a:buNone/>
            </a:pPr>
            <a:r>
              <a:rPr lang="en-US" sz="3200" b="0" i="0" u="none" strike="noStrike" cap="none">
                <a:solidFill>
                  <a:schemeClr val="dk1"/>
                </a:solidFill>
                <a:latin typeface="Arial"/>
                <a:ea typeface="Arial"/>
                <a:cs typeface="Arial"/>
                <a:sym typeface="Arial"/>
              </a:rPr>
              <a:t>Relationship between suicide and CTE pathophysiology— </a:t>
            </a:r>
            <a:r>
              <a:rPr lang="en-US" sz="3200" b="1" i="1" u="none" strike="noStrike" cap="none">
                <a:solidFill>
                  <a:srgbClr val="FF0000"/>
                </a:solidFill>
                <a:latin typeface="Arial"/>
                <a:ea typeface="Arial"/>
                <a:cs typeface="Arial"/>
                <a:sym typeface="Arial"/>
              </a:rPr>
              <a:t>“premature, overly simplistic and potentially fatalistic”. </a:t>
            </a:r>
            <a:endParaRPr/>
          </a:p>
          <a:p>
            <a:pPr marL="0" marR="0" lvl="0" indent="0" algn="ctr" rtl="0">
              <a:spcBef>
                <a:spcPts val="40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(Iverson, GL)</a:t>
            </a:r>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457200" y="274638"/>
            <a:ext cx="8229600" cy="79216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80" b="1" i="0" u="none" strike="noStrike" cap="none">
                <a:solidFill>
                  <a:schemeClr val="dk2"/>
                </a:solidFill>
                <a:latin typeface="Arial"/>
                <a:ea typeface="Arial"/>
                <a:cs typeface="Arial"/>
                <a:sym typeface="Arial"/>
              </a:rPr>
              <a:t>Athletic Career Transition Stress</a:t>
            </a:r>
            <a:r>
              <a:rPr lang="en-US" sz="2880" b="0" i="0" u="none" strike="noStrike" cap="none">
                <a:solidFill>
                  <a:schemeClr val="dk2"/>
                </a:solidFill>
                <a:latin typeface="Arial"/>
                <a:ea typeface="Arial"/>
                <a:cs typeface="Arial"/>
                <a:sym typeface="Arial"/>
              </a:rPr>
              <a:t/>
            </a:r>
            <a:br>
              <a:rPr lang="en-US" sz="2880" b="0" i="0" u="none" strike="noStrike" cap="none">
                <a:solidFill>
                  <a:schemeClr val="dk2"/>
                </a:solidFill>
                <a:latin typeface="Arial"/>
                <a:ea typeface="Arial"/>
                <a:cs typeface="Arial"/>
                <a:sym typeface="Arial"/>
              </a:rPr>
            </a:br>
            <a:endParaRPr sz="2880" b="0" i="0" u="none" strike="noStrike" cap="none">
              <a:solidFill>
                <a:schemeClr val="dk2"/>
              </a:solidFill>
              <a:latin typeface="Arial"/>
              <a:ea typeface="Arial"/>
              <a:cs typeface="Arial"/>
              <a:sym typeface="Arial"/>
            </a:endParaRPr>
          </a:p>
        </p:txBody>
      </p:sp>
      <p:sp>
        <p:nvSpPr>
          <p:cNvPr id="598" name="Shape 598"/>
          <p:cNvSpPr txBox="1">
            <a:spLocks noGrp="1"/>
          </p:cNvSpPr>
          <p:nvPr>
            <p:ph type="body" idx="1"/>
          </p:nvPr>
        </p:nvSpPr>
        <p:spPr>
          <a:xfrm>
            <a:off x="247650" y="1280318"/>
            <a:ext cx="3714750" cy="45259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0" marR="0" lvl="0" indent="0" algn="ctr" rtl="0">
              <a:spcBef>
                <a:spcPts val="64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342900" marR="0" lvl="0" indent="-342900" algn="l" rtl="0">
              <a:spcBef>
                <a:spcPts val="480"/>
              </a:spcBef>
              <a:spcAft>
                <a:spcPts val="0"/>
              </a:spcAft>
              <a:buClr>
                <a:schemeClr val="dk1"/>
              </a:buClr>
              <a:buSzPts val="2400"/>
              <a:buFont typeface="Arial"/>
              <a:buChar char="•"/>
            </a:pPr>
            <a:r>
              <a:rPr lang="en-US" sz="2400" b="1" i="0" u="none" strike="noStrike" cap="none">
                <a:solidFill>
                  <a:schemeClr val="dk1"/>
                </a:solidFill>
                <a:latin typeface="Arial"/>
                <a:ea typeface="Arial"/>
                <a:cs typeface="Arial"/>
                <a:sym typeface="Arial"/>
              </a:rPr>
              <a:t>Substance abuse</a:t>
            </a:r>
            <a:endParaRPr/>
          </a:p>
          <a:p>
            <a:pPr marL="342900" marR="0" lvl="0" indent="-342900" algn="l" rtl="0">
              <a:spcBef>
                <a:spcPts val="480"/>
              </a:spcBef>
              <a:spcAft>
                <a:spcPts val="0"/>
              </a:spcAft>
              <a:buClr>
                <a:schemeClr val="dk1"/>
              </a:buClr>
              <a:buSzPts val="2400"/>
              <a:buFont typeface="Arial"/>
              <a:buChar char="•"/>
            </a:pPr>
            <a:r>
              <a:rPr lang="en-US" sz="2400" b="1" i="0" u="none" strike="noStrike" cap="none">
                <a:solidFill>
                  <a:schemeClr val="dk1"/>
                </a:solidFill>
                <a:latin typeface="Arial"/>
                <a:ea typeface="Arial"/>
                <a:cs typeface="Arial"/>
                <a:sym typeface="Arial"/>
              </a:rPr>
              <a:t>Chronic pain</a:t>
            </a:r>
            <a:endParaRPr/>
          </a:p>
          <a:p>
            <a:pPr marL="342900" marR="0" lvl="0" indent="-342900" algn="l" rtl="0">
              <a:spcBef>
                <a:spcPts val="480"/>
              </a:spcBef>
              <a:spcAft>
                <a:spcPts val="0"/>
              </a:spcAft>
              <a:buClr>
                <a:schemeClr val="dk1"/>
              </a:buClr>
              <a:buSzPts val="2400"/>
              <a:buFont typeface="Arial"/>
              <a:buChar char="•"/>
            </a:pPr>
            <a:r>
              <a:rPr lang="en-US" sz="2400" b="1" i="0" u="none" strike="noStrike" cap="none">
                <a:solidFill>
                  <a:schemeClr val="dk1"/>
                </a:solidFill>
                <a:latin typeface="Arial"/>
                <a:ea typeface="Arial"/>
                <a:cs typeface="Arial"/>
                <a:sym typeface="Arial"/>
              </a:rPr>
              <a:t>Athletic Career Transition Stress</a:t>
            </a:r>
            <a:endParaRPr/>
          </a:p>
          <a:p>
            <a:pPr marL="342900" marR="0" lvl="0" indent="-342900" algn="l" rtl="0">
              <a:spcBef>
                <a:spcPts val="480"/>
              </a:spcBef>
              <a:spcAft>
                <a:spcPts val="0"/>
              </a:spcAft>
              <a:buClr>
                <a:schemeClr val="dk1"/>
              </a:buClr>
              <a:buSzPts val="2400"/>
              <a:buFont typeface="Arial"/>
              <a:buChar char="•"/>
            </a:pPr>
            <a:r>
              <a:rPr lang="en-US" sz="2400" b="1" i="0" u="none" strike="noStrike" cap="none">
                <a:solidFill>
                  <a:schemeClr val="dk1"/>
                </a:solidFill>
                <a:latin typeface="Arial"/>
                <a:ea typeface="Arial"/>
                <a:cs typeface="Arial"/>
                <a:sym typeface="Arial"/>
              </a:rPr>
              <a:t>Neuro trauma</a:t>
            </a:r>
            <a:endParaRPr sz="2400" b="0" i="0" u="none" strike="noStrike" cap="none">
              <a:solidFill>
                <a:schemeClr val="dk1"/>
              </a:solidFill>
              <a:latin typeface="Arial"/>
              <a:ea typeface="Arial"/>
              <a:cs typeface="Arial"/>
              <a:sym typeface="Arial"/>
            </a:endParaRPr>
          </a:p>
          <a:p>
            <a:pPr marL="0" marR="0" lvl="0" indent="0" algn="ctr" rtl="0">
              <a:spcBef>
                <a:spcPts val="28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spcBef>
                <a:spcPts val="64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0" marR="0" lvl="0" indent="0" algn="ctr" rtl="0">
              <a:spcBef>
                <a:spcPts val="640"/>
              </a:spcBef>
              <a:spcAft>
                <a:spcPts val="0"/>
              </a:spcAft>
              <a:buClr>
                <a:schemeClr val="dk1"/>
              </a:buClr>
              <a:buSzPts val="3200"/>
              <a:buFont typeface="Arial"/>
              <a:buNone/>
            </a:pPr>
            <a:r>
              <a:rPr lang="en-US" sz="3200" b="0" i="0" u="none" strike="noStrike" cap="none">
                <a:solidFill>
                  <a:schemeClr val="dk1"/>
                </a:solidFill>
                <a:latin typeface="Arial"/>
                <a:ea typeface="Arial"/>
                <a:cs typeface="Arial"/>
                <a:sym typeface="Arial"/>
              </a:rPr>
              <a:t>	</a:t>
            </a:r>
            <a:endParaRPr/>
          </a:p>
        </p:txBody>
      </p:sp>
      <p:sp>
        <p:nvSpPr>
          <p:cNvPr id="599" name="Shape 599"/>
          <p:cNvSpPr/>
          <p:nvPr/>
        </p:nvSpPr>
        <p:spPr>
          <a:xfrm>
            <a:off x="2057400" y="5715000"/>
            <a:ext cx="45720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Michael Gaetz Ph.D. The Neurophysiology of Concussion, Electrophysiology, and Chronic Traumatic Encephalopathy</a:t>
            </a:r>
            <a:endParaRPr/>
          </a:p>
          <a:p>
            <a:pPr marL="0" marR="0" lvl="0" indent="0" algn="ctr" rtl="0">
              <a:spcBef>
                <a:spcPts val="0"/>
              </a:spcBef>
              <a:spcAft>
                <a:spcPts val="0"/>
              </a:spcAft>
              <a:buNone/>
            </a:pPr>
            <a:r>
              <a:rPr lang="en-US" sz="1200">
                <a:solidFill>
                  <a:schemeClr val="dk1"/>
                </a:solidFill>
                <a:latin typeface="Arial"/>
                <a:ea typeface="Arial"/>
                <a:cs typeface="Arial"/>
                <a:sym typeface="Arial"/>
              </a:rPr>
              <a:t>http://www.nbis.ca/docs/Dr.%20Michael%20Gaetz.pdf</a:t>
            </a:r>
            <a:endParaRPr/>
          </a:p>
        </p:txBody>
      </p:sp>
      <p:pic>
        <p:nvPicPr>
          <p:cNvPr id="600" name="Shape 600"/>
          <p:cNvPicPr preferRelativeResize="0"/>
          <p:nvPr/>
        </p:nvPicPr>
        <p:blipFill rotWithShape="1">
          <a:blip r:embed="rId3">
            <a:alphaModFix/>
          </a:blip>
          <a:srcRect/>
          <a:stretch/>
        </p:blipFill>
        <p:spPr>
          <a:xfrm>
            <a:off x="3048000" y="1569214"/>
            <a:ext cx="5923062" cy="3878015"/>
          </a:xfrm>
          <a:prstGeom prst="rect">
            <a:avLst/>
          </a:prstGeom>
          <a:noFill/>
          <a:ln>
            <a:noFill/>
          </a:ln>
        </p:spPr>
      </p:pic>
      <p:sp>
        <p:nvSpPr>
          <p:cNvPr id="601" name="Shape 601"/>
          <p:cNvSpPr/>
          <p:nvPr/>
        </p:nvSpPr>
        <p:spPr>
          <a:xfrm>
            <a:off x="228600" y="951637"/>
            <a:ext cx="8448675"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a:solidFill>
                  <a:srgbClr val="000000"/>
                </a:solidFill>
                <a:latin typeface="Arial"/>
                <a:ea typeface="Arial"/>
                <a:cs typeface="Arial"/>
                <a:sym typeface="Arial"/>
              </a:rPr>
              <a:t>CTE Symptoms mimic Clinical Depression</a:t>
            </a:r>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Shape 6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2"/>
                </a:solidFill>
                <a:latin typeface="Arial"/>
                <a:ea typeface="Arial"/>
                <a:cs typeface="Arial"/>
                <a:sym typeface="Arial"/>
              </a:rPr>
              <a:t>Summary: Existing Data</a:t>
            </a:r>
            <a:endParaRPr/>
          </a:p>
        </p:txBody>
      </p:sp>
      <p:sp>
        <p:nvSpPr>
          <p:cNvPr id="607" name="Shape 607"/>
          <p:cNvSpPr txBox="1">
            <a:spLocks noGrp="1"/>
          </p:cNvSpPr>
          <p:nvPr>
            <p:ph type="body" idx="1"/>
          </p:nvPr>
        </p:nvSpPr>
        <p:spPr>
          <a:xfrm>
            <a:off x="228600" y="1752600"/>
            <a:ext cx="45720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1" i="0" u="none" strike="noStrike" cap="none">
                <a:solidFill>
                  <a:srgbClr val="FF0000"/>
                </a:solidFill>
                <a:latin typeface="Arial"/>
                <a:ea typeface="Arial"/>
                <a:cs typeface="Arial"/>
                <a:sym typeface="Arial"/>
              </a:rPr>
              <a:t>Observational </a:t>
            </a:r>
            <a:r>
              <a:rPr lang="en-US" sz="3200" b="0" i="0" u="none" strike="noStrike" cap="none">
                <a:solidFill>
                  <a:schemeClr val="dk1"/>
                </a:solidFill>
                <a:latin typeface="Arial"/>
                <a:ea typeface="Arial"/>
                <a:cs typeface="Arial"/>
                <a:sym typeface="Arial"/>
              </a:rPr>
              <a:t>(Case-reports and small series)</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Major </a:t>
            </a:r>
            <a:r>
              <a:rPr lang="en-US" sz="3200" b="1" i="0" u="none" strike="noStrike" cap="none">
                <a:solidFill>
                  <a:srgbClr val="FF0000"/>
                </a:solidFill>
                <a:latin typeface="Arial"/>
                <a:ea typeface="Arial"/>
                <a:cs typeface="Arial"/>
                <a:sym typeface="Arial"/>
              </a:rPr>
              <a:t>selection bias</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Methodological </a:t>
            </a:r>
            <a:r>
              <a:rPr lang="en-US" sz="3200" b="1" i="0" u="none" strike="noStrike" cap="none">
                <a:solidFill>
                  <a:srgbClr val="FF0000"/>
                </a:solidFill>
                <a:latin typeface="Arial"/>
                <a:ea typeface="Arial"/>
                <a:cs typeface="Arial"/>
                <a:sym typeface="Arial"/>
              </a:rPr>
              <a:t>concerns</a:t>
            </a:r>
            <a:r>
              <a:rPr lang="en-US" sz="3200" b="0" i="0" u="none" strike="noStrike" cap="none">
                <a:solidFill>
                  <a:schemeClr val="dk1"/>
                </a:solidFill>
                <a:latin typeface="Arial"/>
                <a:ea typeface="Arial"/>
                <a:cs typeface="Arial"/>
                <a:sym typeface="Arial"/>
              </a:rPr>
              <a:t> </a:t>
            </a:r>
            <a:endParaRPr/>
          </a:p>
          <a:p>
            <a:pPr marL="342900" marR="0" lvl="0" indent="-342900" algn="l" rtl="0">
              <a:spcBef>
                <a:spcPts val="640"/>
              </a:spcBef>
              <a:spcAft>
                <a:spcPts val="0"/>
              </a:spcAft>
              <a:buClr>
                <a:srgbClr val="FF0000"/>
              </a:buClr>
              <a:buSzPts val="3200"/>
              <a:buFont typeface="Arial"/>
              <a:buChar char="•"/>
            </a:pPr>
            <a:r>
              <a:rPr lang="en-US" sz="3200" b="1" i="0" u="none" strike="noStrike" cap="none">
                <a:solidFill>
                  <a:srgbClr val="FF0000"/>
                </a:solidFill>
                <a:latin typeface="Arial"/>
                <a:ea typeface="Arial"/>
                <a:cs typeface="Arial"/>
                <a:sym typeface="Arial"/>
              </a:rPr>
              <a:t>No firm agreement </a:t>
            </a:r>
            <a:r>
              <a:rPr lang="en-US" sz="3200" b="0" i="0" u="none" strike="noStrike" cap="none">
                <a:solidFill>
                  <a:schemeClr val="dk1"/>
                </a:solidFill>
                <a:latin typeface="Arial"/>
                <a:ea typeface="Arial"/>
                <a:cs typeface="Arial"/>
                <a:sym typeface="Arial"/>
              </a:rPr>
              <a:t>on pathologic findings</a:t>
            </a:r>
            <a:endParaRPr/>
          </a:p>
        </p:txBody>
      </p:sp>
      <p:pic>
        <p:nvPicPr>
          <p:cNvPr id="608" name="Shape 608" descr="http://ukedc.rl.ac.uk/Images/maze.jpg"/>
          <p:cNvPicPr preferRelativeResize="0"/>
          <p:nvPr/>
        </p:nvPicPr>
        <p:blipFill rotWithShape="1">
          <a:blip r:embed="rId3">
            <a:alphaModFix/>
          </a:blip>
          <a:srcRect/>
          <a:stretch/>
        </p:blipFill>
        <p:spPr>
          <a:xfrm>
            <a:off x="4724400" y="2286000"/>
            <a:ext cx="3810000" cy="2857500"/>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Shape 613" descr="https://richardwiseman.files.wordpress.com/2011/08/square-peg-round-hole.jpg"/>
          <p:cNvPicPr preferRelativeResize="0"/>
          <p:nvPr/>
        </p:nvPicPr>
        <p:blipFill rotWithShape="1">
          <a:blip r:embed="rId3">
            <a:alphaModFix/>
          </a:blip>
          <a:srcRect/>
          <a:stretch/>
        </p:blipFill>
        <p:spPr>
          <a:xfrm>
            <a:off x="6248400" y="1676400"/>
            <a:ext cx="2762250" cy="3943350"/>
          </a:xfrm>
          <a:prstGeom prst="rect">
            <a:avLst/>
          </a:prstGeom>
          <a:noFill/>
          <a:ln>
            <a:noFill/>
          </a:ln>
        </p:spPr>
      </p:pic>
      <p:sp>
        <p:nvSpPr>
          <p:cNvPr id="614" name="Shape 6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2"/>
                </a:solidFill>
                <a:latin typeface="Arial"/>
                <a:ea typeface="Arial"/>
                <a:cs typeface="Arial"/>
                <a:sym typeface="Arial"/>
              </a:rPr>
              <a:t>Conclusion</a:t>
            </a:r>
            <a:endParaRPr/>
          </a:p>
        </p:txBody>
      </p:sp>
      <p:sp>
        <p:nvSpPr>
          <p:cNvPr id="615" name="Shape 615"/>
          <p:cNvSpPr txBox="1">
            <a:spLocks noGrp="1"/>
          </p:cNvSpPr>
          <p:nvPr>
            <p:ph type="body" idx="1"/>
          </p:nvPr>
        </p:nvSpPr>
        <p:spPr>
          <a:xfrm>
            <a:off x="228600" y="1600200"/>
            <a:ext cx="8229600" cy="45259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n-US" sz="3200" b="0" i="0" u="none" strike="noStrike" cap="none">
                <a:solidFill>
                  <a:schemeClr val="dk1"/>
                </a:solidFill>
                <a:latin typeface="Arial"/>
                <a:ea typeface="Arial"/>
                <a:cs typeface="Arial"/>
                <a:sym typeface="Arial"/>
              </a:rPr>
              <a:t>CTE Neuropathology– </a:t>
            </a:r>
            <a:r>
              <a:rPr lang="en-US" sz="3200" b="1" i="0" u="none" strike="noStrike" cap="none">
                <a:solidFill>
                  <a:srgbClr val="FF0000"/>
                </a:solidFill>
                <a:latin typeface="Arial"/>
                <a:ea typeface="Arial"/>
                <a:cs typeface="Arial"/>
                <a:sym typeface="Arial"/>
              </a:rPr>
              <a:t>no </a:t>
            </a:r>
            <a:r>
              <a:rPr lang="en-US" sz="3200" b="0" i="0" u="none" strike="noStrike" cap="none">
                <a:solidFill>
                  <a:schemeClr val="dk1"/>
                </a:solidFill>
                <a:latin typeface="Arial"/>
                <a:ea typeface="Arial"/>
                <a:cs typeface="Arial"/>
                <a:sym typeface="Arial"/>
              </a:rPr>
              <a:t>comprehensively determined </a:t>
            </a:r>
            <a:r>
              <a:rPr lang="en-US" sz="3200" b="1" i="0" u="none" strike="noStrike" cap="none">
                <a:solidFill>
                  <a:srgbClr val="FF0000"/>
                </a:solidFill>
                <a:latin typeface="Arial"/>
                <a:ea typeface="Arial"/>
                <a:cs typeface="Arial"/>
                <a:sym typeface="Arial"/>
              </a:rPr>
              <a:t>unique factors</a:t>
            </a:r>
            <a:endParaRPr/>
          </a:p>
          <a:p>
            <a:pPr marL="742950" marR="0" lvl="1" indent="-285750" algn="l" rtl="0">
              <a:lnSpc>
                <a:spcPct val="90000"/>
              </a:lnSpc>
              <a:spcBef>
                <a:spcPts val="56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Head injury– single versus multiple?</a:t>
            </a:r>
            <a:endParaRPr/>
          </a:p>
          <a:p>
            <a:pPr marL="742950" marR="0" lvl="1" indent="-285750" algn="l" rtl="0">
              <a:lnSpc>
                <a:spcPct val="90000"/>
              </a:lnSpc>
              <a:spcBef>
                <a:spcPts val="56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Impact versus non-impact?</a:t>
            </a:r>
            <a:endParaRPr/>
          </a:p>
          <a:p>
            <a:pPr marL="742950" marR="0" lvl="1" indent="-285750" algn="l" rtl="0">
              <a:lnSpc>
                <a:spcPct val="90000"/>
              </a:lnSpc>
              <a:spcBef>
                <a:spcPts val="56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Severity?</a:t>
            </a:r>
            <a:endParaRPr/>
          </a:p>
          <a:p>
            <a:pPr marL="742950" marR="0" lvl="1" indent="-285750" algn="l" rtl="0">
              <a:lnSpc>
                <a:spcPct val="90000"/>
              </a:lnSpc>
              <a:spcBef>
                <a:spcPts val="56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Time between injuries?</a:t>
            </a:r>
            <a:endParaRPr/>
          </a:p>
          <a:p>
            <a:pPr marL="742950" marR="0" lvl="1" indent="-285750" algn="l" rtl="0">
              <a:lnSpc>
                <a:spcPct val="90000"/>
              </a:lnSpc>
              <a:spcBef>
                <a:spcPts val="56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Incidence?</a:t>
            </a:r>
            <a:endParaRPr/>
          </a:p>
          <a:p>
            <a:pPr marL="742950" marR="0" lvl="1" indent="-285750" algn="l" rtl="0">
              <a:lnSpc>
                <a:spcPct val="90000"/>
              </a:lnSpc>
              <a:spcBef>
                <a:spcPts val="56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Clinical symptoms overlap with other neurodegenerative diseases</a:t>
            </a:r>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txBox="1">
            <a:spLocks noGrp="1"/>
          </p:cNvSpPr>
          <p:nvPr>
            <p:ph type="title"/>
          </p:nvPr>
        </p:nvSpPr>
        <p:spPr>
          <a:xfrm>
            <a:off x="381000" y="30163"/>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i="0" u="none" strike="noStrike" cap="none">
                <a:solidFill>
                  <a:schemeClr val="dk2"/>
                </a:solidFill>
                <a:latin typeface="Arial"/>
                <a:ea typeface="Arial"/>
                <a:cs typeface="Arial"/>
                <a:sym typeface="Arial"/>
              </a:rPr>
              <a:t>Common Myths about Football</a:t>
            </a:r>
            <a:endParaRPr/>
          </a:p>
        </p:txBody>
      </p:sp>
      <p:sp>
        <p:nvSpPr>
          <p:cNvPr id="621" name="Shape 621"/>
          <p:cNvSpPr txBox="1">
            <a:spLocks noGrp="1"/>
          </p:cNvSpPr>
          <p:nvPr>
            <p:ph type="body" idx="1"/>
          </p:nvPr>
        </p:nvSpPr>
        <p:spPr>
          <a:xfrm>
            <a:off x="685800" y="4267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NFL players die younger</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NFL players have a greater suicide rate</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A greater percent of players have cancer and heart disease.</a:t>
            </a:r>
            <a:endParaRPr/>
          </a:p>
        </p:txBody>
      </p:sp>
      <p:pic>
        <p:nvPicPr>
          <p:cNvPr id="622" name="Shape 622"/>
          <p:cNvPicPr preferRelativeResize="0"/>
          <p:nvPr/>
        </p:nvPicPr>
        <p:blipFill rotWithShape="1">
          <a:blip r:embed="rId3">
            <a:alphaModFix/>
          </a:blip>
          <a:srcRect/>
          <a:stretch/>
        </p:blipFill>
        <p:spPr>
          <a:xfrm>
            <a:off x="2286000" y="1143000"/>
            <a:ext cx="4294188" cy="3017838"/>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Shape 627"/>
          <p:cNvSpPr txBox="1">
            <a:spLocks noGrp="1"/>
          </p:cNvSpPr>
          <p:nvPr>
            <p:ph type="title"/>
          </p:nvPr>
        </p:nvSpPr>
        <p:spPr>
          <a:xfrm>
            <a:off x="3200400" y="0"/>
            <a:ext cx="5638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i="0" u="none" strike="noStrike" cap="none">
                <a:solidFill>
                  <a:schemeClr val="dk2"/>
                </a:solidFill>
                <a:latin typeface="Arial"/>
                <a:ea typeface="Arial"/>
                <a:cs typeface="Arial"/>
                <a:sym typeface="Arial"/>
              </a:rPr>
              <a:t>Football Facts</a:t>
            </a:r>
            <a:endParaRPr/>
          </a:p>
        </p:txBody>
      </p:sp>
      <p:sp>
        <p:nvSpPr>
          <p:cNvPr id="628" name="Shape 628"/>
          <p:cNvSpPr txBox="1">
            <a:spLocks noGrp="1"/>
          </p:cNvSpPr>
          <p:nvPr>
            <p:ph type="body" idx="1"/>
          </p:nvPr>
        </p:nvSpPr>
        <p:spPr>
          <a:xfrm>
            <a:off x="3581400" y="993775"/>
            <a:ext cx="54102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2800"/>
              <a:buFont typeface="Arial"/>
              <a:buChar char="•"/>
            </a:pPr>
            <a:r>
              <a:rPr lang="en-US" sz="2800" b="1" i="0" u="none" strike="noStrike" cap="none">
                <a:solidFill>
                  <a:srgbClr val="FF0000"/>
                </a:solidFill>
                <a:latin typeface="Arial"/>
                <a:ea typeface="Arial"/>
                <a:cs typeface="Arial"/>
                <a:sym typeface="Arial"/>
              </a:rPr>
              <a:t>Fact:  </a:t>
            </a:r>
            <a:r>
              <a:rPr lang="en-US" sz="2800" b="0" i="0" u="none" strike="noStrike" cap="none">
                <a:solidFill>
                  <a:schemeClr val="dk1"/>
                </a:solidFill>
                <a:latin typeface="Arial"/>
                <a:ea typeface="Arial"/>
                <a:cs typeface="Arial"/>
                <a:sym typeface="Arial"/>
              </a:rPr>
              <a:t>NFL veterans outlive their society peers</a:t>
            </a:r>
            <a:endParaRPr/>
          </a:p>
          <a:p>
            <a:pPr marL="342900" marR="0" lvl="0" indent="-342900" algn="l" rtl="0">
              <a:spcBef>
                <a:spcPts val="640"/>
              </a:spcBef>
              <a:spcAft>
                <a:spcPts val="0"/>
              </a:spcAft>
              <a:buClr>
                <a:srgbClr val="FF0000"/>
              </a:buClr>
              <a:buSzPts val="2800"/>
              <a:buFont typeface="Arial"/>
              <a:buChar char="•"/>
            </a:pPr>
            <a:r>
              <a:rPr lang="en-US" sz="2800" b="1" i="0" u="none" strike="noStrike" cap="none">
                <a:solidFill>
                  <a:srgbClr val="FF0000"/>
                </a:solidFill>
                <a:latin typeface="Arial"/>
                <a:ea typeface="Arial"/>
                <a:cs typeface="Arial"/>
                <a:sym typeface="Arial"/>
              </a:rPr>
              <a:t>Fact:</a:t>
            </a:r>
            <a:r>
              <a:rPr lang="en-US" sz="3200" b="1" i="0" u="none" strike="noStrike" cap="none">
                <a:solidFill>
                  <a:srgbClr val="FF0000"/>
                </a:solidFill>
                <a:latin typeface="Arial"/>
                <a:ea typeface="Arial"/>
                <a:cs typeface="Arial"/>
                <a:sym typeface="Arial"/>
              </a:rPr>
              <a:t> </a:t>
            </a:r>
            <a:r>
              <a:rPr lang="en-US" sz="2800" b="0" i="0" u="none" strike="noStrike" cap="none">
                <a:solidFill>
                  <a:schemeClr val="dk1"/>
                </a:solidFill>
                <a:latin typeface="Arial"/>
                <a:ea typeface="Arial"/>
                <a:cs typeface="Arial"/>
                <a:sym typeface="Arial"/>
              </a:rPr>
              <a:t>On average, NFL players (</a:t>
            </a:r>
            <a:r>
              <a:rPr lang="en-US" sz="2800" b="1" i="0" u="none" strike="noStrike" cap="none">
                <a:solidFill>
                  <a:srgbClr val="FF0000"/>
                </a:solidFill>
                <a:latin typeface="Arial"/>
                <a:ea typeface="Arial"/>
                <a:cs typeface="Arial"/>
                <a:sym typeface="Arial"/>
              </a:rPr>
              <a:t>77.5 yr life expectancy</a:t>
            </a:r>
            <a:r>
              <a:rPr lang="en-US" sz="2800" b="0" i="0" u="none" strike="noStrike" cap="none">
                <a:solidFill>
                  <a:schemeClr val="dk1"/>
                </a:solidFill>
                <a:latin typeface="Arial"/>
                <a:ea typeface="Arial"/>
                <a:cs typeface="Arial"/>
                <a:sym typeface="Arial"/>
              </a:rPr>
              <a:t>)  vs. general population (74.7 years)</a:t>
            </a:r>
            <a:br>
              <a:rPr lang="en-US" sz="2800" b="0" i="0" u="none" strike="noStrike" cap="none">
                <a:solidFill>
                  <a:schemeClr val="dk1"/>
                </a:solidFill>
                <a:latin typeface="Arial"/>
                <a:ea typeface="Arial"/>
                <a:cs typeface="Arial"/>
                <a:sym typeface="Arial"/>
              </a:rPr>
            </a:br>
            <a:r>
              <a:rPr lang="en-US" sz="2800" b="1" i="0" u="none" strike="noStrike" cap="none">
                <a:solidFill>
                  <a:srgbClr val="FF0000"/>
                </a:solidFill>
                <a:latin typeface="Arial"/>
                <a:ea typeface="Arial"/>
                <a:cs typeface="Arial"/>
                <a:sym typeface="Arial"/>
              </a:rPr>
              <a:t>Fact:  </a:t>
            </a:r>
            <a:r>
              <a:rPr lang="en-US" sz="2800" b="0" i="0" u="none" strike="noStrike" cap="none">
                <a:solidFill>
                  <a:schemeClr val="dk1"/>
                </a:solidFill>
                <a:latin typeface="Arial"/>
                <a:ea typeface="Arial"/>
                <a:cs typeface="Arial"/>
                <a:sym typeface="Arial"/>
              </a:rPr>
              <a:t>NFL players kill themselves at </a:t>
            </a:r>
            <a:r>
              <a:rPr lang="en-US" sz="2800" b="0" i="0" u="sng" strike="noStrike" cap="none">
                <a:solidFill>
                  <a:schemeClr val="dk1"/>
                </a:solidFill>
                <a:latin typeface="Arial"/>
                <a:ea typeface="Arial"/>
                <a:cs typeface="Arial"/>
                <a:sym typeface="Arial"/>
              </a:rPr>
              <a:t>a lower rate </a:t>
            </a:r>
            <a:r>
              <a:rPr lang="en-US" sz="2800" b="0" i="0" u="none" strike="noStrike" cap="none">
                <a:solidFill>
                  <a:schemeClr val="dk1"/>
                </a:solidFill>
                <a:latin typeface="Arial"/>
                <a:ea typeface="Arial"/>
                <a:cs typeface="Arial"/>
                <a:sym typeface="Arial"/>
              </a:rPr>
              <a:t>than baseball and ½ rate as general public (</a:t>
            </a:r>
            <a:r>
              <a:rPr lang="en-US" sz="2800" b="1" i="0" u="none" strike="noStrike" cap="none">
                <a:solidFill>
                  <a:srgbClr val="FF0000"/>
                </a:solidFill>
                <a:latin typeface="Arial"/>
                <a:ea typeface="Arial"/>
                <a:cs typeface="Arial"/>
                <a:sym typeface="Arial"/>
              </a:rPr>
              <a:t>59% lower</a:t>
            </a:r>
            <a:r>
              <a:rPr lang="en-US" sz="2800" b="0" i="0" u="none" strike="noStrike" cap="none">
                <a:solidFill>
                  <a:schemeClr val="dk1"/>
                </a:solidFill>
                <a:latin typeface="Arial"/>
                <a:ea typeface="Arial"/>
                <a:cs typeface="Arial"/>
                <a:sym typeface="Arial"/>
              </a:rPr>
              <a:t>)</a:t>
            </a:r>
            <a:r>
              <a:rPr lang="en-US" sz="2800" b="0" i="0" u="none" strike="noStrike" cap="none" baseline="30000">
                <a:solidFill>
                  <a:schemeClr val="dk1"/>
                </a:solidFill>
                <a:latin typeface="Arial"/>
                <a:ea typeface="Arial"/>
                <a:cs typeface="Arial"/>
                <a:sym typeface="Arial"/>
              </a:rPr>
              <a:t> </a:t>
            </a:r>
            <a:r>
              <a:rPr lang="en-US" sz="2800" b="0" i="0" u="none" strike="noStrike" cap="none">
                <a:solidFill>
                  <a:schemeClr val="dk1"/>
                </a:solidFill>
                <a:latin typeface="Arial"/>
                <a:ea typeface="Arial"/>
                <a:cs typeface="Arial"/>
                <a:sym typeface="Arial"/>
              </a:rPr>
              <a:t>  </a:t>
            </a:r>
            <a:endParaRPr/>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p:txBody>
      </p:sp>
      <p:sp>
        <p:nvSpPr>
          <p:cNvPr id="629" name="Shape 629"/>
          <p:cNvSpPr/>
          <p:nvPr/>
        </p:nvSpPr>
        <p:spPr>
          <a:xfrm>
            <a:off x="609600" y="5791200"/>
            <a:ext cx="8077200" cy="12557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rgbClr val="000000"/>
                </a:solidFill>
                <a:latin typeface="Arial"/>
                <a:ea typeface="Arial"/>
                <a:cs typeface="Arial"/>
                <a:sym typeface="Arial"/>
              </a:rPr>
              <a:t>Mayo clinic proceedings, April 2012, 335-339, </a:t>
            </a:r>
            <a:r>
              <a:rPr lang="en-US" sz="1800">
                <a:solidFill>
                  <a:schemeClr val="dk1"/>
                </a:solidFill>
                <a:latin typeface="Arial"/>
                <a:ea typeface="Arial"/>
                <a:cs typeface="Arial"/>
                <a:sym typeface="Arial"/>
              </a:rPr>
              <a:t>NFL players kill themselves at a lower rate.   American Journal of Cardiology, March 15, 2012, page 891. </a:t>
            </a:r>
            <a:r>
              <a:rPr lang="en-US" sz="1800" i="1">
                <a:solidFill>
                  <a:schemeClr val="dk1"/>
                </a:solidFill>
                <a:latin typeface="Arial"/>
                <a:ea typeface="Arial"/>
                <a:cs typeface="Arial"/>
                <a:sym typeface="Arial"/>
              </a:rPr>
              <a:t>Institute for Occupational Health and Safety Study (NIOSH)</a:t>
            </a:r>
            <a:endParaRPr sz="1800">
              <a:solidFill>
                <a:schemeClr val="dk1"/>
              </a:solidFill>
              <a:latin typeface="Arial"/>
              <a:ea typeface="Arial"/>
              <a:cs typeface="Arial"/>
              <a:sym typeface="Arial"/>
            </a:endParaRPr>
          </a:p>
          <a:p>
            <a:pPr marL="0" marR="0" lvl="0" indent="0" algn="l" rtl="0">
              <a:spcBef>
                <a:spcPts val="360"/>
              </a:spcBef>
              <a:spcAft>
                <a:spcPts val="0"/>
              </a:spcAft>
              <a:buNone/>
            </a:pPr>
            <a:endParaRPr sz="1800">
              <a:solidFill>
                <a:srgbClr val="000000"/>
              </a:solidFill>
              <a:latin typeface="Arial"/>
              <a:ea typeface="Arial"/>
              <a:cs typeface="Arial"/>
              <a:sym typeface="Arial"/>
            </a:endParaRPr>
          </a:p>
        </p:txBody>
      </p:sp>
      <p:pic>
        <p:nvPicPr>
          <p:cNvPr id="630" name="Shape 630" descr="http://www1.pictures.gi.zimbio.com/Frank+Gifford+NFL+Legends+Broadcasters+IRTS+SceEj_A3I0ml.jpg"/>
          <p:cNvPicPr preferRelativeResize="0"/>
          <p:nvPr/>
        </p:nvPicPr>
        <p:blipFill rotWithShape="1">
          <a:blip r:embed="rId3">
            <a:alphaModFix/>
          </a:blip>
          <a:srcRect/>
          <a:stretch/>
        </p:blipFill>
        <p:spPr>
          <a:xfrm>
            <a:off x="304800" y="1143000"/>
            <a:ext cx="3200400" cy="4441825"/>
          </a:xfrm>
          <a:prstGeom prst="rect">
            <a:avLst/>
          </a:prstGeom>
          <a:noFill/>
          <a:ln>
            <a:noFill/>
          </a:ln>
        </p:spPr>
      </p:pic>
      <p:sp>
        <p:nvSpPr>
          <p:cNvPr id="631" name="Shape 631"/>
          <p:cNvSpPr/>
          <p:nvPr/>
        </p:nvSpPr>
        <p:spPr>
          <a:xfrm>
            <a:off x="762000" y="347663"/>
            <a:ext cx="1825625" cy="6461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 Frank Gifford</a:t>
            </a:r>
            <a:endParaRPr/>
          </a:p>
          <a:p>
            <a:pPr marL="0" marR="0" lvl="0" indent="0" algn="l" rtl="0">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Born: 8/16/1930</a:t>
            </a:r>
            <a:endParaRPr/>
          </a:p>
        </p:txBody>
      </p:sp>
      <p:sp>
        <p:nvSpPr>
          <p:cNvPr id="632" name="Shape 632"/>
          <p:cNvSpPr txBox="1"/>
          <p:nvPr/>
        </p:nvSpPr>
        <p:spPr>
          <a:xfrm>
            <a:off x="949325" y="3886200"/>
            <a:ext cx="1676400" cy="584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83 y/o</a:t>
            </a:r>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Shape 6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2"/>
                </a:solidFill>
                <a:latin typeface="Arial"/>
                <a:ea typeface="Arial"/>
                <a:cs typeface="Arial"/>
                <a:sym typeface="Arial"/>
              </a:rPr>
              <a:t>Facts:</a:t>
            </a:r>
            <a:endParaRPr/>
          </a:p>
        </p:txBody>
      </p:sp>
      <p:sp>
        <p:nvSpPr>
          <p:cNvPr id="638" name="Shape 63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3200" b="0" i="1" u="none" strike="noStrike" cap="none">
                <a:solidFill>
                  <a:schemeClr val="dk1"/>
                </a:solidFill>
                <a:latin typeface="Arial"/>
                <a:ea typeface="Arial"/>
                <a:cs typeface="Arial"/>
                <a:sym typeface="Arial"/>
              </a:rPr>
              <a:t>“The risk of injury in youth football does not appear greater than other recreational or competitive sports” </a:t>
            </a:r>
            <a:endParaRPr/>
          </a:p>
          <a:p>
            <a:pPr marL="0" marR="0" lvl="0" indent="0" algn="ctr" rtl="0">
              <a:spcBef>
                <a:spcPts val="40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Mayo Clinic 2002 study of 915 elementary &amp; middle school football players</a:t>
            </a:r>
            <a:endParaRPr/>
          </a:p>
          <a:p>
            <a:pPr marL="342900" marR="0" lvl="0" indent="-342900" algn="l" rtl="0">
              <a:spcBef>
                <a:spcPts val="640"/>
              </a:spcBef>
              <a:spcAft>
                <a:spcPts val="0"/>
              </a:spcAft>
              <a:buClr>
                <a:schemeClr val="dk1"/>
              </a:buClr>
              <a:buSzPts val="3200"/>
              <a:buFont typeface="Arial"/>
              <a:buChar char="•"/>
            </a:pPr>
            <a:r>
              <a:rPr lang="en-US" sz="3200" b="0" i="1" u="none" strike="noStrike" cap="none">
                <a:solidFill>
                  <a:schemeClr val="dk1"/>
                </a:solidFill>
                <a:latin typeface="Arial"/>
                <a:ea typeface="Arial"/>
                <a:cs typeface="Arial"/>
                <a:sym typeface="Arial"/>
              </a:rPr>
              <a:t>“No greater risk of dementia, PD, or ALS in 438 men who played HS football 1946-1956.”</a:t>
            </a:r>
            <a:r>
              <a:rPr lang="en-US" sz="3200" b="0" i="0" u="none" strike="noStrike" cap="none">
                <a:solidFill>
                  <a:schemeClr val="dk1"/>
                </a:solidFill>
                <a:latin typeface="Arial"/>
                <a:ea typeface="Arial"/>
                <a:cs typeface="Arial"/>
                <a:sym typeface="Arial"/>
              </a:rPr>
              <a:t> </a:t>
            </a:r>
            <a:r>
              <a:rPr lang="en-US" sz="2000" b="0" i="0" u="none" strike="noStrike" cap="none">
                <a:solidFill>
                  <a:schemeClr val="dk1"/>
                </a:solidFill>
                <a:latin typeface="Arial"/>
                <a:ea typeface="Arial"/>
                <a:cs typeface="Arial"/>
                <a:sym typeface="Arial"/>
              </a:rPr>
              <a:t>Mayo Clinic study 2012</a:t>
            </a:r>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Shape 6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i="1" u="none" strike="noStrike" cap="none">
                <a:solidFill>
                  <a:schemeClr val="dk2"/>
                </a:solidFill>
                <a:latin typeface="Arial"/>
                <a:ea typeface="Arial"/>
                <a:cs typeface="Arial"/>
                <a:sym typeface="Arial"/>
              </a:rPr>
              <a:t>Should you allow your child to:</a:t>
            </a:r>
            <a:endParaRPr/>
          </a:p>
        </p:txBody>
      </p:sp>
      <p:sp>
        <p:nvSpPr>
          <p:cNvPr id="644" name="Shape 644"/>
          <p:cNvSpPr txBox="1">
            <a:spLocks noGrp="1"/>
          </p:cNvSpPr>
          <p:nvPr>
            <p:ph type="body" idx="1"/>
          </p:nvPr>
        </p:nvSpPr>
        <p:spPr>
          <a:xfrm>
            <a:off x="457200" y="1600200"/>
            <a:ext cx="3429000"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chemeClr val="dk1"/>
              </a:buClr>
              <a:buSzPts val="3200"/>
              <a:buFont typeface="Arial"/>
              <a:buChar char="•"/>
            </a:pPr>
            <a:r>
              <a:rPr lang="en-US" sz="3200" b="1" i="0" u="none" strike="noStrike" cap="none">
                <a:solidFill>
                  <a:schemeClr val="dk1"/>
                </a:solidFill>
                <a:latin typeface="Arial"/>
                <a:ea typeface="Arial"/>
                <a:cs typeface="Arial"/>
                <a:sym typeface="Arial"/>
              </a:rPr>
              <a:t>Ride a Bike?</a:t>
            </a:r>
            <a:endParaRPr/>
          </a:p>
          <a:p>
            <a:pPr marL="342900" marR="0" lvl="0" indent="-342900" algn="l" rtl="0">
              <a:spcBef>
                <a:spcPts val="640"/>
              </a:spcBef>
              <a:spcAft>
                <a:spcPts val="0"/>
              </a:spcAft>
              <a:buClr>
                <a:schemeClr val="dk1"/>
              </a:buClr>
              <a:buSzPts val="3200"/>
              <a:buFont typeface="Arial"/>
              <a:buChar char="•"/>
            </a:pPr>
            <a:r>
              <a:rPr lang="en-US" sz="3200" b="1" i="0" u="none" strike="noStrike" cap="none">
                <a:solidFill>
                  <a:schemeClr val="dk1"/>
                </a:solidFill>
                <a:latin typeface="Arial"/>
                <a:ea typeface="Arial"/>
                <a:cs typeface="Arial"/>
                <a:sym typeface="Arial"/>
              </a:rPr>
              <a:t>Drive or be a Passenger in a Car?</a:t>
            </a:r>
            <a:endParaRPr/>
          </a:p>
          <a:p>
            <a:pPr marL="342900" marR="0" lvl="0" indent="-342900" algn="l" rtl="0">
              <a:lnSpc>
                <a:spcPct val="150000"/>
              </a:lnSpc>
              <a:spcBef>
                <a:spcPts val="640"/>
              </a:spcBef>
              <a:spcAft>
                <a:spcPts val="0"/>
              </a:spcAft>
              <a:buClr>
                <a:schemeClr val="dk1"/>
              </a:buClr>
              <a:buSzPts val="3200"/>
              <a:buFont typeface="Arial"/>
              <a:buChar char="•"/>
            </a:pPr>
            <a:r>
              <a:rPr lang="en-US" sz="3200" b="1" i="0" u="none" strike="noStrike" cap="none">
                <a:solidFill>
                  <a:schemeClr val="dk1"/>
                </a:solidFill>
                <a:latin typeface="Arial"/>
                <a:ea typeface="Arial"/>
                <a:cs typeface="Arial"/>
                <a:sym typeface="Arial"/>
              </a:rPr>
              <a:t>Use a ATV?</a:t>
            </a:r>
            <a:endParaRPr/>
          </a:p>
          <a:p>
            <a:pPr marL="342900" marR="0" lvl="0" indent="-342900" algn="l" rtl="0">
              <a:lnSpc>
                <a:spcPct val="150000"/>
              </a:lnSpc>
              <a:spcBef>
                <a:spcPts val="640"/>
              </a:spcBef>
              <a:spcAft>
                <a:spcPts val="0"/>
              </a:spcAft>
              <a:buClr>
                <a:schemeClr val="dk1"/>
              </a:buClr>
              <a:buSzPts val="3200"/>
              <a:buFont typeface="Arial"/>
              <a:buChar char="•"/>
            </a:pPr>
            <a:r>
              <a:rPr lang="en-US" sz="3200" b="1" i="0" u="none" strike="noStrike" cap="none">
                <a:solidFill>
                  <a:schemeClr val="dk1"/>
                </a:solidFill>
                <a:latin typeface="Arial"/>
                <a:ea typeface="Arial"/>
                <a:cs typeface="Arial"/>
                <a:sym typeface="Arial"/>
              </a:rPr>
              <a:t>Ride a Horse?</a:t>
            </a:r>
            <a:endParaRPr/>
          </a:p>
        </p:txBody>
      </p:sp>
      <p:pic>
        <p:nvPicPr>
          <p:cNvPr id="645" name="Shape 645" descr="http://www.carinsurancecomparison.com/Images/new-teenage-driver.jpg"/>
          <p:cNvPicPr preferRelativeResize="0"/>
          <p:nvPr/>
        </p:nvPicPr>
        <p:blipFill rotWithShape="1">
          <a:blip r:embed="rId3">
            <a:alphaModFix/>
          </a:blip>
          <a:srcRect/>
          <a:stretch/>
        </p:blipFill>
        <p:spPr>
          <a:xfrm>
            <a:off x="4416425" y="1219200"/>
            <a:ext cx="3617913" cy="2400300"/>
          </a:xfrm>
          <a:prstGeom prst="rect">
            <a:avLst/>
          </a:prstGeom>
          <a:noFill/>
          <a:ln>
            <a:noFill/>
          </a:ln>
          <a:effectLst>
            <a:outerShdw blurRad="292100" dist="139700" dir="2700000" algn="tl" rotWithShape="0">
              <a:srgbClr val="333333">
                <a:alpha val="64705"/>
              </a:srgbClr>
            </a:outerShdw>
          </a:effectLst>
        </p:spPr>
      </p:pic>
      <p:pic>
        <p:nvPicPr>
          <p:cNvPr id="646" name="Shape 646" descr="http://www.raggawake.com/wp-content/uploads/2013/11/kids-atv.jpg"/>
          <p:cNvPicPr preferRelativeResize="0"/>
          <p:nvPr/>
        </p:nvPicPr>
        <p:blipFill rotWithShape="1">
          <a:blip r:embed="rId4">
            <a:alphaModFix/>
          </a:blip>
          <a:srcRect/>
          <a:stretch/>
        </p:blipFill>
        <p:spPr>
          <a:xfrm>
            <a:off x="4495800" y="3810000"/>
            <a:ext cx="3556000" cy="2667000"/>
          </a:xfrm>
          <a:prstGeom prst="rect">
            <a:avLst/>
          </a:prstGeom>
          <a:noFill/>
          <a:ln>
            <a:noFill/>
          </a:ln>
          <a:effectLst>
            <a:outerShdw blurRad="292100" dist="139700" dir="2700000" algn="tl" rotWithShape="0">
              <a:srgbClr val="333333">
                <a:alpha val="64705"/>
              </a:srgbClr>
            </a:outerShdw>
          </a:effectLst>
        </p:spPr>
      </p:pic>
      <p:sp>
        <p:nvSpPr>
          <p:cNvPr id="647" name="Shape 647"/>
          <p:cNvSpPr txBox="1"/>
          <p:nvPr/>
        </p:nvSpPr>
        <p:spPr>
          <a:xfrm>
            <a:off x="7086600" y="3886200"/>
            <a:ext cx="1905000" cy="40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dk1"/>
                </a:solidFill>
                <a:latin typeface="Arial"/>
                <a:ea typeface="Arial"/>
                <a:cs typeface="Arial"/>
                <a:sym typeface="Arial"/>
              </a:rPr>
              <a:t>No Helmets</a:t>
            </a:r>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Shape 6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2"/>
                </a:solidFill>
                <a:latin typeface="Arial"/>
                <a:ea typeface="Arial"/>
                <a:cs typeface="Arial"/>
                <a:sym typeface="Arial"/>
              </a:rPr>
              <a:t>PHYSICAL ACTIVITY IN U.S.</a:t>
            </a:r>
            <a:endParaRPr sz="4400" b="0" i="0" u="none" strike="noStrike" cap="none">
              <a:solidFill>
                <a:schemeClr val="dk2"/>
              </a:solidFill>
              <a:latin typeface="Arial"/>
              <a:ea typeface="Arial"/>
              <a:cs typeface="Arial"/>
              <a:sym typeface="Arial"/>
            </a:endParaRPr>
          </a:p>
        </p:txBody>
      </p:sp>
      <p:sp>
        <p:nvSpPr>
          <p:cNvPr id="653" name="Shape 653"/>
          <p:cNvSpPr txBox="1">
            <a:spLocks noGrp="1"/>
          </p:cNvSpPr>
          <p:nvPr>
            <p:ph type="body" idx="1"/>
          </p:nvPr>
        </p:nvSpPr>
        <p:spPr>
          <a:xfrm>
            <a:off x="0" y="1293812"/>
            <a:ext cx="53340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Only </a:t>
            </a:r>
            <a:r>
              <a:rPr lang="en-US" sz="2800" b="1" i="0" u="none" strike="noStrike" cap="none">
                <a:solidFill>
                  <a:srgbClr val="FF0000"/>
                </a:solidFill>
                <a:latin typeface="Arial"/>
                <a:ea typeface="Arial"/>
                <a:cs typeface="Arial"/>
                <a:sym typeface="Arial"/>
              </a:rPr>
              <a:t>1 in 3 children </a:t>
            </a:r>
            <a:r>
              <a:rPr lang="en-US" sz="2800" b="0" i="0" u="none" strike="noStrike" cap="none">
                <a:solidFill>
                  <a:schemeClr val="dk1"/>
                </a:solidFill>
                <a:latin typeface="Arial"/>
                <a:ea typeface="Arial"/>
                <a:cs typeface="Arial"/>
                <a:sym typeface="Arial"/>
              </a:rPr>
              <a:t>are physically active every day.</a:t>
            </a:r>
            <a:endParaRPr/>
          </a:p>
          <a:p>
            <a:pPr marL="342900" marR="0" lvl="0" indent="-342900" algn="l" rtl="0">
              <a:spcBef>
                <a:spcPts val="560"/>
              </a:spcBef>
              <a:spcAft>
                <a:spcPts val="0"/>
              </a:spcAft>
              <a:buClr>
                <a:srgbClr val="FF0000"/>
              </a:buClr>
              <a:buSzPts val="2800"/>
              <a:buFont typeface="Arial"/>
              <a:buChar char="•"/>
            </a:pPr>
            <a:r>
              <a:rPr lang="en-US" sz="2800" b="1" i="0" u="none" strike="noStrike" cap="none">
                <a:solidFill>
                  <a:srgbClr val="FF0000"/>
                </a:solidFill>
                <a:latin typeface="Arial"/>
                <a:ea typeface="Arial"/>
                <a:cs typeface="Arial"/>
                <a:sym typeface="Arial"/>
              </a:rPr>
              <a:t>&gt;80% of adolescents </a:t>
            </a:r>
            <a:r>
              <a:rPr lang="en-US" sz="2800" b="0" i="0" u="none" strike="noStrike" cap="none">
                <a:solidFill>
                  <a:schemeClr val="dk1"/>
                </a:solidFill>
                <a:latin typeface="Arial"/>
                <a:ea typeface="Arial"/>
                <a:cs typeface="Arial"/>
                <a:sym typeface="Arial"/>
              </a:rPr>
              <a:t>do not do enough aerobic physical activity to meet the guidelines for youth.</a:t>
            </a:r>
            <a:endParaRPr/>
          </a:p>
          <a:p>
            <a:pPr marL="342900" marR="0" lvl="0" indent="-342900" algn="l" rtl="0">
              <a:spcBef>
                <a:spcPts val="56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Children now spend more than </a:t>
            </a:r>
            <a:r>
              <a:rPr lang="en-US" sz="2800" b="1" i="0" u="none" strike="noStrike" cap="none">
                <a:solidFill>
                  <a:srgbClr val="FF0000"/>
                </a:solidFill>
                <a:latin typeface="Arial"/>
                <a:ea typeface="Arial"/>
                <a:cs typeface="Arial"/>
                <a:sym typeface="Arial"/>
              </a:rPr>
              <a:t>7.5 hrs/d</a:t>
            </a:r>
            <a:r>
              <a:rPr lang="en-US" sz="2800" b="0" i="0" u="none" strike="noStrike" cap="none">
                <a:solidFill>
                  <a:schemeClr val="dk1"/>
                </a:solidFill>
                <a:latin typeface="Arial"/>
                <a:ea typeface="Arial"/>
                <a:cs typeface="Arial"/>
                <a:sym typeface="Arial"/>
              </a:rPr>
              <a:t> in front of a screen (e.g., TV, videogames, computer)</a:t>
            </a:r>
            <a:endParaRPr/>
          </a:p>
          <a:p>
            <a:pPr marL="342900" marR="0" lvl="0" indent="-342900" algn="l" rtl="0">
              <a:spcBef>
                <a:spcPts val="560"/>
              </a:spcBef>
              <a:spcAft>
                <a:spcPts val="0"/>
              </a:spcAft>
              <a:buClr>
                <a:srgbClr val="FF0000"/>
              </a:buClr>
              <a:buSzPts val="2800"/>
              <a:buFont typeface="Arial"/>
              <a:buChar char="•"/>
            </a:pPr>
            <a:r>
              <a:rPr lang="en-US" sz="2800" b="1" i="0" u="none" strike="noStrike" cap="none">
                <a:solidFill>
                  <a:srgbClr val="FF0000"/>
                </a:solidFill>
                <a:latin typeface="Arial"/>
                <a:ea typeface="Arial"/>
                <a:cs typeface="Arial"/>
                <a:sym typeface="Arial"/>
              </a:rPr>
              <a:t>1/3 </a:t>
            </a:r>
            <a:r>
              <a:rPr lang="en-US" sz="2800" b="0" i="0" u="none" strike="noStrike" cap="none">
                <a:solidFill>
                  <a:schemeClr val="dk1"/>
                </a:solidFill>
                <a:latin typeface="Arial"/>
                <a:ea typeface="Arial"/>
                <a:cs typeface="Arial"/>
                <a:sym typeface="Arial"/>
              </a:rPr>
              <a:t>Overweight or Obese</a:t>
            </a:r>
            <a:endParaRPr/>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p:txBody>
      </p:sp>
      <p:pic>
        <p:nvPicPr>
          <p:cNvPr id="654" name="Shape 654" descr="President's Council on Fitness, Sports &amp; Nutrition Seal"/>
          <p:cNvPicPr preferRelativeResize="0"/>
          <p:nvPr/>
        </p:nvPicPr>
        <p:blipFill rotWithShape="1">
          <a:blip r:embed="rId3">
            <a:alphaModFix/>
          </a:blip>
          <a:srcRect/>
          <a:stretch/>
        </p:blipFill>
        <p:spPr>
          <a:xfrm>
            <a:off x="5410200" y="1920875"/>
            <a:ext cx="3581400" cy="3595688"/>
          </a:xfrm>
          <a:prstGeom prst="rect">
            <a:avLst/>
          </a:prstGeom>
          <a:noFill/>
          <a:ln>
            <a:noFill/>
          </a:ln>
          <a:effectLst>
            <a:outerShdw blurRad="292100" dist="139700" dir="2700000" algn="tl" rotWithShape="0">
              <a:srgbClr val="333333">
                <a:alpha val="64705"/>
              </a:srgbClr>
            </a:outerShdw>
          </a:effectLst>
        </p:spPr>
      </p:pic>
      <p:sp>
        <p:nvSpPr>
          <p:cNvPr id="655" name="Shape 655"/>
          <p:cNvSpPr/>
          <p:nvPr/>
        </p:nvSpPr>
        <p:spPr>
          <a:xfrm>
            <a:off x="5105400" y="5791200"/>
            <a:ext cx="3886200" cy="6461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http://www.fitness.gov/resource-center/facts-and-statistics/</a:t>
            </a: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Shape 130" descr="1101100208_400">
            <a:hlinkClick r:id="rId3"/>
          </p:cNvPr>
          <p:cNvPicPr preferRelativeResize="0"/>
          <p:nvPr/>
        </p:nvPicPr>
        <p:blipFill rotWithShape="1">
          <a:blip r:embed="rId4">
            <a:alphaModFix/>
          </a:blip>
          <a:srcRect t="-6152" b="-4613"/>
          <a:stretch/>
        </p:blipFill>
        <p:spPr>
          <a:xfrm>
            <a:off x="4610100" y="-436563"/>
            <a:ext cx="4079875" cy="5956301"/>
          </a:xfrm>
          <a:prstGeom prst="rect">
            <a:avLst/>
          </a:prstGeom>
          <a:noFill/>
          <a:ln>
            <a:noFill/>
          </a:ln>
        </p:spPr>
      </p:pic>
      <p:pic>
        <p:nvPicPr>
          <p:cNvPr id="131" name="Shape 131"/>
          <p:cNvPicPr preferRelativeResize="0"/>
          <p:nvPr/>
        </p:nvPicPr>
        <p:blipFill rotWithShape="1">
          <a:blip r:embed="rId5">
            <a:alphaModFix/>
          </a:blip>
          <a:srcRect t="7230"/>
          <a:stretch/>
        </p:blipFill>
        <p:spPr>
          <a:xfrm>
            <a:off x="0" y="0"/>
            <a:ext cx="4610100" cy="5083175"/>
          </a:xfrm>
          <a:prstGeom prst="rect">
            <a:avLst/>
          </a:prstGeom>
          <a:noFill/>
          <a:ln>
            <a:noFill/>
          </a:ln>
        </p:spPr>
      </p:pic>
      <p:pic>
        <p:nvPicPr>
          <p:cNvPr id="132" name="Shape 132" descr="Picture"/>
          <p:cNvPicPr preferRelativeResize="0"/>
          <p:nvPr/>
        </p:nvPicPr>
        <p:blipFill rotWithShape="1">
          <a:blip r:embed="rId6">
            <a:alphaModFix/>
          </a:blip>
          <a:srcRect/>
          <a:stretch/>
        </p:blipFill>
        <p:spPr>
          <a:xfrm>
            <a:off x="169863" y="3263900"/>
            <a:ext cx="2314575" cy="3560763"/>
          </a:xfrm>
          <a:prstGeom prst="rect">
            <a:avLst/>
          </a:prstGeom>
          <a:noFill/>
          <a:ln>
            <a:noFill/>
          </a:ln>
        </p:spPr>
      </p:pic>
      <p:pic>
        <p:nvPicPr>
          <p:cNvPr id="133" name="Shape 133"/>
          <p:cNvPicPr preferRelativeResize="0"/>
          <p:nvPr/>
        </p:nvPicPr>
        <p:blipFill rotWithShape="1">
          <a:blip r:embed="rId7">
            <a:alphaModFix/>
          </a:blip>
          <a:srcRect/>
          <a:stretch/>
        </p:blipFill>
        <p:spPr>
          <a:xfrm>
            <a:off x="2606675" y="3124200"/>
            <a:ext cx="2970213" cy="3700463"/>
          </a:xfrm>
          <a:prstGeom prst="rect">
            <a:avLst/>
          </a:prstGeom>
          <a:noFill/>
          <a:ln>
            <a:noFill/>
          </a:ln>
        </p:spPr>
      </p:pic>
      <p:pic>
        <p:nvPicPr>
          <p:cNvPr id="134" name="Shape 134"/>
          <p:cNvPicPr preferRelativeResize="0"/>
          <p:nvPr/>
        </p:nvPicPr>
        <p:blipFill rotWithShape="1">
          <a:blip r:embed="rId8">
            <a:alphaModFix/>
          </a:blip>
          <a:srcRect/>
          <a:stretch/>
        </p:blipFill>
        <p:spPr>
          <a:xfrm>
            <a:off x="5802313" y="3413125"/>
            <a:ext cx="3341687" cy="3797300"/>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Shape 660"/>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2"/>
                </a:solidFill>
                <a:latin typeface="Arial"/>
                <a:ea typeface="Arial"/>
                <a:cs typeface="Arial"/>
                <a:sym typeface="Arial"/>
              </a:rPr>
              <a:t>Health Benefits of Sport</a:t>
            </a:r>
            <a:endParaRPr/>
          </a:p>
        </p:txBody>
      </p:sp>
      <p:sp>
        <p:nvSpPr>
          <p:cNvPr id="661" name="Shape 661"/>
          <p:cNvSpPr txBox="1">
            <a:spLocks noGrp="1"/>
          </p:cNvSpPr>
          <p:nvPr>
            <p:ph type="body" idx="1"/>
          </p:nvPr>
        </p:nvSpPr>
        <p:spPr>
          <a:xfrm>
            <a:off x="152400" y="1404938"/>
            <a:ext cx="4983163" cy="452596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Physical, psychological, academic, and social benefits</a:t>
            </a:r>
            <a:endParaRPr/>
          </a:p>
          <a:p>
            <a:pPr marL="342900" marR="0" lvl="0" indent="-342900" algn="l" rtl="0">
              <a:spcBef>
                <a:spcPts val="52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Skill mastery and development</a:t>
            </a:r>
            <a:endParaRPr/>
          </a:p>
          <a:p>
            <a:pPr marL="342900" marR="0" lvl="0" indent="-342900" algn="l" rtl="0">
              <a:spcBef>
                <a:spcPts val="52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Develop agility, coordination, endurance, flexibility, speed and strength</a:t>
            </a:r>
            <a:endParaRPr/>
          </a:p>
          <a:p>
            <a:pPr marL="342900" marR="0" lvl="0" indent="-342900" algn="l" rtl="0">
              <a:spcBef>
                <a:spcPts val="52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Enhanced CV and muscular systems </a:t>
            </a:r>
            <a:endParaRPr/>
          </a:p>
          <a:p>
            <a:pPr marL="342900" marR="0" lvl="0" indent="-342900" algn="l" rtl="0">
              <a:spcBef>
                <a:spcPts val="52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Maintain weight </a:t>
            </a:r>
            <a:endParaRPr/>
          </a:p>
        </p:txBody>
      </p:sp>
      <p:sp>
        <p:nvSpPr>
          <p:cNvPr id="662" name="Shape 662"/>
          <p:cNvSpPr/>
          <p:nvPr/>
        </p:nvSpPr>
        <p:spPr>
          <a:xfrm>
            <a:off x="457200" y="6113463"/>
            <a:ext cx="8153400" cy="523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(American Academy of Pediatrics [AAP] Committee on Sports Medicine and Fitness [COSMF], 2001; Beets &amp; Pitetti, 2005; Brown, Clark, Ewing &amp; Malina, 1998)</a:t>
            </a:r>
            <a:endParaRPr/>
          </a:p>
        </p:txBody>
      </p:sp>
      <p:pic>
        <p:nvPicPr>
          <p:cNvPr id="663" name="Shape 663" descr="http://www.komu.com/images/news/sports_mizzou_football_fall_practices_stretching.jpg"/>
          <p:cNvPicPr preferRelativeResize="0"/>
          <p:nvPr/>
        </p:nvPicPr>
        <p:blipFill rotWithShape="1">
          <a:blip r:embed="rId3">
            <a:alphaModFix/>
          </a:blip>
          <a:srcRect/>
          <a:stretch/>
        </p:blipFill>
        <p:spPr>
          <a:xfrm>
            <a:off x="5334000" y="1371600"/>
            <a:ext cx="3352800" cy="2235200"/>
          </a:xfrm>
          <a:prstGeom prst="rect">
            <a:avLst/>
          </a:prstGeom>
          <a:noFill/>
          <a:ln>
            <a:noFill/>
          </a:ln>
          <a:effectLst>
            <a:outerShdw blurRad="292100" dist="139700" dir="2700000" algn="tl" rotWithShape="0">
              <a:srgbClr val="333333">
                <a:alpha val="64705"/>
              </a:srgbClr>
            </a:outerShdw>
          </a:effectLst>
        </p:spPr>
      </p:pic>
      <p:pic>
        <p:nvPicPr>
          <p:cNvPr id="664" name="Shape 664" descr="http://articles.elitefts.com/wp-content/uploads/2010/08/footballpractice.jpg"/>
          <p:cNvPicPr preferRelativeResize="0"/>
          <p:nvPr/>
        </p:nvPicPr>
        <p:blipFill rotWithShape="1">
          <a:blip r:embed="rId4">
            <a:alphaModFix/>
          </a:blip>
          <a:srcRect/>
          <a:stretch/>
        </p:blipFill>
        <p:spPr>
          <a:xfrm>
            <a:off x="5426075" y="3810000"/>
            <a:ext cx="3260725" cy="2151063"/>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Shape 669"/>
          <p:cNvSpPr txBox="1">
            <a:spLocks noGrp="1"/>
          </p:cNvSpPr>
          <p:nvPr>
            <p:ph type="title"/>
          </p:nvPr>
        </p:nvSpPr>
        <p:spPr>
          <a:xfrm>
            <a:off x="381000" y="1524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2"/>
                </a:solidFill>
                <a:latin typeface="Arial"/>
                <a:ea typeface="Arial"/>
                <a:cs typeface="Arial"/>
                <a:sym typeface="Arial"/>
              </a:rPr>
              <a:t>Football Intangibles</a:t>
            </a:r>
            <a:endParaRPr/>
          </a:p>
        </p:txBody>
      </p:sp>
      <p:sp>
        <p:nvSpPr>
          <p:cNvPr id="670" name="Shape 670"/>
          <p:cNvSpPr/>
          <p:nvPr/>
        </p:nvSpPr>
        <p:spPr>
          <a:xfrm>
            <a:off x="0" y="1447800"/>
            <a:ext cx="5529263" cy="5302250"/>
          </a:xfrm>
          <a:prstGeom prst="rect">
            <a:avLst/>
          </a:prstGeom>
          <a:solidFill>
            <a:srgbClr val="FFFFFF"/>
          </a:solidFill>
          <a:ln>
            <a:noFill/>
          </a:ln>
        </p:spPr>
        <p:txBody>
          <a:bodyPr spcFirstLastPara="1" wrap="square" lIns="634800" tIns="71400" rIns="66650" bIns="88850" anchor="ctr" anchorCtr="0">
            <a:noAutofit/>
          </a:bodyPr>
          <a:lstStyle/>
          <a:p>
            <a:pPr marL="0" marR="0" lvl="0" indent="0" algn="ctr" rtl="0">
              <a:spcBef>
                <a:spcPts val="0"/>
              </a:spcBef>
              <a:spcAft>
                <a:spcPts val="0"/>
              </a:spcAft>
              <a:buNone/>
            </a:pPr>
            <a:r>
              <a:rPr lang="en-US" sz="3600" i="1">
                <a:solidFill>
                  <a:srgbClr val="3F3F3F"/>
                </a:solidFill>
                <a:latin typeface="Arial"/>
                <a:ea typeface="Arial"/>
                <a:cs typeface="Arial"/>
                <a:sym typeface="Arial"/>
              </a:rPr>
              <a:t>“On the fields of friendly strife are sown the seeds that on other days and other fields will bear the fruits of victory.”</a:t>
            </a:r>
            <a:endParaRPr sz="2800">
              <a:solidFill>
                <a:srgbClr val="3F3F3F"/>
              </a:solidFill>
              <a:latin typeface="Arial"/>
              <a:ea typeface="Arial"/>
              <a:cs typeface="Arial"/>
              <a:sym typeface="Arial"/>
            </a:endParaRPr>
          </a:p>
          <a:p>
            <a:pPr marL="0" marR="0" lvl="0" indent="0" algn="ctr" rtl="0">
              <a:spcBef>
                <a:spcPts val="0"/>
              </a:spcBef>
              <a:spcAft>
                <a:spcPts val="0"/>
              </a:spcAft>
              <a:buNone/>
            </a:pPr>
            <a:endParaRPr sz="2800">
              <a:solidFill>
                <a:srgbClr val="454545"/>
              </a:solidFill>
              <a:latin typeface="Arial"/>
              <a:ea typeface="Arial"/>
              <a:cs typeface="Arial"/>
              <a:sym typeface="Arial"/>
            </a:endParaRPr>
          </a:p>
          <a:p>
            <a:pPr marL="457200" marR="0" lvl="1" indent="-457200" algn="ctr" rtl="0">
              <a:spcBef>
                <a:spcPts val="0"/>
              </a:spcBef>
              <a:spcAft>
                <a:spcPts val="0"/>
              </a:spcAft>
              <a:buNone/>
            </a:pPr>
            <a:r>
              <a:rPr lang="en-US" sz="2400" b="1" i="0" u="none" strike="noStrike" cap="none">
                <a:solidFill>
                  <a:srgbClr val="800080"/>
                </a:solidFill>
                <a:latin typeface="Arial"/>
                <a:ea typeface="Arial"/>
                <a:cs typeface="Arial"/>
                <a:sym typeface="Arial"/>
              </a:rPr>
              <a:t>General Douglas MacArthur</a:t>
            </a:r>
            <a:endParaRPr sz="2400" b="0" i="0" u="none" strike="noStrike" cap="none">
              <a:solidFill>
                <a:srgbClr val="454545"/>
              </a:solidFill>
              <a:latin typeface="Arial"/>
              <a:ea typeface="Arial"/>
              <a:cs typeface="Arial"/>
              <a:sym typeface="Arial"/>
            </a:endParaRPr>
          </a:p>
          <a:p>
            <a:pPr marL="457200" marR="0" lvl="1" indent="-457200" algn="ctr" rtl="0">
              <a:spcBef>
                <a:spcPts val="0"/>
              </a:spcBef>
              <a:spcAft>
                <a:spcPts val="0"/>
              </a:spcAft>
              <a:buNone/>
            </a:pPr>
            <a:r>
              <a:rPr lang="en-US" sz="2400" b="0" i="1" u="none" strike="noStrike" cap="none">
                <a:solidFill>
                  <a:srgbClr val="454545"/>
                </a:solidFill>
                <a:latin typeface="Arial"/>
                <a:ea typeface="Arial"/>
                <a:cs typeface="Arial"/>
                <a:sym typeface="Arial"/>
              </a:rPr>
              <a:t>US WWII general &amp; war hero </a:t>
            </a:r>
            <a:endParaRPr/>
          </a:p>
          <a:p>
            <a:pPr marL="457200" marR="0" lvl="1" indent="-457200" algn="ctr" rtl="0">
              <a:spcBef>
                <a:spcPts val="0"/>
              </a:spcBef>
              <a:spcAft>
                <a:spcPts val="0"/>
              </a:spcAft>
              <a:buNone/>
            </a:pPr>
            <a:r>
              <a:rPr lang="en-US" sz="2400" b="0" i="1" u="none" strike="noStrike" cap="none">
                <a:solidFill>
                  <a:srgbClr val="454545"/>
                </a:solidFill>
                <a:latin typeface="Arial"/>
                <a:ea typeface="Arial"/>
                <a:cs typeface="Arial"/>
                <a:sym typeface="Arial"/>
              </a:rPr>
              <a:t>(1880 - 1964)</a:t>
            </a:r>
            <a:r>
              <a:rPr lang="en-US" sz="2400" b="0" i="0" u="none" strike="noStrike" cap="none">
                <a:solidFill>
                  <a:srgbClr val="454545"/>
                </a:solidFill>
                <a:latin typeface="Arial"/>
                <a:ea typeface="Arial"/>
                <a:cs typeface="Arial"/>
                <a:sym typeface="Arial"/>
              </a:rPr>
              <a:t>  </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671" name="Shape 671" descr="http://upload.wikimedia.org/wikipedia/commons/thumb/9/92/MacArthur_Manila.jpg/250px-MacArthur_Manila.jpg"/>
          <p:cNvPicPr preferRelativeResize="0"/>
          <p:nvPr/>
        </p:nvPicPr>
        <p:blipFill rotWithShape="1">
          <a:blip r:embed="rId3">
            <a:alphaModFix/>
          </a:blip>
          <a:srcRect/>
          <a:stretch/>
        </p:blipFill>
        <p:spPr>
          <a:xfrm>
            <a:off x="5943600" y="1447800"/>
            <a:ext cx="2762250" cy="4652963"/>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Shape 6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Future of Concussion Management</a:t>
            </a:r>
            <a:endParaRPr/>
          </a:p>
        </p:txBody>
      </p:sp>
      <p:sp>
        <p:nvSpPr>
          <p:cNvPr id="677" name="Shape 67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Biomarker – Grace Labs®</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Accelerometers - Mouth guards</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ImPACT Quick Test®</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HBO</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CBD</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Omega-3</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Vitamin D</a:t>
            </a:r>
            <a:endParaRPr/>
          </a:p>
        </p:txBody>
      </p:sp>
      <p:pic>
        <p:nvPicPr>
          <p:cNvPr id="678" name="Shape 678"/>
          <p:cNvPicPr preferRelativeResize="0"/>
          <p:nvPr/>
        </p:nvPicPr>
        <p:blipFill rotWithShape="1">
          <a:blip r:embed="rId3">
            <a:alphaModFix/>
          </a:blip>
          <a:srcRect/>
          <a:stretch/>
        </p:blipFill>
        <p:spPr>
          <a:xfrm>
            <a:off x="3886200" y="3581400"/>
            <a:ext cx="4648200" cy="2599841"/>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Shape 683"/>
          <p:cNvSpPr/>
          <p:nvPr/>
        </p:nvSpPr>
        <p:spPr>
          <a:xfrm>
            <a:off x="7061200" y="2286000"/>
            <a:ext cx="1524000" cy="381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4" name="Shape 684"/>
          <p:cNvSpPr/>
          <p:nvPr/>
        </p:nvSpPr>
        <p:spPr>
          <a:xfrm>
            <a:off x="8813800" y="2881313"/>
            <a:ext cx="254000" cy="2894012"/>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5" name="Shape 685"/>
          <p:cNvSpPr/>
          <p:nvPr/>
        </p:nvSpPr>
        <p:spPr>
          <a:xfrm>
            <a:off x="5003800" y="5118100"/>
            <a:ext cx="3309938" cy="657225"/>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6" name="Shape 686"/>
          <p:cNvSpPr/>
          <p:nvPr/>
        </p:nvSpPr>
        <p:spPr>
          <a:xfrm>
            <a:off x="5003800" y="3895725"/>
            <a:ext cx="1273175" cy="111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7" name="Shape 687"/>
          <p:cNvSpPr/>
          <p:nvPr/>
        </p:nvSpPr>
        <p:spPr>
          <a:xfrm>
            <a:off x="6223000" y="2828925"/>
            <a:ext cx="254000" cy="111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8" name="Shape 688"/>
          <p:cNvSpPr/>
          <p:nvPr/>
        </p:nvSpPr>
        <p:spPr>
          <a:xfrm>
            <a:off x="6756400" y="2438400"/>
            <a:ext cx="508000" cy="328613"/>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9" name="Shape 689"/>
          <p:cNvSpPr txBox="1"/>
          <p:nvPr/>
        </p:nvSpPr>
        <p:spPr>
          <a:xfrm>
            <a:off x="568325" y="762000"/>
            <a:ext cx="6197600" cy="9239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5400"/>
              <a:buFont typeface="Questrial"/>
              <a:buNone/>
            </a:pPr>
            <a:r>
              <a:rPr lang="en-US" sz="5400">
                <a:solidFill>
                  <a:schemeClr val="dk1"/>
                </a:solidFill>
                <a:latin typeface="Questrial"/>
                <a:ea typeface="Questrial"/>
                <a:cs typeface="Questrial"/>
                <a:sym typeface="Questrial"/>
              </a:rPr>
              <a:t>Thank You</a:t>
            </a:r>
            <a:endParaRPr/>
          </a:p>
        </p:txBody>
      </p:sp>
      <p:pic>
        <p:nvPicPr>
          <p:cNvPr id="690" name="Shape 690"/>
          <p:cNvPicPr preferRelativeResize="0"/>
          <p:nvPr/>
        </p:nvPicPr>
        <p:blipFill rotWithShape="1">
          <a:blip r:embed="rId3">
            <a:alphaModFix/>
          </a:blip>
          <a:srcRect/>
          <a:stretch/>
        </p:blipFill>
        <p:spPr>
          <a:xfrm>
            <a:off x="4584700" y="590550"/>
            <a:ext cx="4148138" cy="5562600"/>
          </a:xfrm>
          <a:prstGeom prst="rect">
            <a:avLst/>
          </a:prstGeom>
          <a:noFill/>
          <a:ln>
            <a:noFill/>
          </a:ln>
          <a:effectLst>
            <a:outerShdw blurRad="292100" dist="139700" dir="2700000" algn="tl" rotWithShape="0">
              <a:srgbClr val="333333">
                <a:alpha val="64705"/>
              </a:srgbClr>
            </a:outerShdw>
          </a:effectLst>
        </p:spPr>
      </p:pic>
      <p:pic>
        <p:nvPicPr>
          <p:cNvPr id="691" name="Shape 691"/>
          <p:cNvPicPr preferRelativeResize="0"/>
          <p:nvPr/>
        </p:nvPicPr>
        <p:blipFill rotWithShape="1">
          <a:blip r:embed="rId4">
            <a:alphaModFix/>
          </a:blip>
          <a:srcRect r="16468"/>
          <a:stretch/>
        </p:blipFill>
        <p:spPr>
          <a:xfrm>
            <a:off x="381000" y="2476500"/>
            <a:ext cx="3938588" cy="3121025"/>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p:nvPr/>
        </p:nvSpPr>
        <p:spPr>
          <a:xfrm>
            <a:off x="4876800" y="160338"/>
            <a:ext cx="4114800" cy="646271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 </a:t>
            </a:r>
            <a:r>
              <a:rPr lang="en-US" sz="2400" i="1">
                <a:solidFill>
                  <a:schemeClr val="dk1"/>
                </a:solidFill>
                <a:latin typeface="Arial"/>
                <a:ea typeface="Arial"/>
                <a:cs typeface="Arial"/>
                <a:sym typeface="Arial"/>
              </a:rPr>
              <a:t>“Players suffer grave on field injuries, medical doctors prescribe euthanasia for football and politicians make a federal case out of the game.” </a:t>
            </a:r>
            <a:endParaRPr/>
          </a:p>
          <a:p>
            <a:pPr marL="0" marR="0" lvl="0" indent="0" algn="ctr" rtl="0">
              <a:spcBef>
                <a:spcPts val="0"/>
              </a:spcBef>
              <a:spcAft>
                <a:spcPts val="0"/>
              </a:spcAft>
              <a:buClr>
                <a:schemeClr val="dk1"/>
              </a:buClr>
              <a:buSzPts val="2400"/>
              <a:buFont typeface="Arial"/>
              <a:buNone/>
            </a:pPr>
            <a:r>
              <a:rPr lang="en-US" sz="2400" i="1">
                <a:solidFill>
                  <a:schemeClr val="dk1"/>
                </a:solidFill>
                <a:latin typeface="Arial"/>
                <a:ea typeface="Arial"/>
                <a:cs typeface="Arial"/>
                <a:sym typeface="Arial"/>
              </a:rPr>
              <a:t> </a:t>
            </a:r>
            <a:endParaRPr/>
          </a:p>
          <a:p>
            <a:pPr marL="0" marR="0" lvl="0" indent="0" algn="ctr" rtl="0">
              <a:spcBef>
                <a:spcPts val="0"/>
              </a:spcBef>
              <a:spcAft>
                <a:spcPts val="0"/>
              </a:spcAft>
              <a:buClr>
                <a:schemeClr val="dk1"/>
              </a:buClr>
              <a:buSzPts val="2400"/>
              <a:buFont typeface="Arial"/>
              <a:buNone/>
            </a:pPr>
            <a:r>
              <a:rPr lang="en-US" sz="2400" i="1">
                <a:solidFill>
                  <a:schemeClr val="dk1"/>
                </a:solidFill>
                <a:latin typeface="Arial"/>
                <a:ea typeface="Arial"/>
                <a:cs typeface="Arial"/>
                <a:sym typeface="Arial"/>
              </a:rPr>
              <a:t> “Never before has a football season ended amid such a universal chorus of denunciation of the game.  Football is a ‘grave menace’ that merits immediate abolition.” </a:t>
            </a:r>
            <a:endParaRPr/>
          </a:p>
          <a:p>
            <a:pPr marL="0" marR="0" lvl="0" indent="0" algn="ctr" rtl="0">
              <a:spcBef>
                <a:spcPts val="0"/>
              </a:spcBef>
              <a:spcAft>
                <a:spcPts val="0"/>
              </a:spcAft>
              <a:buClr>
                <a:schemeClr val="dk1"/>
              </a:buClr>
              <a:buSzPts val="2400"/>
              <a:buFont typeface="Arial"/>
              <a:buNone/>
            </a:pPr>
            <a:r>
              <a:rPr lang="en-US" sz="2400" i="1">
                <a:solidFill>
                  <a:schemeClr val="dk1"/>
                </a:solidFill>
                <a:latin typeface="Arial"/>
                <a:ea typeface="Arial"/>
                <a:cs typeface="Arial"/>
                <a:sym typeface="Arial"/>
              </a:rPr>
              <a:t> </a:t>
            </a:r>
            <a:endParaRPr/>
          </a:p>
          <a:p>
            <a:pPr marL="0" marR="0" lvl="0" indent="0" algn="ctr"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a:p>
            <a:pPr marL="0" marR="0" lvl="0" indent="0" algn="ctr" rtl="0">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Football reform by abolition, The Nation, November 30, 437-38.</a:t>
            </a:r>
            <a:endParaRPr/>
          </a:p>
        </p:txBody>
      </p:sp>
      <p:sp>
        <p:nvSpPr>
          <p:cNvPr id="140" name="Shape 140" descr="data:image/jpeg;base64,/9j/4AAQSkZJRgABAQAAAQABAAD/2wCEAAkGBxQSEhUUExQVFhUUGBgXFhcYGBsXIBgcFxcZGB4gHBweHSoiGhslHBYaITEhJSkrLi4uGx8zODMsNygtLisBCgoKDg0OGhAQGywkICYvMC0sLCw3LywsLCwsLzQuLCwsMDQsLCwsLS4sLCwsLCwsLCwsNCwsLCwsLCwsLC0sLP/AABEIAOEA4QMBIgACEQEDEQH/xAAcAAEAAgMBAQEAAAAAAAAAAAAABgcEBQgDAgH/xABNEAACAQIEAwUDBwgIAwcFAAABAgMAEQQFEiEGMUEHEyJRYTJxgRQjNUJykbFSYnOhs8HR4RUzNFNVgpKyFheDJUVUosLS0wgkQ3Tw/8QAGgEBAQEBAQEBAAAAAAAAAAAAAAIBAwQFBv/EADQRAAICAQQABAMGBAcAAAAAAAABAhEDBBIhMRNBUZEygaEUFSJhcdEFcrHxM1JTgrLB8P/aAAwDAQACEQMRAD8AvGlKUApSlAKUpQClKUApX5el6A/aV+XpegP2lfE0oVSx2ABJPoKx5MxjWISlhoIBB89XKw5km/KsckuzUm+jLpWvwucROWFypUairqUOnzswG3rXlDn0TFRaQBzZHZGVWPoxFt+lR4sPUrw5+htaVqmz2Ow0hmZpGiVBzJQ2Y/ZHnX5muerA6oyMS0csgIta0S6iNzzI5VcJKfw8kzThzLg21KjmH4ujeKCRUa00oiKmwaNiL+Ib9LH1BB614QcVyPh5sSMOvcxpI6HvvE+i+zKE8F7Hqa6+FP0OPjQ9SVV+VFzxNO7zLDhVkEAjLfP6WbvIll8K92b21W572rExHGBd0EL4aON4EnD4lynts66dtrjR5+db4M/QPNBEzFftajLcyd8TPCwXTEkLKwvv3oe9/im3vrb1zaa7OkZJrgUpSsNFKUoBSlKAUpSgFKUoBSlRvF8eZdE7RyYuJHQlWUkggjmDtQEkpUV/5jZX/wCNg/1fyp/zGyv/AMbB/q/lQG4zycoqWYorOqu4+qpBubnluAL9L1rZ51WZQjF1tFa7ltzMwO+rc9NzasWftDy0iy4+AHzO/wCqsP8A46wPTNIB7kFS5NeRqV+ZsJ80dhG4ZWcd4WUD+q2F9QvdioBNutjWyx07CSJkclWR7ADZ2sCoJ6X/AHVG245wX+LQ/wCkV5njXBf4vF9wqHkl/lf0K2r1/qSLCzySJIGLMphBuU0Wdg10AsL229fWtYsxeDDKqSFsN3TyIY2W4QBTa4AYjmBfpWuPGOC/xiP7q824swJ/74T/APvjXnyqc3e1/T9zvjcYr4l9f2N7j4zjJPm1dVWKRS7qyXLiwUAi5872tX1MZJoYoBDIrBo9bMBpURkEkNfe+na3nUcPE2A/xdPvP8a+DxFgP8XT72/91c3DI23tfPfR0U4JJbuuuzf4TL5opXnVCfnpQyG12jaS4ZPXr0vWTxLlck0kTRrcCLEKbkCxki0rz9aibZ3lx55tGfv/APdXmc0yw/8AekP3fzq8Ms2H4YfVEZo4s3xT+jN2/Dc6thHQDwmA4lNQ2aEaQ43sTpOk256VrwxeRSyPMyxQ4XXBPG4E1xO8iFUJUCygHfURffrWpOY5X/icP+n+dP6Ryv8AxSH/AE/zr0fbdV2sa9zz/YtN/qP2N3hcDioZZmimwgE6QqWaRiUMcKxkhQtm3BIuR0rzjyLuJYmgkwkiR4ZYCJnt4hI7lrBSPrefn8dP/SGV/wCKQ/d/OtthcjjxEBnw2JWVPFYhbA6eYBvUS12rSvw17lrRaV8eI/YlOWxjv3k1wkyRxqwS5a8errqtp8ZtsDvuTW4FVZw8jviYgvMOrE/mqQW+BG3xq0hU6TVvUxcmqL1OlWnkop35n1SlK9Z5hSlKAUpSgFKUoBSlKA/CK5C7R/pTG/p3/Guvq5B7RvpTG/p3/GhqI6Besj5BL/dyf6G/hXxhJdMiMeSsrH4EGrCwOdd6jSK0ulFnJ1O4JMcPeC4D2sDbkRUSbR6tNhjlbUpUQAYGT+7k2/Mb+FfJwcgFyj2230nrsOnrU9y7PDMshjaTwNELuzKW1LLcNpc7eBd735718ZpmMi4cEkFrwAgM5UFXDbDV5oP12t0b+aO32JeH4ilxz5ejr1IQ2Bl/u32/Mb+FeMULMbKCx8gCfwqycVj3CsdZOkMxBkkuQtyQBupGkdbGobwnjDHiAAbd4pjJuQRcgi1iN9SqOo3opWrIz6VYskYN9/ka0YCT+7fbn4G9/l618nByWvoe3npNvKrKjxj3N2YAuhDB35d1GGDeLc+ybi3lWHicbII40Ny0jRRhdTgeKQsCQW2JVR9/KsUzrPQbY7nL18vR16+ZAZMHIouyOAOZKkfur6GBlPKOTf8AMb+FTriSRmw0tmch1LBWZjYLMDbc2PhAN9+vWsnB5g7xKxYgmNOTutrRncDV5hfMb8hTfxZX3dWXw93lfX516la6a9hg3I1BHI530m1vfasviQAYmW1va3t52F/je/xvU3kxzqVRSwBRmB1OLaGjAAAbTbxHmK1yo8+DS+JKSbqnXu6K8GEe2rQ+nnfSbW99uVfkuFdRdkZR5lSPxqyop2NwCVSPvBoUkDQk7x7Le3s225WBrQ8a4lxEiMb3lkv4mYDulUALdjt843O55b+eKfNHXJodmHxd3l/5Gr4GgV8dArIrjUxKuoZTZGbdTsRtyNXZkrd1hUwGFVtLO53NzZ2LaAfyR5ne3PrejuE8yTDYuKaQMUQtq0gFrMjLsCQD7XmK6D7PsBBj8KmKIkUMzAIW5aGKndQDzF9q8msx55tRxvh9nLTTwwTlPvyJXw7kS4Zd/FIwGpv3D0/GtyBXxBGFUKL2AsLksfvJJPxr0r14scccVGKpHlyTlOTlJ2xSlK6EClKUApSlAKUpQClKUArkHtGH/amN/Tv+NdfVyfxYitnWJV7FTiXuDyO/WhsVboh4FS7h6aBIArSqDJ3wkBIBUSJ3VwOtl8XryrPOAhHOCEbgb3G52A3bnfpXw+SRMyv3aKEDFlFwHN0Vb78gWJO+9ct8WfWjoM+CW5U/Kv5uDV8L4mNIn1OFZnU7sFICK4BF+vzh39BWdj8XC8ITvg1u58Ra7HSyg3B3GzMfTTWW2XQb/M4c2F2VXGoA2G6h9S8xvba4rAy7I40klDASWcIgfkAVD3NiLt4gPLnWNrs6eDnjGOJKLTtXfzdmdLmUJBBlUqQQR3gtYkk+Eczbb91QWCUoyuOakML+YNxU3bLIJV0qkQ1EoHS91YW9d7aht186+MJgYO7ivFFdliF2DXZnQG2x5k3rVJInPps2aab2ri7T47MuTOIhZRLHpa8Y8QNkcs12tuCDoNzb2QKxcZmUbTRlpIzYSPsykaiojW5BsCouR617rlsJBPcQ7Ak7NewZFJ58ryoPjXjFgMPdwIoyQw1KdXh1KGFt+XOpW3s9ORapyUHt5a91zX/bPT5fh2urSR6T4T4lFlZFB3+sbljf0tX7gsww6Rhe+SwjQA6gCSFG3K6m55/mivlctw8g0iOKxbQWQNdT8TzF72qOcMwI0rLIqt4G0hr2JVlJtY89IY/fWpJo4zyaiGSN7W5cJ8+p8cSJF3gaJgS92cKQQGv0I8+dul6kbZjA9n71R4SLlrWDFCbrbVcabWHwvtfDz7Lo+4ZkRI2QqfCp8QJ0kXvsBe/wry4bwsTQkskbtrsdW7Dbbwg3tsd7VracbOcIZsWpeOo2+fy9eDaxZtBbV3igMHYgm5BaVpdJUbnc6bep3rS8WToyQhHVrNKTpYNYFYgL2O19J+6sLiWFEmtGEA0LcIQQCb+RNja216kWCwUBjjPdRNeNCzc9wgLknVYEHVfytThfiMi82ZSwKuFz/tINXUHYT9Dw/bm/atXMuOVRI4W2kOwW24sCbW+FdNdhP0PD9ub9q1dD5LLApSlaYKUpQClKUApSlAKUpQClKUArkHtH+lMb+nf8a6+rkHtH+lMb+nf8aA3+Nw5cWDBdLq9yL+zc7C4vvta/Wv3Ds+qZWcMO7R1smi2uUX6kn2R1NeeZ44QqzlA41WtqKkXvuCNgb25hh6ViZDmBnOIYgLaKNQBfkJOvmd686vaz9JkljWpgk3uuN+lUfOF/t2K/Rj/fDWyw5+ck/Sr+yirBggYYzEsVYKVsGsbE64tgeV9jWZhfbl/Sj9lFWv8AYzTL4f5p/wBDF4XPgH/7Mn4Q1o8pzSV5cPGzAoskdhpUHwjSPEBc2BtuakOQ4Vo1VXABad2ADK2zd0BexNuR5+VRfhqAtiI9wNJ1m9+S7nkDv5VSrlnhyqcYYY8p8/8AI3efZhJAsRjaxbvVa6q1x8w9rMCPaRT8K8uGcQ0nfu5uxMVzYDksg5AWAsK/eKoCYY2BHgZgw3v4wgHS31D1pwphysTOSLSMukb38GsEnawF2HWsf+GelKX3lXPd18uze4TAiI7LINbmTxDmbDZdhe9rD3ioxwlHdpX22UD18bA3HwUj/NUgyvCd3calJebWNIbYHSN7qN7+V6xshwZjj8ekd7JrG4vosNJ1cgDqOx5Wqb4Z28Ldkw/hpLc6/Tz+ZsczjLRsp1XaJ4wNNt0B0gX5hpFHi8jUY4RP9b/k/wDVUgwOIDaj3bRtFLoN3WS5UsWtpUW0kKPrA6tjtvq8nwDQyTgqwXUApPUeIj/y2reotGSSnnw5I8rlenRoeIP7RJ7x/tFSPJv7F/0sT/slrHxuQmaWV9WjxAC6k3+bBv0rIyf+xf8ASxX+yWqk+EeLTQlHLNtcOMqIZXUHYT9Dw/bm/atXN2KymWOMSMoCsFIIdGNnUMt1DErcEcwK6R7CfoeH7c37Vq6I+XJNdlgUpStJFKUoBSlKAUpSgFKUoBSlKAVybxhAsmdYlG5NiXB++usq5C7RTbNMZb+/f8aGxdM2+f2EMqyBVbSGCuQrAk7aVJDHn5Ha9Rzh3MxCzhgSsi2OkXIIOoEDruNx6+ljs+Amwxl7vERIxc/Nu1yL29kgm2/Q25/CrTxMawQM0MSBkA0gINtwDsNyALmw8q5fD+E9mbVyyZVlSSa9PyK9TGyvYxYTFzDr82ygenh13H3UyrIs08bfJGYSHURIVjsfMBmBAttbly8qnU2czkookQFsHJIWjAYd5oZ1ZCwO1o22PnXniM0xDQM6StqeKeSPe1r4uNY+XkjafcatYznk1+aclJy66rg0P/B2ayoQI8PEGFt5PEARuLgkcjasfLuyrMI21LJh0NiPa17HnsVtapTl+PaSfBMxks/eEDvCLF8U6+IcnGmy2NZnEOLZcxdbnR8hmQ7bamVpefLVaNdvI+tbsadHGeonN7pNtkcxPZbjZU0yYzD22JGgjly3CCvzC9l+NjXQmMw4Ub2MZa1/UoSK88FIGil73u7acCh772CseIaK7/mnuzW0x4AxeZewt4ltb69hhb/BQVP+etcCVnk3ut2YE/Z1mW4XF4c7WuECHcW56Lg15wcCZqihLYRwoCrdjewG3IDpW/zJ4f8AtMKW+USTNE4W5Oh54o12H1rtYdfKsjNlT5HhcT3zL3ndSMFcqXCYXQQhG10AMtjzsazYVHU5LtSdkNXhDNY2f/7RJdbtISsqgXfcgXYG21YuJwmPjur5Zib3FjGGdQALdEYE9faFWfxfjWjxWAUSSqjuQwjI8RM+GRdYJAK+NgfRjatI/FM6gsJtv6Ujha4RtMDCTUu42t3d78xbnWeHu8jrDW5oUlJ8dEDbNVU2lXERWBv3sRABty2JPkOQpgsfCY4gskI+aVChIj37kLJqvpHiYtve5vfrVkcOcTy4n5IszQj5Qk7FWQ3YxyMoVN7AhRc3BvY8qz+KMqwCQyz4nDwssakk6AGPkFIsdRNgN+ZqJRS4PTD+J5XLc6fFcryZUHEm+GLADQdCoV9khNKWU8jYKBsTV2dhP0PD9ub9q1cy4qVWdiiiNGJIQEkKOguSSbeZNdNdhP0PD9ub9q1XFUefVZ/GnuquKr9CwKUpVHmFKUoBSlKAUpSgFKUoBSlKAVyD2jfSmN/Tv+NdfVyD2jfSmN/Tv+NDUZnZ5lqtKcRIQEh5aiAC5HW/kDf7qsHM+JMF3ZRsYqE28UZLsCCD9QHyt99UhesjC4GWW/dxyPbnpVmt9wqHG3ZpZ0fFWVQsjKZ5GiRY1OgC6qrrbe2xEjE/Dyr5HaXgY40jiwUjCNBGgdwLKGV7X3PtKp+FVjiMHJHbWjpflqUr+IrwqjKLOPawg0lMuhDR6u7ZnLaNRubWQEXJvsax5e17FEk/JcFv1MchPLTue9F9tvdUAweGMrqigksQBYE8/Qb1dWA7OY8BhA8kS4nFzeyroCsa2vsjAgtuBcjbV6U4HREv+b+M6Q4Megjf/wCSh7Ycd1jwp/6b/wDyelTXKOHMSx04sl4+fd90hjv5CM2VR6gH99Qjtd4NjwMscuHDiCfUNJBsjrYkAnfSQ1xfyNrgUoHqvbHjLk/J8ESSCSYpLkryJIl3I6HpXrF2vyMqpNgcI6KQVVQyBbbiwYsARVZ0obRbM/a9BM8bz5crGFtUbd7qKG6tcXQdUU/AV9/8eZTLdXwuIjBOokEEarSre2qxNp5OnUeQqpoYWdgqgszEBVUXLE7AADcn0qwsr7HcbIAZWigJF9LEswv0YKCFPxrSWkS3J+LspjeNosXLFo7xSkkRIZZpDIQSqHTZjsb8hvfnW8z+XBZnhpMPHiYGZhdNMikq43UkXuBfn6XqoeKOzfHYFDLIgeIc5IzqCi9gWFrqD52tUQqWrdmo9cXh2jdkcWZCVYeRBsa6b7CfoeH7c37Vq5fZr7neuoOwn6Hh+3N+1aqDLApSlDBSlKAUpSgFKUoBSlKAUpSgFcg9o30pjf07/jXX1cg9o30pjf07/jQ1GX2Y5LBi8dGk7qE56Tqu5G9hYW+8ir544QLhVgwwWNW56QFsq+XkfXnVNdiuIaPHq4ieRT4WKqzab9bj31aPatj5sIO+jCsH8Kggk6rEna4sLD1rGPM0XDLQySHLsWhkimUga2VtLWuGUgXU/HnVP8U5KcFi5sMxuYnKg+Y5qfeVIqecHZ1LiJy885iK7qFuovy3FjcDy/Cp9Dj8Ti4UWIjvF3c6gCxU38Ph3uB5WqYstxKf4ey/uMThxIDGz6DqNxpL6WG1x9VgelXJxxn6GSDuJ1JsQwXfkw8vMqRb0qo+Nc6+U4sYowvoiZEcSLsXQezsLeIKzW32P3yDI8xE2KZWwWrvYycMJSNUSSC4CkjRp16wCbW996piTTZPsm49wyrpaTVJv4QpJ8IJNzyXYda0XbFmMOLwMQEiKVfvgCDqYLEdrW8JIbYNaoViOHZcG3e4gQQCPkGZZCTYqLKGN9/wqE5pj2lbd2YbnfqTzNqJktJPg8GVOha/rY1m4jJiIe+jdJEABfTfVHchRrUjYFiBcEjccjtWHgMG80iRRjU7kKo8yavbhnguHL8OJZp+6HsTSDYuxYAKhG+m/h0739DehtogfYx4MW8osGRAFvv7Z3sPcvOuhsButzuW3J861i5LErRgu5dQShdtenVbltboPur0dJ545I1Z8LMCNMgQEEBhy1XVgwG9jtfpWJO+SDZyzRAFJWQBwVKuQusEb2v7Q36edcmcY5QcHjcRBYgRyOEv1jJuh+KFT8atPtKheBRZ545ZLuZDuW7oWLhkIZTYhdPIB9qqniOXEO6viZO8ZkUK1wfCuwHIWt++9UajU11D2E/Q8P25v2rVy9XUPYT9Dw/bm/atQMsClKUMFKUoBSlKAUpSgFKUoBSlKAVR2QcCRZhm+PlxBvHFO/zf5R1dfSrxqrODOKMJBmGYwSyJFK2JcqXOkOL8tXK/pQG5h4ow8LtBh0QRx7ARqAL8uh9KjvH+aviMIUaEgM4bZrnY/UI3BPKw86x87zvDxu/eLJre791CCxseu1tt+prFyPi/ASqYpVkUal0F9OxVgRezEix9/WpstRfZXJy/upDZ9MqAl4ZVcMthvcMBa+xB9RUg4RzXEwzI6Rd6JAdKkswJ0HYm3Mi4/dU0474UjnmXEowDEhwed+W56EbXtUixeUph8ubuU+c7kFdOo3kjZXQdT7QFKLtOrK2g4Y+Upie7hIazTFDI217nSRsCQLAXHIVC8ny/G4wrGrvZLqpYt4RfcXG5F+Q6b2qyzmcuVEPi2M02PSR3jVQNAYgamY26sbKLW01m8IZ9gYAcOJO7cADcAncbbgW5G9FZEqvgqji7hyfBW7yXvO8FiRfcA3sSeYuL28wKjIrojjzhCPF4MFZTeO7IbDxdbE25c/uqruyjhhcZi9cwHybDDvZrmwPPSpPqwvbyBqjCd9jfByYeH+kMQQHdfmgf/wAaE21W/Kboeg361i9qmPlmbDYVbjvHDiIcgF5Hb4/cTUqiy6eaJpJsQVBLFFjsiqgJsCGAJCjbf1qsMrzgPmYldtaqjxws1lACgkHfofF/qqWy4RbtovHASiWRZFYFO6jCC99rb39Qbg+6pFEOX4VzRj+Lp8JiycLKFRjqKEB1JJufPY+a2PuqxuFePcRiy0LGBJHjPckFl8drbE6t9yw93Wt3JErG2rIj2l8e4ee+Ejga0MjxtKSFbSrFWVCDcoxUE3t7I2NVjmGL7wiw0qo0qPIDz9T19an+J4ew8pxIjj0x4Utq1H5xhGTrbVzJ5tpa/Kw6VEc9yVYlWWGVZYnZkut7oygNpY2AN1YEEeR8t1hxcXyaSuoOwn6Hh+3N+0aubMqyqXEyCOFC7noOg8z5CuouyfKnwmXRwSWDo8mqxv7TavIedCWTKlKVpgpSlAKUpQClKUApSlAKUpQCqExfZTPmOPxc7SLDA08mliNRbS5U2F/MHnV9GoYc9MMTLHbWs8wYMrbh5pDdSLDa43Ow5G1Y3RUIuTpHnmMTYJIo3X5RCY1gZgAsvK178iORtz3POvt8PhoCrR4eLDltIEksQFwR5ncOLXsd9q1M3EUMUjTuJJnUBY1kCqVte+gsuprE2JGrcHoL1VXaLxDLipY+9ZxGbG2rUF67AAAH4CpR0nXC9yweKO1WGJjDAkmIZfCH2CMeWwAuRfyqKY3jbNShVu7gEt0BK6X5C+hWa4sGG9uvOsbs2w8kuNDK7PBGNRZ11amuLKu17m9vvrE4xw83ymTFYovJHEdKOt9DSXLaEbkAGO9ug605HC8j24ox2IjwkcmJxLGZwFwyIACY1PieRtzpF7AdSTzsbRfAZMzQpNHcuWYWsDuCbHfly/XWqzXMpMRIZJmLMdrnoByAHQDyrfZbnyDBrhz4WRnIPQhjf771RMaszeH+I82dxhsM8khvpEYVWAPqSLAepNqubI+FWw+XQwuFWRn77EIoB1OfFY2uLrsL3K+HyqH5Zh/6FwDRyM/fzESyhbjuzosqrbctaxO/p0rwXg3H4+GPFpiiDONYgbVGFQklSCpsSVN9169azcU8fTbpM++0LjZWT5Jh3lT6s4YKQALWUFb39be6q5y7J5sU1xoRB7UslkQAfrY+4Grf4f7K4oh3mMczva+hVbQv67vb1sPTrUdz3hsS4SQQx3sfCwAc2B5WF9N/IVLTsuWVRjsx+5X2YZdh4x4Z1c3IJF7fAAcr35165LmZjYK2xUgg9QRuCD59a8cw1QrGsnda1v8ANrpOk7eKQrtfyXf1tyrVy4hWBuDq53vf761xsjHLaXGmGXMsUurUi4mIiVkOm7oDe9uYI03HW4FaTtNwm8WXYMKYcINUlmQM0zAatidTFVI2UG2o/DQ8J8bT4aNoY3sZQQHax0HoVvyfawPIbc62GWcOk4V8Zclo2dY1kPikeRTqIa/tIfHyN7dOdFx2Jq1aJf2VYRIoSEAElvE9jfcnoem1WpwojiEiR9ba2u1rX2Ftum21VdwzisTEI7RxuGhBZWco2zuL30sDttY22tVmcF4gyYcsylCZH8JINrWHT3Xqkcjf0pStMFKUoBSlKAUpSgFKUoBSlKAVVOcs7EhVBVJZ+ag85pL+tWrULyTDLIcQ0pGhJZt7gW+dcm451jNRCJ5jP4DCLoL6ULqu219Iay+VhtX3w/lMc8vdSRi1/ErDVyPKx/hWTLxHhcRivk+DKs5vpUAJqKgk2ZubWvsWHLlXu+Z4sTnXdLG2gncDoL3PTypQJJnGSrFGsWDXuTY3MYF/EQLDY2ZuRbooNqobtGzhzIMEt1gwZKqLWLuR4pCPXoOg99dBZLitYUn478t7/iKpHt04fOGzAzC5jxS61JN7MNnUe7Y/5qUVu4oripj2UZEuMzCNH9iP51v+mwIB9CdvvrC4M4PmzKXu4mC9SzAkAedXLlHDmGyLCTM0wlmkBRmAA5dB1Fv31jdKxGLlJJFbdoGJknxUpEhcSuSunrqNkAKix2sOdXdw7LNEkcU2lmVES67bhQDt8POqk7N8r+W484qQfMwNqAt7T2OhR5BfbPuA61esTKTz5c6yCdHbUyTlS8j7ki8SspK+YO4Pw6H1ryzPKo8REYpVV0O5R1BU73Fxbp0Ox9axMZxLCsvdBgWHPewHxOxPoK2EOMDC9710PMVBxX2LDSzYJtLAXETsWVrXJCsRdTblqv7xVKyKQSCCCDYg7EEcwfI12aZARWvzvJMNjIHjnhWQEb2ADA+atzDetZQs5CQXIHntVzZVHHhsuRsaSRH4o1W48RA8rXJsNz99QPjbhNssxYjYlonGuFztqXyNuTqdiPceores4xKxJLNKI+6Dsi2N2HLnyN7VLOkabGU8UztOZGiYxgMBY20gnVzPM/Grr7MMyGJwKzAMA7ybNa/hbTvb3VXxUxYYQxx6idyGbntfy+FTbsbRlyxA66W72e48rysaImbTfBOKUpVEilKUApSlAKUpQClKUApSlAfhrnntS40ZFfAQHTeaZsQwsGN5nIS43tYg/wAq6HrkHtG+lMb+nf8AGhqNHgcW8UiyRkq6EFSNrEVfnDXEC5xErKVXFxKBNGbeMflrtf3iufKzcnzWXCzJNCxV0III9OnuNYazpLA3gYrIGXpcLcH422rSf/UBlssuBglQ6o4XvJyuO8sit7tRtb84VMOF+I0x2A+Uqul9B1qfqsBufsnmPSvDHIMThcThJDtJE+kjoNJIPvDC/wAK2ySN9jWWjC4GTEuB4ht62HT1JIFQLtRxcz49sGtyVZABv4nmRJG/80hHuAq0uA8JH8ghSV2YJomYF7WNyVXSDcglb7ixtUfz/Iy+a4fHAA6mtKOq2QhGI6gCyn4eVS1Z0hPa2zecH5WmFw6Qp9X2vzm21H3n8BWdnWM7pDZvFLewIsygbE/wrRcS5kmEaFne7TOESAbl9xd73GhVvzF7nb1GXxogOJUamBYKu4Ww+O7ffWkdmr4jkC5XhyLa2xWgGwJsVlYjfptyqueIeMJsNjJ44GtHG5RRdhuvhPX8oGpbxdl02EkwvenVErmW2ouvzYJ5bdGPvv8AdTeJnaR2dzdnYsx5XLG5O3qaCix8g7WcQjgTDVGTYndiPderKyztHwFtZxSLfmjE3+FhsfvrnTHjTpT8lRf7TC5+I5fCvGI28X3e/wDlW2KLL7Z+M4cdLFBh11Lhy2qT8pm2Kr+aLc+p91zo+FomJUsNjsPgf51o8lhiYgEMzk89gqjnuT12O9Wtw3k8E2FIBt9a4+q1jyqWrKjKiRQKnfKCVBIO3wttepxwrBohK/nsfvsf31zJxdm08eKAEp1RAWYfvFdBdk2bPi8ujmltrZnBtsPA2j/01qIJlSlK0ClKUApSlAKUpQClKUApSlAK5F7RIiczxpH9+/4111XKfHEd8yxdgSe/k2G/1vKsbFkR+TN5VmYfCGJRNKjaWv3VxtIVNj8ASPvqb5RwpKkQfEYZo+8kQRvKp3BDX8GoEdDvat1nMy4iCKCaOJhhu+EZ0hAPnO7AsDsCFuRfc2O9qjdzyeuGlnOCmmuXRXOUcV4vDSmWCUqW5rYMrDyKnYjblW6m7R8ckTQrIil9mZV3APQE3APQ2Fb2HhvCJBLIyL397Km5VO6NmsNX1gL36E9a1mLyuCOMu2HTwq5YWPNVBsLttsVP+brTei1oMjUna4tP5Gm4O4ofDYgu5LLKAj+lvZI+yf1VY2I42iiViz+wLEbFiT9Vfyif1Dc+sVmyrDq4Xukv84b6TayyrGL+PY+Fj/mt618/0dhzIY+6TVYOGtcW70RHk5FyZAeZ9i3W9N6N+wz9V3Xn+xqJ+M5psUJ5bEahZLXCKp8KrfoP4+dWnx3iElfDTqRpmiDLY89hf8aozEwlmZkjYIzEqACbKTcC/oCKlGXYwnAFXBPcCfRqJurMq2K7+EXdTa1vD61sujhBPI6Xkn9Cf8Z5kmKwkVmUPhwA11tfUpQhW1b872t051E+zHgeSbMFMy/MYa0rMOTkH5tQfVhc+inlcVEsi14jExI2qQFradzYdTa4sB7R5cqtXhvMZYYXEMiKpQyFQoJV/Da92JI0qwsbW523Fzlt4Z0w6bxYNp9G17W+C8G+HmxrHuJwCwKgWmforL1JI9ob9TeqAaJvI1a+fZ++MdIcR4+7jje+k2JdO8kNgw3CuLeiHlWmlw0AbQIlJILggGwVb8zq31G9vQX62rHkEdHJq1Jd18/YgZFlIN7kjavbAZhNEbxSOhH5LEfq5VYUWUQFk1QJybWCCTqUgbXYWFnQ2/G+3m+Sw3kPcoNJIUhSAQrlCSNXO9reW/vrPER2+7cltWivcUzyOXe5Ztya6Y7CvoeH7c37VqoHNFQSyaV0qHYBfKxtV/8AYcb5TEfOSb9q1WnZ8190T+lKVQFKUoBSlKAUpSgFKUoBSlKAVy/xJjDBm2JlAvoxEhsb22brbpyrqCuY+MsLfHYo+c8v+81MgySZrn0mLh+UySeAMilLgaCuti3LmdVvcPdWoixayAkNddfj8W1u9ZzY8yd7XH76j7oe4kjYeFbSeXIhbfew+6ozh5W7wBGIueht1/XU7U+T2YtZLHBRSXBPcRmMQuO8sbmwvfZk31XB+sB161jYrGxSKwMmzAofPewuBbfw239PStT8n89/Wnyap2o1/wAQyNNUue/ajfTZlCW16xq+d2vtpaVZBvbnuw+Ar5GYQd40msayAg3O696JSTtbVdF5Ae0dqwo51CgdxESFC3N7mwtc+L2ibkkfC1eL2Ov5pBqBAt9W4bceviH+kVm0feE/Rd2eGYmINGIgNCjxhSd7N1N/aKj9YrPnxGFEZQEKrmzaLnZmQFrNysq33+6vzE4lX5YeFTcHw6hYAg6barEG1j136V+PiF6wQncmx1b3N97HpyFq2jjHUuLk0lz9P0M7hTNUjeeOIa10RBHsnhjJDSqOV2eTQLgE2U1iNnojniQSjuzDplFhZXXvQo1Wv+Qx8ixrUjHJCBeCFrFNyG3K28iPte+pDn2Z4eRIi+HRjpALbhrAEc+u9U+TYahwjS9b9vL9D4zB0DQufD4kBYHn3URBB6WJWMW8jWCMXH37Nr2MIF7+HWFEduXLSNXvvXnHnLSgRRSQIguNEgYXW5Kg7H2bkAjcedfE+H0swsBY7WOoW9DbcVm2ipauV3S7T+aNpNxDEGZ0lXmBvckanQMQCN7Jc/CvZs5hkIUSrfU7bsALM+q3Lmbjb8zpeo+2Fv76kfDmXJGdTXJXfSOp8vdWbUzrH+JZb3UvJe39zX53w4zRPiDIqq2oxIBdpTqPqNKjz87Crl7C/oiH7c37VqrbF4x5XZ5RttfoFA5AelqtzswlRsCpjBCd5Ja/PZrE/E3NdEeF9ktpSlUYKUpQClKUApSlAKUpQClKUArnXif+2Yn9NL/vNKVEzJdGkxv9TL9lf961Hch/rPh/ClKLoR6JI1fgpSpMPyhpSgPwV8vypStMMHH+xH+kP4VmZn7I+z+80pWsvyNTwv8A14+NSnOvaX7A/E1+0ow+jAXmPfWyyv2qUohHo22K/sze8fvqyuyT6OT9JJ/upStXYfZM6UpVAUpSgFKUoBSlKA//2Q=="/>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 name="Shape 141" descr="data:image/jpeg;base64,/9j/4AAQSkZJRgABAQAAAQABAAD/2wCEAAkGBxQSEhUUExQVFhUUGBgXFhcYGBsXIBgcFxcZGB4gHBweHSoiGhslHBYaITEhJSkrLi4uGx8zODMsNygtLisBCgoKDg0OGhAQGywkICYvMC0sLCw3LywsLCwsLzQuLCwsMDQsLCwsLS4sLCwsLCwsLCwsNCwsLCwsLCwsLC0sLP/AABEIAOEA4QMBIgACEQEDEQH/xAAcAAEAAgMBAQEAAAAAAAAAAAAABgcEBQgDAgH/xABNEAACAQIEAwUDBwgIAwcFAAABAgMAEQQFEiEGMUEHEyJRYTJxgRQjNUJykbFSYnOhs8HR4RUzNFNVgpKyFheDJUVUosLS0wgkQ3Tw/8QAGgEBAQEBAQEBAAAAAAAAAAAAAAIBAwQFBv/EADQRAAICAQQABAMGBAcAAAAAAAABAhEDBBIhMRNBUZEygaEUFSJhcdEFcrHxM1JTgrLB8P/aAAwDAQACEQMRAD8AvGlKUApSlAKUpQClKUApX5el6A/aV+XpegP2lfE0oVSx2ABJPoKx5MxjWISlhoIBB89XKw5km/KsckuzUm+jLpWvwucROWFypUairqUOnzswG3rXlDn0TFRaQBzZHZGVWPoxFt+lR4sPUrw5+htaVqmz2Ow0hmZpGiVBzJQ2Y/ZHnX5muerA6oyMS0csgIta0S6iNzzI5VcJKfw8kzThzLg21KjmH4ujeKCRUa00oiKmwaNiL+Ib9LH1BB614QcVyPh5sSMOvcxpI6HvvE+i+zKE8F7Hqa6+FP0OPjQ9SVV+VFzxNO7zLDhVkEAjLfP6WbvIll8K92b21W572rExHGBd0EL4aON4EnD4lynts66dtrjR5+db4M/QPNBEzFftajLcyd8TPCwXTEkLKwvv3oe9/im3vrb1zaa7OkZJrgUpSsNFKUoBSlKAUpSgFKUoBSlRvF8eZdE7RyYuJHQlWUkggjmDtQEkpUV/5jZX/wCNg/1fyp/zGyv/AMbB/q/lQG4zycoqWYorOqu4+qpBubnluAL9L1rZ51WZQjF1tFa7ltzMwO+rc9NzasWftDy0iy4+AHzO/wCqsP8A46wPTNIB7kFS5NeRqV+ZsJ80dhG4ZWcd4WUD+q2F9QvdioBNutjWyx07CSJkclWR7ADZ2sCoJ6X/AHVG245wX+LQ/wCkV5njXBf4vF9wqHkl/lf0K2r1/qSLCzySJIGLMphBuU0Wdg10AsL229fWtYsxeDDKqSFsN3TyIY2W4QBTa4AYjmBfpWuPGOC/xiP7q824swJ/74T/APvjXnyqc3e1/T9zvjcYr4l9f2N7j4zjJPm1dVWKRS7qyXLiwUAi5872tX1MZJoYoBDIrBo9bMBpURkEkNfe+na3nUcPE2A/xdPvP8a+DxFgP8XT72/91c3DI23tfPfR0U4JJbuuuzf4TL5opXnVCfnpQyG12jaS4ZPXr0vWTxLlck0kTRrcCLEKbkCxki0rz9aibZ3lx55tGfv/APdXmc0yw/8AekP3fzq8Ms2H4YfVEZo4s3xT+jN2/Dc6thHQDwmA4lNQ2aEaQ43sTpOk256VrwxeRSyPMyxQ4XXBPG4E1xO8iFUJUCygHfURffrWpOY5X/icP+n+dP6Ryv8AxSH/AE/zr0fbdV2sa9zz/YtN/qP2N3hcDioZZmimwgE6QqWaRiUMcKxkhQtm3BIuR0rzjyLuJYmgkwkiR4ZYCJnt4hI7lrBSPrefn8dP/SGV/wCKQ/d/OtthcjjxEBnw2JWVPFYhbA6eYBvUS12rSvw17lrRaV8eI/YlOWxjv3k1wkyRxqwS5a8errqtp8ZtsDvuTW4FVZw8jviYgvMOrE/mqQW+BG3xq0hU6TVvUxcmqL1OlWnkop35n1SlK9Z5hSlKAUpSgFKUoBSlKA/CK5C7R/pTG/p3/Guvq5B7RvpTG/p3/GhqI6Besj5BL/dyf6G/hXxhJdMiMeSsrH4EGrCwOdd6jSK0ulFnJ1O4JMcPeC4D2sDbkRUSbR6tNhjlbUpUQAYGT+7k2/Mb+FfJwcgFyj2230nrsOnrU9y7PDMshjaTwNELuzKW1LLcNpc7eBd735718ZpmMi4cEkFrwAgM5UFXDbDV5oP12t0b+aO32JeH4ilxz5ejr1IQ2Bl/u32/Mb+FeMULMbKCx8gCfwqycVj3CsdZOkMxBkkuQtyQBupGkdbGobwnjDHiAAbd4pjJuQRcgi1iN9SqOo3opWrIz6VYskYN9/ka0YCT+7fbn4G9/l618nByWvoe3npNvKrKjxj3N2YAuhDB35d1GGDeLc+ybi3lWHicbII40Ny0jRRhdTgeKQsCQW2JVR9/KsUzrPQbY7nL18vR16+ZAZMHIouyOAOZKkfur6GBlPKOTf8AMb+FTriSRmw0tmch1LBWZjYLMDbc2PhAN9+vWsnB5g7xKxYgmNOTutrRncDV5hfMb8hTfxZX3dWXw93lfX516la6a9hg3I1BHI530m1vfasviQAYmW1va3t52F/je/xvU3kxzqVRSwBRmB1OLaGjAAAbTbxHmK1yo8+DS+JKSbqnXu6K8GEe2rQ+nnfSbW99uVfkuFdRdkZR5lSPxqyop2NwCVSPvBoUkDQk7x7Le3s225WBrQ8a4lxEiMb3lkv4mYDulUALdjt843O55b+eKfNHXJodmHxd3l/5Gr4GgV8dArIrjUxKuoZTZGbdTsRtyNXZkrd1hUwGFVtLO53NzZ2LaAfyR5ne3PrejuE8yTDYuKaQMUQtq0gFrMjLsCQD7XmK6D7PsBBj8KmKIkUMzAIW5aGKndQDzF9q8msx55tRxvh9nLTTwwTlPvyJXw7kS4Zd/FIwGpv3D0/GtyBXxBGFUKL2AsLksfvJJPxr0r14scccVGKpHlyTlOTlJ2xSlK6EClKUApSlAKUpQClKUArkHtGH/amN/Tv+NdfVyfxYitnWJV7FTiXuDyO/WhsVboh4FS7h6aBIArSqDJ3wkBIBUSJ3VwOtl8XryrPOAhHOCEbgb3G52A3bnfpXw+SRMyv3aKEDFlFwHN0Vb78gWJO+9ct8WfWjoM+CW5U/Kv5uDV8L4mNIn1OFZnU7sFICK4BF+vzh39BWdj8XC8ITvg1u58Ra7HSyg3B3GzMfTTWW2XQb/M4c2F2VXGoA2G6h9S8xvba4rAy7I40klDASWcIgfkAVD3NiLt4gPLnWNrs6eDnjGOJKLTtXfzdmdLmUJBBlUqQQR3gtYkk+Eczbb91QWCUoyuOakML+YNxU3bLIJV0qkQ1EoHS91YW9d7aht186+MJgYO7ivFFdliF2DXZnQG2x5k3rVJInPps2aab2ri7T47MuTOIhZRLHpa8Y8QNkcs12tuCDoNzb2QKxcZmUbTRlpIzYSPsykaiojW5BsCouR617rlsJBPcQ7Ak7NewZFJ58ryoPjXjFgMPdwIoyQw1KdXh1KGFt+XOpW3s9ORapyUHt5a91zX/bPT5fh2urSR6T4T4lFlZFB3+sbljf0tX7gsww6Rhe+SwjQA6gCSFG3K6m55/mivlctw8g0iOKxbQWQNdT8TzF72qOcMwI0rLIqt4G0hr2JVlJtY89IY/fWpJo4zyaiGSN7W5cJ8+p8cSJF3gaJgS92cKQQGv0I8+dul6kbZjA9n71R4SLlrWDFCbrbVcabWHwvtfDz7Lo+4ZkRI2QqfCp8QJ0kXvsBe/wry4bwsTQkskbtrsdW7Dbbwg3tsd7VracbOcIZsWpeOo2+fy9eDaxZtBbV3igMHYgm5BaVpdJUbnc6bep3rS8WToyQhHVrNKTpYNYFYgL2O19J+6sLiWFEmtGEA0LcIQQCb+RNja216kWCwUBjjPdRNeNCzc9wgLknVYEHVfytThfiMi82ZSwKuFz/tINXUHYT9Dw/bm/atXMuOVRI4W2kOwW24sCbW+FdNdhP0PD9ub9q1dD5LLApSlaYKUpQClKUApSlAKUpQClKUArkHtH+lMb+nf8a6+rkHtH+lMb+nf8aA3+Nw5cWDBdLq9yL+zc7C4vvta/Wv3Ds+qZWcMO7R1smi2uUX6kn2R1NeeZ44QqzlA41WtqKkXvuCNgb25hh6ViZDmBnOIYgLaKNQBfkJOvmd686vaz9JkljWpgk3uuN+lUfOF/t2K/Rj/fDWyw5+ck/Sr+yirBggYYzEsVYKVsGsbE64tgeV9jWZhfbl/Sj9lFWv8AYzTL4f5p/wBDF4XPgH/7Mn4Q1o8pzSV5cPGzAoskdhpUHwjSPEBc2BtuakOQ4Vo1VXABad2ADK2zd0BexNuR5+VRfhqAtiI9wNJ1m9+S7nkDv5VSrlnhyqcYYY8p8/8AI3efZhJAsRjaxbvVa6q1x8w9rMCPaRT8K8uGcQ0nfu5uxMVzYDksg5AWAsK/eKoCYY2BHgZgw3v4wgHS31D1pwphysTOSLSMukb38GsEnawF2HWsf+GelKX3lXPd18uze4TAiI7LINbmTxDmbDZdhe9rD3ioxwlHdpX22UD18bA3HwUj/NUgyvCd3calJebWNIbYHSN7qN7+V6xshwZjj8ekd7JrG4vosNJ1cgDqOx5Wqb4Z28Ldkw/hpLc6/Tz+ZsczjLRsp1XaJ4wNNt0B0gX5hpFHi8jUY4RP9b/k/wDVUgwOIDaj3bRtFLoN3WS5UsWtpUW0kKPrA6tjtvq8nwDQyTgqwXUApPUeIj/y2reotGSSnnw5I8rlenRoeIP7RJ7x/tFSPJv7F/0sT/slrHxuQmaWV9WjxAC6k3+bBv0rIyf+xf8ASxX+yWqk+EeLTQlHLNtcOMqIZXUHYT9Dw/bm/atXN2KymWOMSMoCsFIIdGNnUMt1DErcEcwK6R7CfoeH7c37Vq6I+XJNdlgUpStJFKUoBSlKAUpSgFKUoBSlKAVybxhAsmdYlG5NiXB++usq5C7RTbNMZb+/f8aGxdM2+f2EMqyBVbSGCuQrAk7aVJDHn5Ha9Rzh3MxCzhgSsi2OkXIIOoEDruNx6+ljs+Amwxl7vERIxc/Nu1yL29kgm2/Q25/CrTxMawQM0MSBkA0gINtwDsNyALmw8q5fD+E9mbVyyZVlSSa9PyK9TGyvYxYTFzDr82ygenh13H3UyrIs08bfJGYSHURIVjsfMBmBAttbly8qnU2czkookQFsHJIWjAYd5oZ1ZCwO1o22PnXniM0xDQM6StqeKeSPe1r4uNY+XkjafcatYznk1+aclJy66rg0P/B2ayoQI8PEGFt5PEARuLgkcjasfLuyrMI21LJh0NiPa17HnsVtapTl+PaSfBMxks/eEDvCLF8U6+IcnGmy2NZnEOLZcxdbnR8hmQ7bamVpefLVaNdvI+tbsadHGeonN7pNtkcxPZbjZU0yYzD22JGgjly3CCvzC9l+NjXQmMw4Ub2MZa1/UoSK88FIGil73u7acCh772CseIaK7/mnuzW0x4AxeZewt4ltb69hhb/BQVP+etcCVnk3ut2YE/Z1mW4XF4c7WuECHcW56Lg15wcCZqihLYRwoCrdjewG3IDpW/zJ4f8AtMKW+USTNE4W5Oh54o12H1rtYdfKsjNlT5HhcT3zL3ndSMFcqXCYXQQhG10AMtjzsazYVHU5LtSdkNXhDNY2f/7RJdbtISsqgXfcgXYG21YuJwmPjur5Zib3FjGGdQALdEYE9faFWfxfjWjxWAUSSqjuQwjI8RM+GRdYJAK+NgfRjatI/FM6gsJtv6Ujha4RtMDCTUu42t3d78xbnWeHu8jrDW5oUlJ8dEDbNVU2lXERWBv3sRABty2JPkOQpgsfCY4gskI+aVChIj37kLJqvpHiYtve5vfrVkcOcTy4n5IszQj5Qk7FWQ3YxyMoVN7AhRc3BvY8qz+KMqwCQyz4nDwssakk6AGPkFIsdRNgN+ZqJRS4PTD+J5XLc6fFcryZUHEm+GLADQdCoV9khNKWU8jYKBsTV2dhP0PD9ub9q1cy4qVWdiiiNGJIQEkKOguSSbeZNdNdhP0PD9ub9q1XFUefVZ/GnuquKr9CwKUpVHmFKUoBSlKAUpSgFKUoBSlKAVyD2jfSmN/Tv+NdfVyD2jfSmN/Tv+NDUZnZ5lqtKcRIQEh5aiAC5HW/kDf7qsHM+JMF3ZRsYqE28UZLsCCD9QHyt99UhesjC4GWW/dxyPbnpVmt9wqHG3ZpZ0fFWVQsjKZ5GiRY1OgC6qrrbe2xEjE/Dyr5HaXgY40jiwUjCNBGgdwLKGV7X3PtKp+FVjiMHJHbWjpflqUr+IrwqjKLOPawg0lMuhDR6u7ZnLaNRubWQEXJvsax5e17FEk/JcFv1MchPLTue9F9tvdUAweGMrqigksQBYE8/Qb1dWA7OY8BhA8kS4nFzeyroCsa2vsjAgtuBcjbV6U4HREv+b+M6Q4Megjf/wCSh7Ycd1jwp/6b/wDyelTXKOHMSx04sl4+fd90hjv5CM2VR6gH99Qjtd4NjwMscuHDiCfUNJBsjrYkAnfSQ1xfyNrgUoHqvbHjLk/J8ESSCSYpLkryJIl3I6HpXrF2vyMqpNgcI6KQVVQyBbbiwYsARVZ0obRbM/a9BM8bz5crGFtUbd7qKG6tcXQdUU/AV9/8eZTLdXwuIjBOokEEarSre2qxNp5OnUeQqpoYWdgqgszEBVUXLE7AADcn0qwsr7HcbIAZWigJF9LEswv0YKCFPxrSWkS3J+LspjeNosXLFo7xSkkRIZZpDIQSqHTZjsb8hvfnW8z+XBZnhpMPHiYGZhdNMikq43UkXuBfn6XqoeKOzfHYFDLIgeIc5IzqCi9gWFrqD52tUQqWrdmo9cXh2jdkcWZCVYeRBsa6b7CfoeH7c37Vq5fZr7neuoOwn6Hh+3N+1aqDLApSlDBSlKAUpSgFKUoBSlKAUpSgFcg9o30pjf07/jXX1cg9o30pjf07/jQ1GX2Y5LBi8dGk7qE56Tqu5G9hYW+8ir544QLhVgwwWNW56QFsq+XkfXnVNdiuIaPHq4ieRT4WKqzab9bj31aPatj5sIO+jCsH8Kggk6rEna4sLD1rGPM0XDLQySHLsWhkimUga2VtLWuGUgXU/HnVP8U5KcFi5sMxuYnKg+Y5qfeVIqecHZ1LiJy885iK7qFuovy3FjcDy/Cp9Dj8Ti4UWIjvF3c6gCxU38Ph3uB5WqYstxKf4ey/uMThxIDGz6DqNxpL6WG1x9VgelXJxxn6GSDuJ1JsQwXfkw8vMqRb0qo+Nc6+U4sYowvoiZEcSLsXQezsLeIKzW32P3yDI8xE2KZWwWrvYycMJSNUSSC4CkjRp16wCbW996piTTZPsm49wyrpaTVJv4QpJ8IJNzyXYda0XbFmMOLwMQEiKVfvgCDqYLEdrW8JIbYNaoViOHZcG3e4gQQCPkGZZCTYqLKGN9/wqE5pj2lbd2YbnfqTzNqJktJPg8GVOha/rY1m4jJiIe+jdJEABfTfVHchRrUjYFiBcEjccjtWHgMG80iRRjU7kKo8yavbhnguHL8OJZp+6HsTSDYuxYAKhG+m/h0739DehtogfYx4MW8osGRAFvv7Z3sPcvOuhsButzuW3J861i5LErRgu5dQShdtenVbltboPur0dJ545I1Z8LMCNMgQEEBhy1XVgwG9jtfpWJO+SDZyzRAFJWQBwVKuQusEb2v7Q36edcmcY5QcHjcRBYgRyOEv1jJuh+KFT8atPtKheBRZ545ZLuZDuW7oWLhkIZTYhdPIB9qqniOXEO6viZO8ZkUK1wfCuwHIWt++9UajU11D2E/Q8P25v2rVy9XUPYT9Dw/bm/atQMsClKUMFKUoBSlKAUpSgFKUoBSlKAVR2QcCRZhm+PlxBvHFO/zf5R1dfSrxqrODOKMJBmGYwSyJFK2JcqXOkOL8tXK/pQG5h4ow8LtBh0QRx7ARqAL8uh9KjvH+aviMIUaEgM4bZrnY/UI3BPKw86x87zvDxu/eLJre791CCxseu1tt+prFyPi/ASqYpVkUal0F9OxVgRezEix9/WpstRfZXJy/upDZ9MqAl4ZVcMthvcMBa+xB9RUg4RzXEwzI6Rd6JAdKkswJ0HYm3Mi4/dU0474UjnmXEowDEhwed+W56EbXtUixeUph8ubuU+c7kFdOo3kjZXQdT7QFKLtOrK2g4Y+Upie7hIazTFDI217nSRsCQLAXHIVC8ny/G4wrGrvZLqpYt4RfcXG5F+Q6b2qyzmcuVEPi2M02PSR3jVQNAYgamY26sbKLW01m8IZ9gYAcOJO7cADcAncbbgW5G9FZEqvgqji7hyfBW7yXvO8FiRfcA3sSeYuL28wKjIrojjzhCPF4MFZTeO7IbDxdbE25c/uqruyjhhcZi9cwHybDDvZrmwPPSpPqwvbyBqjCd9jfByYeH+kMQQHdfmgf/wAaE21W/Kboeg361i9qmPlmbDYVbjvHDiIcgF5Hb4/cTUqiy6eaJpJsQVBLFFjsiqgJsCGAJCjbf1qsMrzgPmYldtaqjxws1lACgkHfofF/qqWy4RbtovHASiWRZFYFO6jCC99rb39Qbg+6pFEOX4VzRj+Lp8JiycLKFRjqKEB1JJufPY+a2PuqxuFePcRiy0LGBJHjPckFl8drbE6t9yw93Wt3JErG2rIj2l8e4ee+Ejga0MjxtKSFbSrFWVCDcoxUE3t7I2NVjmGL7wiw0qo0qPIDz9T19an+J4ew8pxIjj0x4Utq1H5xhGTrbVzJ5tpa/Kw6VEc9yVYlWWGVZYnZkut7oygNpY2AN1YEEeR8t1hxcXyaSuoOwn6Hh+3N+0aubMqyqXEyCOFC7noOg8z5CuouyfKnwmXRwSWDo8mqxv7TavIedCWTKlKVpgpSlAKUpQClKUApSlAKUpQCqExfZTPmOPxc7SLDA08mliNRbS5U2F/MHnV9GoYc9MMTLHbWs8wYMrbh5pDdSLDa43Ow5G1Y3RUIuTpHnmMTYJIo3X5RCY1gZgAsvK178iORtz3POvt8PhoCrR4eLDltIEksQFwR5ncOLXsd9q1M3EUMUjTuJJnUBY1kCqVte+gsuprE2JGrcHoL1VXaLxDLipY+9ZxGbG2rUF67AAAH4CpR0nXC9yweKO1WGJjDAkmIZfCH2CMeWwAuRfyqKY3jbNShVu7gEt0BK6X5C+hWa4sGG9uvOsbs2w8kuNDK7PBGNRZ11amuLKu17m9vvrE4xw83ymTFYovJHEdKOt9DSXLaEbkAGO9ug605HC8j24ox2IjwkcmJxLGZwFwyIACY1PieRtzpF7AdSTzsbRfAZMzQpNHcuWYWsDuCbHfly/XWqzXMpMRIZJmLMdrnoByAHQDyrfZbnyDBrhz4WRnIPQhjf771RMaszeH+I82dxhsM8khvpEYVWAPqSLAepNqubI+FWw+XQwuFWRn77EIoB1OfFY2uLrsL3K+HyqH5Zh/6FwDRyM/fzESyhbjuzosqrbctaxO/p0rwXg3H4+GPFpiiDONYgbVGFQklSCpsSVN9169azcU8fTbpM++0LjZWT5Jh3lT6s4YKQALWUFb39be6q5y7J5sU1xoRB7UslkQAfrY+4Grf4f7K4oh3mMczva+hVbQv67vb1sPTrUdz3hsS4SQQx3sfCwAc2B5WF9N/IVLTsuWVRjsx+5X2YZdh4x4Z1c3IJF7fAAcr35165LmZjYK2xUgg9QRuCD59a8cw1QrGsnda1v8ANrpOk7eKQrtfyXf1tyrVy4hWBuDq53vf761xsjHLaXGmGXMsUurUi4mIiVkOm7oDe9uYI03HW4FaTtNwm8WXYMKYcINUlmQM0zAatidTFVI2UG2o/DQ8J8bT4aNoY3sZQQHax0HoVvyfawPIbc62GWcOk4V8Zclo2dY1kPikeRTqIa/tIfHyN7dOdFx2Jq1aJf2VYRIoSEAElvE9jfcnoem1WpwojiEiR9ba2u1rX2Ftum21VdwzisTEI7RxuGhBZWco2zuL30sDttY22tVmcF4gyYcsylCZH8JINrWHT3Xqkcjf0pStMFKUoBSlKAUpSgFKUoBSlKAVVOcs7EhVBVJZ+ag85pL+tWrULyTDLIcQ0pGhJZt7gW+dcm451jNRCJ5jP4DCLoL6ULqu219Iay+VhtX3w/lMc8vdSRi1/ErDVyPKx/hWTLxHhcRivk+DKs5vpUAJqKgk2ZubWvsWHLlXu+Z4sTnXdLG2gncDoL3PTypQJJnGSrFGsWDXuTY3MYF/EQLDY2ZuRbooNqobtGzhzIMEt1gwZKqLWLuR4pCPXoOg99dBZLitYUn478t7/iKpHt04fOGzAzC5jxS61JN7MNnUe7Y/5qUVu4oripj2UZEuMzCNH9iP51v+mwIB9CdvvrC4M4PmzKXu4mC9SzAkAedXLlHDmGyLCTM0wlmkBRmAA5dB1Fv31jdKxGLlJJFbdoGJknxUpEhcSuSunrqNkAKix2sOdXdw7LNEkcU2lmVES67bhQDt8POqk7N8r+W484qQfMwNqAt7T2OhR5BfbPuA61esTKTz5c6yCdHbUyTlS8j7ki8SspK+YO4Pw6H1ryzPKo8REYpVV0O5R1BU73Fxbp0Ox9axMZxLCsvdBgWHPewHxOxPoK2EOMDC9710PMVBxX2LDSzYJtLAXETsWVrXJCsRdTblqv7xVKyKQSCCCDYg7EEcwfI12aZARWvzvJMNjIHjnhWQEb2ADA+atzDetZQs5CQXIHntVzZVHHhsuRsaSRH4o1W48RA8rXJsNz99QPjbhNssxYjYlonGuFztqXyNuTqdiPceores4xKxJLNKI+6Dsi2N2HLnyN7VLOkabGU8UztOZGiYxgMBY20gnVzPM/Grr7MMyGJwKzAMA7ybNa/hbTvb3VXxUxYYQxx6idyGbntfy+FTbsbRlyxA66W72e48rysaImbTfBOKUpVEilKUApSlAKUpQClKUApSlAfhrnntS40ZFfAQHTeaZsQwsGN5nIS43tYg/wAq6HrkHtG+lMb+nf8AGhqNHgcW8UiyRkq6EFSNrEVfnDXEC5xErKVXFxKBNGbeMflrtf3iufKzcnzWXCzJNCxV0III9OnuNYazpLA3gYrIGXpcLcH422rSf/UBlssuBglQ6o4XvJyuO8sit7tRtb84VMOF+I0x2A+Uqul9B1qfqsBufsnmPSvDHIMThcThJDtJE+kjoNJIPvDC/wAK2ySN9jWWjC4GTEuB4ht62HT1JIFQLtRxcz49sGtyVZABv4nmRJG/80hHuAq0uA8JH8ghSV2YJomYF7WNyVXSDcglb7ixtUfz/Iy+a4fHAA6mtKOq2QhGI6gCyn4eVS1Z0hPa2zecH5WmFw6Qp9X2vzm21H3n8BWdnWM7pDZvFLewIsygbE/wrRcS5kmEaFne7TOESAbl9xd73GhVvzF7nb1GXxogOJUamBYKu4Ww+O7ffWkdmr4jkC5XhyLa2xWgGwJsVlYjfptyqueIeMJsNjJ44GtHG5RRdhuvhPX8oGpbxdl02EkwvenVErmW2ouvzYJ5bdGPvv8AdTeJnaR2dzdnYsx5XLG5O3qaCix8g7WcQjgTDVGTYndiPderKyztHwFtZxSLfmjE3+FhsfvrnTHjTpT8lRf7TC5+I5fCvGI28X3e/wDlW2KLL7Z+M4cdLFBh11Lhy2qT8pm2Kr+aLc+p91zo+FomJUsNjsPgf51o8lhiYgEMzk89gqjnuT12O9Wtw3k8E2FIBt9a4+q1jyqWrKjKiRQKnfKCVBIO3wttepxwrBohK/nsfvsf31zJxdm08eKAEp1RAWYfvFdBdk2bPi8ujmltrZnBtsPA2j/01qIJlSlK0ClKUApSlAKUpQClKUApSlAK5F7RIiczxpH9+/4111XKfHEd8yxdgSe/k2G/1vKsbFkR+TN5VmYfCGJRNKjaWv3VxtIVNj8ASPvqb5RwpKkQfEYZo+8kQRvKp3BDX8GoEdDvat1nMy4iCKCaOJhhu+EZ0hAPnO7AsDsCFuRfc2O9qjdzyeuGlnOCmmuXRXOUcV4vDSmWCUqW5rYMrDyKnYjblW6m7R8ckTQrIil9mZV3APQE3APQ2Fb2HhvCJBLIyL397Km5VO6NmsNX1gL36E9a1mLyuCOMu2HTwq5YWPNVBsLttsVP+brTei1oMjUna4tP5Gm4O4ofDYgu5LLKAj+lvZI+yf1VY2I42iiViz+wLEbFiT9Vfyif1Dc+sVmyrDq4Xukv84b6TayyrGL+PY+Fj/mt618/0dhzIY+6TVYOGtcW70RHk5FyZAeZ9i3W9N6N+wz9V3Xn+xqJ+M5psUJ5bEahZLXCKp8KrfoP4+dWnx3iElfDTqRpmiDLY89hf8aozEwlmZkjYIzEqACbKTcC/oCKlGXYwnAFXBPcCfRqJurMq2K7+EXdTa1vD61sujhBPI6Xkn9Cf8Z5kmKwkVmUPhwA11tfUpQhW1b872t051E+zHgeSbMFMy/MYa0rMOTkH5tQfVhc+inlcVEsi14jExI2qQFradzYdTa4sB7R5cqtXhvMZYYXEMiKpQyFQoJV/Da92JI0qwsbW523Fzlt4Z0w6bxYNp9G17W+C8G+HmxrHuJwCwKgWmforL1JI9ob9TeqAaJvI1a+fZ++MdIcR4+7jje+k2JdO8kNgw3CuLeiHlWmlw0AbQIlJILggGwVb8zq31G9vQX62rHkEdHJq1Jd18/YgZFlIN7kjavbAZhNEbxSOhH5LEfq5VYUWUQFk1QJybWCCTqUgbXYWFnQ2/G+3m+Sw3kPcoNJIUhSAQrlCSNXO9reW/vrPER2+7cltWivcUzyOXe5Ztya6Y7CvoeH7c37VqoHNFQSyaV0qHYBfKxtV/8AYcb5TEfOSb9q1WnZ8190T+lKVQFKUoBSlKAUpSgFKUoBSlKAVy/xJjDBm2JlAvoxEhsb22brbpyrqCuY+MsLfHYo+c8v+81MgySZrn0mLh+UySeAMilLgaCuti3LmdVvcPdWoixayAkNddfj8W1u9ZzY8yd7XH76j7oe4kjYeFbSeXIhbfew+6ozh5W7wBGIueht1/XU7U+T2YtZLHBRSXBPcRmMQuO8sbmwvfZk31XB+sB161jYrGxSKwMmzAofPewuBbfw239PStT8n89/Wnyap2o1/wAQyNNUue/ajfTZlCW16xq+d2vtpaVZBvbnuw+Ar5GYQd40msayAg3O696JSTtbVdF5Ae0dqwo51CgdxESFC3N7mwtc+L2ibkkfC1eL2Ov5pBqBAt9W4bceviH+kVm0feE/Rd2eGYmINGIgNCjxhSd7N1N/aKj9YrPnxGFEZQEKrmzaLnZmQFrNysq33+6vzE4lX5YeFTcHw6hYAg6barEG1j136V+PiF6wQncmx1b3N97HpyFq2jjHUuLk0lz9P0M7hTNUjeeOIa10RBHsnhjJDSqOV2eTQLgE2U1iNnojniQSjuzDplFhZXXvQo1Wv+Qx8ixrUjHJCBeCFrFNyG3K28iPte+pDn2Z4eRIi+HRjpALbhrAEc+u9U+TYahwjS9b9vL9D4zB0DQufD4kBYHn3URBB6WJWMW8jWCMXH37Nr2MIF7+HWFEduXLSNXvvXnHnLSgRRSQIguNEgYXW5Kg7H2bkAjcedfE+H0swsBY7WOoW9DbcVm2ipauV3S7T+aNpNxDEGZ0lXmBvckanQMQCN7Jc/CvZs5hkIUSrfU7bsALM+q3Lmbjb8zpeo+2Fv76kfDmXJGdTXJXfSOp8vdWbUzrH+JZb3UvJe39zX53w4zRPiDIqq2oxIBdpTqPqNKjz87Crl7C/oiH7c37VqrbF4x5XZ5RttfoFA5AelqtzswlRsCpjBCd5Ja/PZrE/E3NdEeF9ktpSlUYKUpQClKUApSlAKUpQClKUArnXif+2Yn9NL/vNKVEzJdGkxv9TL9lf961Hch/rPh/ClKLoR6JI1fgpSpMPyhpSgPwV8vypStMMHH+xH+kP4VmZn7I+z+80pWsvyNTwv8A14+NSnOvaX7A/E1+0ow+jAXmPfWyyv2qUohHo22K/sze8fvqyuyT6OT9JJ/upStXYfZM6UpVAUpSgFKUoBSlKA//2Q=="/>
          <p:cNvSpPr/>
          <p:nvPr/>
        </p:nvSpPr>
        <p:spPr>
          <a:xfrm>
            <a:off x="307975" y="7938"/>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 name="Shape 142"/>
          <p:cNvSpPr txBox="1"/>
          <p:nvPr/>
        </p:nvSpPr>
        <p:spPr>
          <a:xfrm>
            <a:off x="5162550" y="2057400"/>
            <a:ext cx="3543300" cy="1570038"/>
          </a:xfrm>
          <a:prstGeom prst="rect">
            <a:avLst/>
          </a:prstGeom>
          <a:solidFill>
            <a:schemeClr val="lt1"/>
          </a:solidFill>
          <a:ln w="25400"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9600"/>
              <a:buFont typeface="Arial"/>
              <a:buNone/>
            </a:pPr>
            <a:r>
              <a:rPr lang="en-US" sz="9600" b="1">
                <a:solidFill>
                  <a:schemeClr val="dk1"/>
                </a:solidFill>
                <a:latin typeface="Arial"/>
                <a:ea typeface="Arial"/>
                <a:cs typeface="Arial"/>
                <a:sym typeface="Arial"/>
              </a:rPr>
              <a:t>1905</a:t>
            </a:r>
            <a:endParaRPr/>
          </a:p>
        </p:txBody>
      </p:sp>
      <p:pic>
        <p:nvPicPr>
          <p:cNvPr id="143" name="Shape 143" descr="http://ecx.images-amazon.com/images/I/51pxmhxvuiL._BO2,204,203,200_PIsitb-sticker-arrow-click,TopRight,35,-76_AA300_SH20_OU01_.jpg"/>
          <p:cNvPicPr preferRelativeResize="0"/>
          <p:nvPr/>
        </p:nvPicPr>
        <p:blipFill rotWithShape="1">
          <a:blip r:embed="rId3">
            <a:alphaModFix/>
          </a:blip>
          <a:srcRect l="17940" t="13793" r="24632"/>
          <a:stretch/>
        </p:blipFill>
        <p:spPr>
          <a:xfrm>
            <a:off x="488950" y="271462"/>
            <a:ext cx="4157663" cy="6240463"/>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p:nvPr/>
        </p:nvSpPr>
        <p:spPr>
          <a:xfrm>
            <a:off x="152400" y="381000"/>
            <a:ext cx="8534400" cy="10779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200"/>
              <a:buFont typeface="Tahoma"/>
              <a:buNone/>
            </a:pPr>
            <a:r>
              <a:rPr lang="en-US" sz="3200">
                <a:solidFill>
                  <a:schemeClr val="dk1"/>
                </a:solidFill>
                <a:latin typeface="Tahoma"/>
                <a:ea typeface="Tahoma"/>
                <a:cs typeface="Tahoma"/>
                <a:sym typeface="Tahoma"/>
              </a:rPr>
              <a:t>As a result of political pressure football changed dramatically in 1905 forming </a:t>
            </a:r>
            <a:r>
              <a:rPr lang="en-US" sz="3200" b="1" i="1">
                <a:solidFill>
                  <a:schemeClr val="dk1"/>
                </a:solidFill>
                <a:latin typeface="Tahoma"/>
                <a:ea typeface="Tahoma"/>
                <a:cs typeface="Tahoma"/>
                <a:sym typeface="Tahoma"/>
              </a:rPr>
              <a:t>NCAA</a:t>
            </a:r>
            <a:endParaRPr/>
          </a:p>
        </p:txBody>
      </p:sp>
      <p:pic>
        <p:nvPicPr>
          <p:cNvPr id="149" name="Shape 149" descr="http://symonsez.files.wordpress.com/2010/10/football1stgame1869.jpg"/>
          <p:cNvPicPr preferRelativeResize="0"/>
          <p:nvPr/>
        </p:nvPicPr>
        <p:blipFill rotWithShape="1">
          <a:blip r:embed="rId3">
            <a:alphaModFix/>
          </a:blip>
          <a:srcRect/>
          <a:stretch/>
        </p:blipFill>
        <p:spPr>
          <a:xfrm>
            <a:off x="4105275" y="1752600"/>
            <a:ext cx="4416425" cy="2682875"/>
          </a:xfrm>
          <a:prstGeom prst="rect">
            <a:avLst/>
          </a:prstGeom>
          <a:noFill/>
          <a:ln>
            <a:noFill/>
          </a:ln>
          <a:effectLst>
            <a:outerShdw blurRad="292100" dist="139700" dir="2700000" algn="tl" rotWithShape="0">
              <a:srgbClr val="333333">
                <a:alpha val="64705"/>
              </a:srgbClr>
            </a:outerShdw>
          </a:effectLst>
        </p:spPr>
      </p:pic>
      <p:pic>
        <p:nvPicPr>
          <p:cNvPr id="150" name="Shape 150" descr="NCAA logo.svg"/>
          <p:cNvPicPr preferRelativeResize="0"/>
          <p:nvPr/>
        </p:nvPicPr>
        <p:blipFill rotWithShape="1">
          <a:blip r:embed="rId4">
            <a:alphaModFix/>
          </a:blip>
          <a:srcRect/>
          <a:stretch/>
        </p:blipFill>
        <p:spPr>
          <a:xfrm>
            <a:off x="5256213" y="4648200"/>
            <a:ext cx="2114550" cy="2066925"/>
          </a:xfrm>
          <a:prstGeom prst="rect">
            <a:avLst/>
          </a:prstGeom>
          <a:noFill/>
          <a:ln>
            <a:noFill/>
          </a:ln>
          <a:effectLst>
            <a:outerShdw blurRad="292100" dist="139700" dir="2700000" algn="tl" rotWithShape="0">
              <a:srgbClr val="333333">
                <a:alpha val="64705"/>
              </a:srgbClr>
            </a:outerShdw>
          </a:effectLst>
        </p:spPr>
      </p:pic>
      <p:sp>
        <p:nvSpPr>
          <p:cNvPr id="151" name="Shape 151"/>
          <p:cNvSpPr/>
          <p:nvPr/>
        </p:nvSpPr>
        <p:spPr>
          <a:xfrm>
            <a:off x="304800" y="2257425"/>
            <a:ext cx="3619500" cy="3046413"/>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rgbClr val="000000"/>
              </a:buClr>
              <a:buSzPts val="3200"/>
              <a:buFont typeface="Arial"/>
              <a:buChar char="•"/>
            </a:pPr>
            <a:r>
              <a:rPr lang="en-US" sz="3200">
                <a:solidFill>
                  <a:srgbClr val="000000"/>
                </a:solidFill>
                <a:latin typeface="Tahoma"/>
                <a:ea typeface="Tahoma"/>
                <a:cs typeface="Tahoma"/>
                <a:sym typeface="Tahoma"/>
              </a:rPr>
              <a:t>New rules	</a:t>
            </a:r>
            <a:endParaRPr/>
          </a:p>
          <a:p>
            <a:pPr marL="457200" marR="0" lvl="0" indent="-457200" algn="l" rtl="0">
              <a:spcBef>
                <a:spcPts val="0"/>
              </a:spcBef>
              <a:spcAft>
                <a:spcPts val="0"/>
              </a:spcAft>
              <a:buClr>
                <a:srgbClr val="000000"/>
              </a:buClr>
              <a:buSzPts val="3200"/>
              <a:buFont typeface="Arial"/>
              <a:buChar char="•"/>
            </a:pPr>
            <a:r>
              <a:rPr lang="en-US" sz="3200">
                <a:solidFill>
                  <a:srgbClr val="000000"/>
                </a:solidFill>
                <a:latin typeface="Tahoma"/>
                <a:ea typeface="Tahoma"/>
                <a:cs typeface="Tahoma"/>
                <a:sym typeface="Tahoma"/>
              </a:rPr>
              <a:t>Officials introduced</a:t>
            </a:r>
            <a:endParaRPr/>
          </a:p>
          <a:p>
            <a:pPr marL="457200" marR="0" lvl="0" indent="-457200" algn="l" rtl="0">
              <a:spcBef>
                <a:spcPts val="0"/>
              </a:spcBef>
              <a:spcAft>
                <a:spcPts val="0"/>
              </a:spcAft>
              <a:buClr>
                <a:srgbClr val="000000"/>
              </a:buClr>
              <a:buSzPts val="3200"/>
              <a:buFont typeface="Arial"/>
              <a:buChar char="•"/>
            </a:pPr>
            <a:r>
              <a:rPr lang="en-US" sz="3200">
                <a:solidFill>
                  <a:srgbClr val="000000"/>
                </a:solidFill>
                <a:latin typeface="Tahoma"/>
                <a:ea typeface="Tahoma"/>
                <a:cs typeface="Tahoma"/>
                <a:sym typeface="Tahoma"/>
              </a:rPr>
              <a:t>Helmets and padding required</a:t>
            </a:r>
            <a:endParaRPr sz="320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dt" idx="10"/>
          </p:nvPr>
        </p:nvSpPr>
        <p:spPr>
          <a:xfrm>
            <a:off x="2895600" y="6343650"/>
            <a:ext cx="2971800" cy="4762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Jan 27, 2013</a:t>
            </a:r>
            <a:endParaRPr/>
          </a:p>
        </p:txBody>
      </p:sp>
      <p:pic>
        <p:nvPicPr>
          <p:cNvPr id="157" name="Shape 157" descr="His Heisman Trophy aside, President Obama isn't certain he'd let his child play football. (Charles Dharapak / AP)"/>
          <p:cNvPicPr preferRelativeResize="0"/>
          <p:nvPr/>
        </p:nvPicPr>
        <p:blipFill rotWithShape="1">
          <a:blip r:embed="rId3">
            <a:alphaModFix/>
          </a:blip>
          <a:srcRect r="6200" b="16075"/>
          <a:stretch/>
        </p:blipFill>
        <p:spPr>
          <a:xfrm>
            <a:off x="960438" y="139700"/>
            <a:ext cx="7146925" cy="4264025"/>
          </a:xfrm>
          <a:prstGeom prst="rect">
            <a:avLst/>
          </a:prstGeom>
          <a:noFill/>
          <a:ln>
            <a:noFill/>
          </a:ln>
          <a:effectLst>
            <a:outerShdw blurRad="292100" dist="139700" dir="2700000" algn="tl" rotWithShape="0">
              <a:srgbClr val="333333">
                <a:alpha val="64705"/>
              </a:srgbClr>
            </a:outerShdw>
          </a:effectLst>
        </p:spPr>
      </p:pic>
      <p:sp>
        <p:nvSpPr>
          <p:cNvPr id="158" name="Shape 158"/>
          <p:cNvSpPr/>
          <p:nvPr/>
        </p:nvSpPr>
        <p:spPr>
          <a:xfrm>
            <a:off x="762000" y="4403725"/>
            <a:ext cx="7543800" cy="19399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200"/>
              <a:buFont typeface="Arial"/>
              <a:buNone/>
            </a:pPr>
            <a:r>
              <a:rPr lang="en-US" sz="3200" i="1">
                <a:solidFill>
                  <a:schemeClr val="dk1"/>
                </a:solidFill>
                <a:latin typeface="Arial"/>
                <a:ea typeface="Arial"/>
                <a:cs typeface="Arial"/>
                <a:sym typeface="Arial"/>
              </a:rPr>
              <a:t>"I'm a big football fan," "but I have to tell you if I had a son, I'd have to think long and hard before I let him play football.“</a:t>
            </a:r>
            <a:endParaRPr/>
          </a:p>
          <a:p>
            <a:pPr marL="0" marR="0" lvl="0" indent="0" algn="ctr"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President Obama</a:t>
            </a: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2670</Words>
  <Application>Microsoft Office PowerPoint</Application>
  <PresentationFormat>On-screen Show (4:3)</PresentationFormat>
  <Paragraphs>423</Paragraphs>
  <Slides>63</Slides>
  <Notes>63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Arial</vt:lpstr>
      <vt:lpstr>Tahoma</vt:lpstr>
      <vt:lpstr>Comic Sans MS</vt:lpstr>
      <vt:lpstr>Calibri</vt:lpstr>
      <vt:lpstr>Times New Roman</vt:lpstr>
      <vt:lpstr>Impact</vt:lpstr>
      <vt:lpstr>Questrial</vt:lpstr>
      <vt:lpstr>Default Design</vt:lpstr>
      <vt:lpstr>PowerPoint Presentation</vt:lpstr>
      <vt:lpstr>PowerPoint Presentation</vt:lpstr>
      <vt:lpstr>Conflicts of Interest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Concussion</vt:lpstr>
      <vt:lpstr>Concussion Facts</vt:lpstr>
      <vt:lpstr>PowerPoint Presentation</vt:lpstr>
      <vt:lpstr>TBI Children Under 12</vt:lpstr>
      <vt:lpstr>PowerPoint Presentation</vt:lpstr>
      <vt:lpstr>Consequences of Concussion?</vt:lpstr>
      <vt:lpstr>PowerPoint Presentation</vt:lpstr>
      <vt:lpstr>Post Concussion Syndrome (PCS)</vt:lpstr>
      <vt:lpstr>PowerPoint Presentation</vt:lpstr>
      <vt:lpstr>PowerPoint Presentation</vt:lpstr>
      <vt:lpstr>Incidence of PTSD</vt:lpstr>
      <vt:lpstr>PowerPoint Presentation</vt:lpstr>
      <vt:lpstr>PATHOGENESIS of Concussion, PTSD and CTE</vt:lpstr>
      <vt:lpstr>PowerPoint Presentation</vt:lpstr>
      <vt:lpstr>Metabolic “Mismatch”</vt:lpstr>
      <vt:lpstr>PowerPoint Presentation</vt:lpstr>
      <vt:lpstr>Microglia</vt:lpstr>
      <vt:lpstr>PowerPoint Presentation</vt:lpstr>
      <vt:lpstr>PowerPoint Presentation</vt:lpstr>
      <vt:lpstr>Spectrum of Immunoexcitotoxcity</vt:lpstr>
      <vt:lpstr>PowerPoint Presentation</vt:lpstr>
      <vt:lpstr>PowerPoint Presentation</vt:lpstr>
      <vt:lpstr>CTE- CHRONIC TRAUMATIC ENCEPHALOPATHY - ?New Agent Orange?</vt:lpstr>
      <vt:lpstr>CTE Questions?</vt:lpstr>
      <vt:lpstr>Risk Factors for Chronic Traumatic Encephalopathy </vt:lpstr>
      <vt:lpstr>1954 to August 1, 2013 Demographic Breakdown of Neuropathologically Confirmed Cases</vt:lpstr>
      <vt:lpstr>Conclusions:</vt:lpstr>
      <vt:lpstr>PowerPoint Presentation</vt:lpstr>
      <vt:lpstr>Harvard NFL Player Survey &gt;3,500 Respondents</vt:lpstr>
      <vt:lpstr>PowerPoint Presentation</vt:lpstr>
      <vt:lpstr>PowerPoint Presentation</vt:lpstr>
      <vt:lpstr>PowerPoint Presentation</vt:lpstr>
      <vt:lpstr>PowerPoint Presentation</vt:lpstr>
      <vt:lpstr>PowerPoint Presentation</vt:lpstr>
      <vt:lpstr>PowerPoint Presentation</vt:lpstr>
      <vt:lpstr>Suicide Over Represented in CTE 2</vt:lpstr>
      <vt:lpstr>PowerPoint Presentation</vt:lpstr>
      <vt:lpstr>Athletic Career Transition Stress </vt:lpstr>
      <vt:lpstr>Summary: Existing Data</vt:lpstr>
      <vt:lpstr>Conclusion</vt:lpstr>
      <vt:lpstr>Common Myths about Football</vt:lpstr>
      <vt:lpstr>Football Facts</vt:lpstr>
      <vt:lpstr>Facts:</vt:lpstr>
      <vt:lpstr>Should you allow your child to:</vt:lpstr>
      <vt:lpstr>PHYSICAL ACTIVITY IN U.S.</vt:lpstr>
      <vt:lpstr>Health Benefits of Sport</vt:lpstr>
      <vt:lpstr>Football Intangibles</vt:lpstr>
      <vt:lpstr>Future of Concussion Management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Franke, Evie D</dc:creator>
  <cp:lastModifiedBy>Amy Young</cp:lastModifiedBy>
  <cp:revision>2</cp:revision>
  <dcterms:modified xsi:type="dcterms:W3CDTF">2018-04-09T19:36:56Z</dcterms:modified>
</cp:coreProperties>
</file>