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381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381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381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381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381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381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1F497D"/>
          </a:solidFill>
        </a:fill>
      </a:tcStyle>
    </a:band2H>
    <a:firstCol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497D"/>
          </a:solidFill>
        </a:fill>
      </a:tcStyle>
    </a:lastRow>
    <a:fir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381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381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8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3681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0" algn="ctr">
              <a:buSzTx/>
              <a:buFontTx/>
              <a:buNone/>
            </a:lvl2pPr>
            <a:lvl3pPr marL="0" indent="0" algn="ctr">
              <a:buSzTx/>
              <a:buFontTx/>
              <a:buNone/>
            </a:lvl3pPr>
            <a:lvl4pPr marL="0" indent="0" algn="ctr">
              <a:buSzTx/>
              <a:buFontTx/>
              <a:buNone/>
            </a:lvl4pPr>
            <a:lvl5pPr marL="0" indent="0" algn="ctr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/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/>
          <a:lstStyle/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2pPr marL="783771" indent="-326571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  <a:lvl2pPr marL="0" indent="0">
              <a:spcBef>
                <a:spcPts val="400"/>
              </a:spcBef>
              <a:buSzTx/>
              <a:buFontTx/>
              <a:buNone/>
              <a:defRPr sz="2000"/>
            </a:lvl2pPr>
            <a:lvl3pPr marL="0" indent="0">
              <a:spcBef>
                <a:spcPts val="400"/>
              </a:spcBef>
              <a:buSzTx/>
              <a:buFontTx/>
              <a:buNone/>
              <a:defRPr sz="2000"/>
            </a:lvl3pPr>
            <a:lvl4pPr marL="0" indent="0">
              <a:spcBef>
                <a:spcPts val="400"/>
              </a:spcBef>
              <a:buSzTx/>
              <a:buFontTx/>
              <a:buNone/>
              <a:defRPr sz="2000"/>
            </a:lvl4pPr>
            <a:lvl5pPr marL="0" indent="0">
              <a:spcBef>
                <a:spcPts val="400"/>
              </a:spcBef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>
            <a:spLocks noGrp="1"/>
          </p:cNvSpPr>
          <p:nvPr>
            <p:ph type="ctrTitle"/>
          </p:nvPr>
        </p:nvSpPr>
        <p:spPr>
          <a:xfrm>
            <a:off x="685800" y="940885"/>
            <a:ext cx="7772400" cy="1470027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sz="4600"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Cardiac Surgery: a Primer for Primary Care Providers</a:t>
            </a:r>
          </a:p>
        </p:txBody>
      </p:sp>
      <p:sp>
        <p:nvSpPr>
          <p:cNvPr id="131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2757884"/>
            <a:ext cx="6400800" cy="17526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>
                <a:solidFill>
                  <a:srgbClr val="EADD41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pPr>
            <a:r>
              <a:t>Joseph Monfre M.D.</a:t>
            </a:r>
          </a:p>
          <a:p>
            <a:pPr>
              <a:spcBef>
                <a:spcPts val="600"/>
              </a:spcBef>
              <a:defRPr sz="2300"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pPr>
            <a:r>
              <a:t>Wyoming Cardiac and Thoracic Surgery</a:t>
            </a:r>
          </a:p>
          <a:p>
            <a:pPr>
              <a:spcBef>
                <a:spcPts val="600"/>
              </a:spcBef>
              <a:defRPr sz="2300"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pPr>
            <a:r>
              <a:t>Wyoming Medical Center</a:t>
            </a:r>
          </a:p>
        </p:txBody>
      </p:sp>
      <p:pic>
        <p:nvPicPr>
          <p:cNvPr id="132" name="Unknown.jpeg" descr="Unknown.jpeg"/>
          <p:cNvPicPr>
            <a:picLocks noChangeAspect="1"/>
          </p:cNvPicPr>
          <p:nvPr/>
        </p:nvPicPr>
        <p:blipFill>
          <a:blip r:embed="rId2">
            <a:alphaModFix amt="95000"/>
            <a:extLst/>
          </a:blip>
          <a:stretch>
            <a:fillRect/>
          </a:stretch>
        </p:blipFill>
        <p:spPr>
          <a:xfrm>
            <a:off x="5363952" y="4857458"/>
            <a:ext cx="3360381" cy="116118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33" name="Slide3.JPG" descr="Slide3.JPG"/>
          <p:cNvPicPr>
            <a:picLocks noChangeAspect="1"/>
          </p:cNvPicPr>
          <p:nvPr/>
        </p:nvPicPr>
        <p:blipFill>
          <a:blip r:embed="rId3">
            <a:alphaModFix amt="95000"/>
            <a:extLst/>
          </a:blip>
          <a:srcRect l="2369" t="9885" r="5120" b="50386"/>
          <a:stretch>
            <a:fillRect/>
          </a:stretch>
        </p:blipFill>
        <p:spPr>
          <a:xfrm>
            <a:off x="419667" y="4857458"/>
            <a:ext cx="4806632" cy="116111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MICS1.jpg" descr="MICS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0867" y="144939"/>
            <a:ext cx="2738895" cy="3250904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63" name="MICS2.jpg" descr="MICS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0867" y="3435430"/>
            <a:ext cx="2738895" cy="3250904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64" name="MICS3.jpg" descr="MICS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4238" y="144939"/>
            <a:ext cx="2738895" cy="3250904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65" name="MICS4.jpg" descr="MICS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04846" y="3434102"/>
            <a:ext cx="2717679" cy="325355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Arterial Conduits</a:t>
            </a:r>
          </a:p>
        </p:txBody>
      </p:sp>
      <p:pic>
        <p:nvPicPr>
          <p:cNvPr id="16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t="13625" b="15197"/>
          <a:stretch>
            <a:fillRect/>
          </a:stretch>
        </p:blipFill>
        <p:spPr>
          <a:xfrm>
            <a:off x="347573" y="1554667"/>
            <a:ext cx="8448726" cy="429399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Radial Artery Conduits</a:t>
            </a:r>
          </a:p>
        </p:txBody>
      </p:sp>
      <p:pic>
        <p:nvPicPr>
          <p:cNvPr id="17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669" y="1419705"/>
            <a:ext cx="3835436" cy="231404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7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t="8532" b="11835"/>
          <a:stretch>
            <a:fillRect/>
          </a:stretch>
        </p:blipFill>
        <p:spPr>
          <a:xfrm flipH="1">
            <a:off x="4686703" y="1419705"/>
            <a:ext cx="3835435" cy="230054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73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6839" y="3958111"/>
            <a:ext cx="5922611" cy="245279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18-03-29 at 4.12.04 PM.png" descr="Screen Shot 2018-03-29 at 4.12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246" y="617122"/>
            <a:ext cx="7029508" cy="51858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76" name="Zacharias et al. “Improved Survival With Radial Artery Versus Vein Conduits in Coronary Bypass Surgery With Left Internal Thoracic Artery to Left Anterior Descending Artery Grafting.” Circulation. 2004; 109:1489-1496."/>
          <p:cNvSpPr txBox="1"/>
          <p:nvPr/>
        </p:nvSpPr>
        <p:spPr>
          <a:xfrm>
            <a:off x="779872" y="5912503"/>
            <a:ext cx="7584256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200">
                <a:solidFill>
                  <a:schemeClr val="accent1">
                    <a:lumOff val="23725"/>
                  </a:schemeClr>
                </a:solidFill>
              </a:defRPr>
            </a:pPr>
            <a:r>
              <a:t> Zacharias et al. “</a:t>
            </a:r>
            <a:r>
              <a:rPr i="1"/>
              <a:t>Improved Survival With Radial Artery Versus Vein Conduits in Coronary Bypass Surgery With Left Internal Thoracic Artery to Left Anterior Descending Artery Grafting.</a:t>
            </a:r>
            <a:r>
              <a:t>” </a:t>
            </a:r>
            <a:r>
              <a:rPr b="1"/>
              <a:t>Circulation. 2004</a:t>
            </a:r>
            <a:r>
              <a:t>; 109:1489-1496.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Zacharias et al. Circulation. 2004;109:1489-1496."/>
          <p:cNvSpPr txBox="1"/>
          <p:nvPr/>
        </p:nvSpPr>
        <p:spPr>
          <a:xfrm>
            <a:off x="2545914" y="6520751"/>
            <a:ext cx="3918848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200">
                <a:solidFill>
                  <a:schemeClr val="accent1">
                    <a:lumOff val="23725"/>
                  </a:schemeClr>
                </a:solidFill>
              </a:defRPr>
            </a:pPr>
            <a:r>
              <a:t> Zacharias et al. </a:t>
            </a:r>
            <a:r>
              <a:rPr b="1"/>
              <a:t>Circulation. 2004</a:t>
            </a:r>
            <a:r>
              <a:t>;109:1489-1496. </a:t>
            </a:r>
          </a:p>
        </p:txBody>
      </p:sp>
      <p:pic>
        <p:nvPicPr>
          <p:cNvPr id="179" name="Screen Shot 2018-03-29 at 4.21.25 PM.png" descr="Screen Shot 2018-03-29 at 4.21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4168" y="203909"/>
            <a:ext cx="4782339" cy="627523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 Shot 2018-03-29 at 4.06.48 PM.png" descr="Screen Shot 2018-03-29 at 4.06.4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3769" y="411412"/>
            <a:ext cx="6556462" cy="540554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82" name="Tranbaugh et al. “Radial Artery Conduits Improve Long-Term Survival After Coronary Artery Bypass Grafting.” Ann Thorac Surg. 2010; 90:1165–72."/>
          <p:cNvSpPr txBox="1"/>
          <p:nvPr/>
        </p:nvSpPr>
        <p:spPr>
          <a:xfrm>
            <a:off x="1961123" y="5922640"/>
            <a:ext cx="5221754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200">
                <a:solidFill>
                  <a:schemeClr val="accent1">
                    <a:lumOff val="23725"/>
                  </a:schemeClr>
                </a:solidFill>
              </a:defRPr>
            </a:pPr>
            <a:r>
              <a:t> Tranbaugh et al. “</a:t>
            </a:r>
            <a:r>
              <a:rPr i="1"/>
              <a:t>Radial Artery Conduits Improve Long-Term Survival After Coronary Artery Bypass Grafting.</a:t>
            </a:r>
            <a:r>
              <a:t>” </a:t>
            </a:r>
            <a:r>
              <a:rPr b="1"/>
              <a:t>Ann Thorac Surg. 2010; </a:t>
            </a:r>
            <a:r>
              <a:t>90:1165–72.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creen Shot 2018-03-29 at 9.47.25 AM.png" descr="Screen Shot 2018-03-29 at 9.47.2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0061" y="516685"/>
            <a:ext cx="6243878" cy="5367398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185" name="Locker et al. “Multiple Arterial Grafts Improve Late Survival of Patients Undergoing Coronary Artery Bypass Graft Surgery.” Circulation. 2012; 126:1023-1030."/>
          <p:cNvSpPr txBox="1"/>
          <p:nvPr/>
        </p:nvSpPr>
        <p:spPr>
          <a:xfrm>
            <a:off x="1692599" y="5953052"/>
            <a:ext cx="5758802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200">
                <a:solidFill>
                  <a:schemeClr val="accent1">
                    <a:lumOff val="23725"/>
                  </a:schemeClr>
                </a:solidFill>
              </a:defRPr>
            </a:pPr>
            <a:r>
              <a:t>Locker et al. “</a:t>
            </a:r>
            <a:r>
              <a:rPr i="1"/>
              <a:t>Multiple Arterial Grafts Improve Late Survival of Patients Undergoing Coronary Artery Bypass Graft Surgery.</a:t>
            </a:r>
            <a:r>
              <a:t>” </a:t>
            </a:r>
            <a:r>
              <a:rPr b="1" i="1"/>
              <a:t>Circulation</a:t>
            </a:r>
            <a:r>
              <a:t>. </a:t>
            </a:r>
            <a:r>
              <a:rPr b="1"/>
              <a:t>2012; </a:t>
            </a:r>
            <a:r>
              <a:t>126:1023-1030.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chwann et al. “Worldwide Trends in Multi-arterial Coronary Artery Bypass Grafting Surgery 2004-2014.” Semin Thoracic Surg. 2017; 29:273–280."/>
          <p:cNvSpPr txBox="1"/>
          <p:nvPr/>
        </p:nvSpPr>
        <p:spPr>
          <a:xfrm>
            <a:off x="1808605" y="5983465"/>
            <a:ext cx="5526790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200">
                <a:solidFill>
                  <a:schemeClr val="accent1">
                    <a:lumOff val="23725"/>
                  </a:schemeClr>
                </a:solidFill>
              </a:defRPr>
            </a:pPr>
            <a:r>
              <a:t>Schwann et al. “</a:t>
            </a:r>
            <a:r>
              <a:rPr i="1"/>
              <a:t>Worldwide Trends in Multi-arterial Coronary Artery Bypass Grafting Surgery 2004-2014.</a:t>
            </a:r>
            <a:r>
              <a:t>” </a:t>
            </a:r>
            <a:r>
              <a:rPr b="1"/>
              <a:t>Semin Thoracic Surg. 2017</a:t>
            </a:r>
            <a:r>
              <a:t>; 29:273–280. </a:t>
            </a:r>
          </a:p>
        </p:txBody>
      </p:sp>
      <p:pic>
        <p:nvPicPr>
          <p:cNvPr id="188" name="Screen Shot 2018-03-29 at 9.42.58 AM.png" descr="Screen Shot 2018-03-29 at 9.42.5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1595" y="557560"/>
            <a:ext cx="6740810" cy="5308825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Valvular Disease"/>
          <p:cNvSpPr txBox="1">
            <a:spLocks noGrp="1"/>
          </p:cNvSpPr>
          <p:nvPr>
            <p:ph type="title"/>
          </p:nvPr>
        </p:nvSpPr>
        <p:spPr>
          <a:xfrm>
            <a:off x="457200" y="2857499"/>
            <a:ext cx="8229600" cy="1143002"/>
          </a:xfrm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r>
              <a:t>Valvular Disease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ranscatheter Aortic Valve Replac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defTabSz="370331">
              <a:defRPr sz="3564"/>
            </a:lvl1pPr>
          </a:lstStyle>
          <a:p>
            <a:r>
              <a:t>Transcatheter Aortic Valve Replacement</a:t>
            </a:r>
          </a:p>
        </p:txBody>
      </p:sp>
      <p:pic>
        <p:nvPicPr>
          <p:cNvPr id="193" name="transfemoral-approach.jpg" descr="transfemoral-approac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1968500"/>
            <a:ext cx="8382000" cy="2921000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 have no relevant financial relationships to disclose."/>
          <p:cNvSpPr txBox="1">
            <a:spLocks noGrp="1"/>
          </p:cNvSpPr>
          <p:nvPr>
            <p:ph type="body" sz="quarter" idx="4294967295"/>
          </p:nvPr>
        </p:nvSpPr>
        <p:spPr>
          <a:xfrm>
            <a:off x="595029" y="3174255"/>
            <a:ext cx="7953941" cy="509490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1800"/>
              </a:spcBef>
              <a:buSzTx/>
              <a:buNone/>
              <a:defRPr sz="2500"/>
            </a:lvl1pPr>
          </a:lstStyle>
          <a:p>
            <a:r>
              <a:t>I have no relevant financial relationships to disclose.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503-PB15-R1.jpg" descr="503-PB15-R1.jpg"/>
          <p:cNvPicPr>
            <a:picLocks noChangeAspect="1"/>
          </p:cNvPicPr>
          <p:nvPr/>
        </p:nvPicPr>
        <p:blipFill>
          <a:blip r:embed="rId2">
            <a:extLst/>
          </a:blip>
          <a:srcRect l="405" t="399" r="405" b="399"/>
          <a:stretch>
            <a:fillRect/>
          </a:stretch>
        </p:blipFill>
        <p:spPr>
          <a:xfrm>
            <a:off x="6067926" y="501884"/>
            <a:ext cx="2732790" cy="243932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96" name="503-PB14-R1.jpg" descr="503-PB14-R1.jpg"/>
          <p:cNvPicPr>
            <a:picLocks noChangeAspect="1"/>
          </p:cNvPicPr>
          <p:nvPr/>
        </p:nvPicPr>
        <p:blipFill>
          <a:blip r:embed="rId3">
            <a:extLst/>
          </a:blip>
          <a:srcRect t="6166"/>
          <a:stretch>
            <a:fillRect/>
          </a:stretch>
        </p:blipFill>
        <p:spPr>
          <a:xfrm>
            <a:off x="343192" y="498098"/>
            <a:ext cx="5713225" cy="2439214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97" name="p1avchqn4j3n5980cmahvfbej6.jpg" descr="p1avchqn4j3n5980cmahvfbej6.jpg"/>
          <p:cNvPicPr>
            <a:picLocks noChangeAspect="1"/>
          </p:cNvPicPr>
          <p:nvPr/>
        </p:nvPicPr>
        <p:blipFill>
          <a:blip r:embed="rId4">
            <a:extLst/>
          </a:blip>
          <a:srcRect t="9000" b="9000"/>
          <a:stretch>
            <a:fillRect/>
          </a:stretch>
        </p:blipFill>
        <p:spPr>
          <a:xfrm>
            <a:off x="1488678" y="3048773"/>
            <a:ext cx="6166547" cy="3311080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ranscatheter Aortic Valve Replac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defTabSz="370331">
              <a:defRPr sz="3564"/>
            </a:lvl1pPr>
          </a:lstStyle>
          <a:p>
            <a:r>
              <a:t>Transcatheter Aortic Valve Replacement</a:t>
            </a:r>
          </a:p>
        </p:txBody>
      </p:sp>
      <p:pic>
        <p:nvPicPr>
          <p:cNvPr id="200" name="mcdc7_tavr-approaches-8col.jpg" descr="mcdc7_tavr-approaches-8col.jpg"/>
          <p:cNvPicPr>
            <a:picLocks noChangeAspect="1"/>
          </p:cNvPicPr>
          <p:nvPr/>
        </p:nvPicPr>
        <p:blipFill>
          <a:blip r:embed="rId2">
            <a:extLst/>
          </a:blip>
          <a:srcRect b="4165"/>
          <a:stretch>
            <a:fillRect/>
          </a:stretch>
        </p:blipFill>
        <p:spPr>
          <a:xfrm>
            <a:off x="558800" y="1816950"/>
            <a:ext cx="8026400" cy="4101624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nrcardio.2016.43-f1.jpg" descr="nrcardio.2016.43-f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5496" y="238472"/>
            <a:ext cx="5453008" cy="6381056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hree randomized controlled trials:…"/>
          <p:cNvSpPr txBox="1">
            <a:spLocks noGrp="1"/>
          </p:cNvSpPr>
          <p:nvPr>
            <p:ph type="body" idx="1"/>
          </p:nvPr>
        </p:nvSpPr>
        <p:spPr>
          <a:xfrm>
            <a:off x="457200" y="1166018"/>
            <a:ext cx="8229600" cy="452596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SzTx/>
              <a:buFontTx/>
              <a:buNone/>
              <a:defRPr sz="3500">
                <a:solidFill>
                  <a:schemeClr val="accent1">
                    <a:lumOff val="23725"/>
                  </a:schemeClr>
                </a:solidFill>
              </a:defRPr>
            </a:pPr>
            <a:r>
              <a:t>Three randomized controlled trials:</a:t>
            </a:r>
          </a:p>
          <a:p>
            <a:pPr marL="800100" lvl="1" indent="-342900">
              <a:lnSpc>
                <a:spcPct val="200000"/>
              </a:lnSpc>
              <a:buChar char="•"/>
            </a:pPr>
            <a:r>
              <a:t>PARTNER I - High Risk (STS score &gt; 8%)</a:t>
            </a:r>
          </a:p>
          <a:p>
            <a:pPr marL="800100" lvl="1" indent="-342900">
              <a:lnSpc>
                <a:spcPct val="200000"/>
              </a:lnSpc>
              <a:buChar char="•"/>
            </a:pPr>
            <a:r>
              <a:t>PARTNER II - Intermediate Risk (4% - 8%)</a:t>
            </a:r>
          </a:p>
          <a:p>
            <a:pPr marL="800100" lvl="1" indent="-342900">
              <a:lnSpc>
                <a:spcPct val="200000"/>
              </a:lnSpc>
              <a:buChar char="•"/>
            </a:pPr>
            <a:r>
              <a:t>PARTNER III - Low Risk (&lt; 4%)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18-03-31 at 1.06.19 PM.png" descr="Screen Shot 2018-03-31 at 1.06.19 PM.png"/>
          <p:cNvPicPr>
            <a:picLocks noChangeAspect="1"/>
          </p:cNvPicPr>
          <p:nvPr/>
        </p:nvPicPr>
        <p:blipFill>
          <a:blip r:embed="rId2">
            <a:extLst/>
          </a:blip>
          <a:srcRect l="1126" t="1951"/>
          <a:stretch>
            <a:fillRect/>
          </a:stretch>
        </p:blipFill>
        <p:spPr>
          <a:xfrm>
            <a:off x="566340" y="846483"/>
            <a:ext cx="8011127" cy="4793987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207" name="Kapadia et al. “5-year outcomes of transcatheter aortic valve replacement compared with standard treatment for patients with inoperable aortic stenosis (PARTNER 1).” Lancet. 2015; 385: 2485–91."/>
          <p:cNvSpPr txBox="1"/>
          <p:nvPr/>
        </p:nvSpPr>
        <p:spPr>
          <a:xfrm>
            <a:off x="974423" y="5780715"/>
            <a:ext cx="7195155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200">
                <a:solidFill>
                  <a:schemeClr val="accent1">
                    <a:lumOff val="23725"/>
                  </a:schemeClr>
                </a:solidFill>
              </a:defRPr>
            </a:pPr>
            <a:r>
              <a:t> Kapadia et al. “</a:t>
            </a:r>
            <a:r>
              <a:rPr i="1"/>
              <a:t>5-year outcomes of transcatheter aortic valve replacement compared with standard treatment for patients with inoperable aortic stenosis (PARTNER 1).</a:t>
            </a:r>
            <a:r>
              <a:t>” </a:t>
            </a:r>
            <a:r>
              <a:rPr b="1"/>
              <a:t>Lancet. 2015</a:t>
            </a:r>
            <a:r>
              <a:t>; 385: 2485–91.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 Shot 2018-03-31 at 1.16.07 PM.png" descr="Screen Shot 2018-03-31 at 1.16.0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301" y="862467"/>
            <a:ext cx="7975150" cy="4793854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210" name="Kapadia et al. “5-year outcomes of transcatheter aortic valve replacement compared with standard treatment for patients with inoperable aortic stenosis (PARTNER 1).” Lancet. 2015; 385: 2485–91."/>
          <p:cNvSpPr txBox="1"/>
          <p:nvPr/>
        </p:nvSpPr>
        <p:spPr>
          <a:xfrm>
            <a:off x="974423" y="5780715"/>
            <a:ext cx="7195155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200">
                <a:solidFill>
                  <a:schemeClr val="accent1">
                    <a:lumOff val="23725"/>
                  </a:schemeClr>
                </a:solidFill>
              </a:defRPr>
            </a:pPr>
            <a:r>
              <a:t> Kapadia et al. “</a:t>
            </a:r>
            <a:r>
              <a:rPr i="1"/>
              <a:t>5-year outcomes of transcatheter aortic valve replacement compared with standard treatment for patients with inoperable aortic stenosis (PARTNER 1).</a:t>
            </a:r>
            <a:r>
              <a:t>” </a:t>
            </a:r>
            <a:r>
              <a:rPr b="1"/>
              <a:t>Lancet. 2015</a:t>
            </a:r>
            <a:r>
              <a:t>; 385: 2485–91.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tavr-transcatheter-aortic-valve-replacement-dementia-going-gentle-into-that-good-night-e1490545108182.jpg" descr="tavr-transcatheter-aortic-valve-replacement-dementia-going-gentle-into-that-good-night-e149054510818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276" y="1073367"/>
            <a:ext cx="8053448" cy="4711266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creen Shot 2018-03-31 at 1.28.29 PM.png" descr="Screen Shot 2018-03-31 at 1.28.2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727" y="1687809"/>
            <a:ext cx="4173208" cy="3169194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15" name="Screen Shot 2018-03-31 at 1.29.21 PM.png" descr="Screen Shot 2018-03-31 at 1.29.2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9015" y="1687809"/>
            <a:ext cx="4049258" cy="3169194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216" name="Leon et al. “Transcatheter or Surgical Aortic-Valve Replacement in Intermediate-Risk Patients.” N Engl J Med. 2016; 374:1609-1620"/>
          <p:cNvSpPr txBox="1"/>
          <p:nvPr/>
        </p:nvSpPr>
        <p:spPr>
          <a:xfrm>
            <a:off x="2277003" y="5336350"/>
            <a:ext cx="4589994" cy="447039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200">
                <a:solidFill>
                  <a:schemeClr val="accent1">
                    <a:lumOff val="23725"/>
                  </a:schemeClr>
                </a:solidFill>
              </a:defRPr>
            </a:pPr>
            <a:r>
              <a:t> Leon et al. “</a:t>
            </a:r>
            <a:r>
              <a:rPr i="1"/>
              <a:t>Transcatheter or Surgical Aortic-Valve Replacement in Intermediate-Risk Patients.</a:t>
            </a:r>
            <a:r>
              <a:t>” </a:t>
            </a:r>
            <a:r>
              <a:rPr b="1"/>
              <a:t>N Engl J Med. 2016; </a:t>
            </a:r>
            <a:r>
              <a:t>374:1609-1620</a:t>
            </a:r>
          </a:p>
        </p:txBody>
      </p:sp>
      <p:sp>
        <p:nvSpPr>
          <p:cNvPr id="217" name="PARTNER II (Intermediate Risk)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t>PARTNER II (Intermediate Risk)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Valve in Valve TAV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r>
              <a:t>Valve in Valve TAVR</a:t>
            </a:r>
          </a:p>
        </p:txBody>
      </p:sp>
      <p:pic>
        <p:nvPicPr>
          <p:cNvPr id="220" name="ht_140709_danny_diagram_800x600.jpg" descr="ht_140709_danny_diagram_800x6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036" y="1413190"/>
            <a:ext cx="6691928" cy="5018946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Aortic Annular Enlar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r>
              <a:t>Aortic Annular Enlargement</a:t>
            </a:r>
          </a:p>
        </p:txBody>
      </p:sp>
      <p:pic>
        <p:nvPicPr>
          <p:cNvPr id="223" name="root-enlargement-1.jpg" descr="root-enlargement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160" y="1739475"/>
            <a:ext cx="3623384" cy="4304704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224" name="root-enlargement-2.jpg" descr="root-enlargement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3456" y="1738586"/>
            <a:ext cx="3623384" cy="430648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Overview</a:t>
            </a:r>
          </a:p>
        </p:txBody>
      </p:sp>
      <p:sp>
        <p:nvSpPr>
          <p:cNvPr id="138" name="Content Placeholder 3"/>
          <p:cNvSpPr txBox="1">
            <a:spLocks noGrp="1"/>
          </p:cNvSpPr>
          <p:nvPr>
            <p:ph type="body" sz="half" idx="1"/>
          </p:nvPr>
        </p:nvSpPr>
        <p:spPr>
          <a:xfrm>
            <a:off x="606359" y="1600200"/>
            <a:ext cx="4827131" cy="4525963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 marL="332613" indent="-332613" defTabSz="443484">
              <a:lnSpc>
                <a:spcPct val="80000"/>
              </a:lnSpc>
              <a:spcBef>
                <a:spcPts val="1700"/>
              </a:spcBef>
              <a:defRPr sz="3492"/>
            </a:pPr>
            <a:r>
              <a:t>Coronary Disease</a:t>
            </a:r>
          </a:p>
          <a:p>
            <a:pPr marL="332613" indent="-332613" defTabSz="443484">
              <a:lnSpc>
                <a:spcPct val="80000"/>
              </a:lnSpc>
              <a:spcBef>
                <a:spcPts val="1700"/>
              </a:spcBef>
              <a:defRPr sz="3492"/>
            </a:pPr>
            <a:r>
              <a:t>Valvular Disease</a:t>
            </a:r>
          </a:p>
          <a:p>
            <a:pPr marL="332613" indent="-332613" defTabSz="443484">
              <a:lnSpc>
                <a:spcPct val="80000"/>
              </a:lnSpc>
              <a:spcBef>
                <a:spcPts val="1700"/>
              </a:spcBef>
              <a:defRPr sz="3492"/>
            </a:pPr>
            <a:r>
              <a:t>Aortic Disease</a:t>
            </a:r>
          </a:p>
          <a:p>
            <a:pPr marL="332613" indent="-332613" defTabSz="443484">
              <a:lnSpc>
                <a:spcPct val="80000"/>
              </a:lnSpc>
              <a:spcBef>
                <a:spcPts val="1700"/>
              </a:spcBef>
              <a:defRPr sz="3492"/>
            </a:pPr>
            <a:r>
              <a:t>Arrhythmias</a:t>
            </a:r>
            <a:endParaRPr sz="2425"/>
          </a:p>
          <a:p>
            <a:pPr marL="332613" indent="-332613" defTabSz="443484">
              <a:lnSpc>
                <a:spcPct val="80000"/>
              </a:lnSpc>
              <a:spcBef>
                <a:spcPts val="1700"/>
              </a:spcBef>
              <a:defRPr sz="2425"/>
            </a:pPr>
            <a:endParaRPr sz="2425"/>
          </a:p>
          <a:p>
            <a:pPr marL="332613" indent="-332613" defTabSz="443484">
              <a:lnSpc>
                <a:spcPct val="80000"/>
              </a:lnSpc>
              <a:spcBef>
                <a:spcPts val="1700"/>
              </a:spcBef>
              <a:defRPr sz="2425">
                <a:solidFill>
                  <a:schemeClr val="accent1">
                    <a:lumOff val="23725"/>
                  </a:schemeClr>
                </a:solidFill>
              </a:defRPr>
            </a:pPr>
            <a:r>
              <a:t>Current Trends</a:t>
            </a:r>
          </a:p>
          <a:p>
            <a:pPr marL="332613" indent="-332613" defTabSz="443484">
              <a:lnSpc>
                <a:spcPct val="80000"/>
              </a:lnSpc>
              <a:spcBef>
                <a:spcPts val="1700"/>
              </a:spcBef>
              <a:defRPr sz="2425">
                <a:solidFill>
                  <a:schemeClr val="accent1">
                    <a:lumOff val="23725"/>
                  </a:schemeClr>
                </a:solidFill>
              </a:defRPr>
            </a:pPr>
            <a:r>
              <a:t>Our Current Capabilities</a:t>
            </a:r>
          </a:p>
          <a:p>
            <a:pPr marL="332613" indent="-332613" defTabSz="443484">
              <a:lnSpc>
                <a:spcPct val="80000"/>
              </a:lnSpc>
              <a:spcBef>
                <a:spcPts val="1700"/>
              </a:spcBef>
              <a:defRPr sz="2425">
                <a:solidFill>
                  <a:schemeClr val="accent1">
                    <a:lumOff val="23725"/>
                  </a:schemeClr>
                </a:solidFill>
              </a:defRPr>
            </a:pPr>
            <a:r>
              <a:t>Looking Toward the Future</a:t>
            </a:r>
          </a:p>
        </p:txBody>
      </p:sp>
      <p:pic>
        <p:nvPicPr>
          <p:cNvPr id="139" name="IMG_2471 (1).jpg" descr="IMG_2471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5066" y="1600200"/>
            <a:ext cx="3392575" cy="4525963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apid Deployment Surgical Val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defTabSz="438911">
              <a:defRPr sz="4224"/>
            </a:lvl1pPr>
          </a:lstStyle>
          <a:p>
            <a:r>
              <a:t>Rapid Deployment Surgical Valves</a:t>
            </a:r>
          </a:p>
        </p:txBody>
      </p:sp>
      <p:pic>
        <p:nvPicPr>
          <p:cNvPr id="227" name="1-s2.0-S0022522316000428-gr2.jpg" descr="1-s2.0-S0022522316000428-gr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200" y="1455494"/>
            <a:ext cx="7541600" cy="4684309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apid Deployment Surgical Val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defTabSz="438911">
              <a:defRPr sz="4224"/>
            </a:lvl1pPr>
          </a:lstStyle>
          <a:p>
            <a:r>
              <a:t>Rapid Deployment Surgical Valves</a:t>
            </a:r>
          </a:p>
        </p:txBody>
      </p:sp>
      <p:pic>
        <p:nvPicPr>
          <p:cNvPr id="230" name="mmt01104.jpg" descr="mmt01104.jpg"/>
          <p:cNvPicPr>
            <a:picLocks noChangeAspect="1"/>
          </p:cNvPicPr>
          <p:nvPr/>
        </p:nvPicPr>
        <p:blipFill>
          <a:blip r:embed="rId2">
            <a:extLst/>
          </a:blip>
          <a:srcRect b="1916"/>
          <a:stretch>
            <a:fillRect/>
          </a:stretch>
        </p:blipFill>
        <p:spPr>
          <a:xfrm>
            <a:off x="927893" y="1601931"/>
            <a:ext cx="7288072" cy="4702306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ercutaneous Mitral Cli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r>
              <a:t>Percutaneous Mitral Clip</a:t>
            </a:r>
          </a:p>
        </p:txBody>
      </p:sp>
      <p:pic>
        <p:nvPicPr>
          <p:cNvPr id="233" name="mitraclip-device.jpg" descr="mitraclip-device.jpg"/>
          <p:cNvPicPr>
            <a:picLocks noChangeAspect="1"/>
          </p:cNvPicPr>
          <p:nvPr/>
        </p:nvPicPr>
        <p:blipFill>
          <a:blip r:embed="rId2">
            <a:extLst/>
          </a:blip>
          <a:srcRect l="2686" r="5305" b="2750"/>
          <a:stretch>
            <a:fillRect/>
          </a:stretch>
        </p:blipFill>
        <p:spPr>
          <a:xfrm>
            <a:off x="4634050" y="2089945"/>
            <a:ext cx="4408093" cy="337493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234" name="13561911_16969299_mitraclip_0.jpg" descr="13561911_16969299_mitraclip_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859" y="2089945"/>
            <a:ext cx="4570172" cy="3375026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ranscatheter Mitral Valve Replac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defTabSz="370331">
              <a:defRPr sz="3564"/>
            </a:lvl1pPr>
          </a:lstStyle>
          <a:p>
            <a:r>
              <a:t>Transcatheter Mitral Valve Replacement</a:t>
            </a:r>
          </a:p>
        </p:txBody>
      </p:sp>
      <p:pic>
        <p:nvPicPr>
          <p:cNvPr id="237" name="mcdc7_transcatheter-mitral-valve-replacement-8col.ashx.jpeg" descr="mcdc7_transcatheter-mitral-valve-replacement-8col.ashx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7948" y="1370459"/>
            <a:ext cx="5488104" cy="5140755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Aortic Disease"/>
          <p:cNvSpPr txBox="1">
            <a:spLocks noGrp="1"/>
          </p:cNvSpPr>
          <p:nvPr>
            <p:ph type="title"/>
          </p:nvPr>
        </p:nvSpPr>
        <p:spPr>
          <a:xfrm>
            <a:off x="457200" y="2857499"/>
            <a:ext cx="8229600" cy="1143002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t>Aortic Disease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Aortic Root Replac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r>
              <a:t>Aortic Root Replacement</a:t>
            </a:r>
          </a:p>
        </p:txBody>
      </p:sp>
      <p:pic>
        <p:nvPicPr>
          <p:cNvPr id="242" name="mcdc7_aortic_root_aneurysm_procedure-8col.jpg" descr="mcdc7_aortic_root_aneurysm_procedure-8col.jpg"/>
          <p:cNvPicPr>
            <a:picLocks noChangeAspect="1"/>
          </p:cNvPicPr>
          <p:nvPr/>
        </p:nvPicPr>
        <p:blipFill>
          <a:blip r:embed="rId2">
            <a:extLst/>
          </a:blip>
          <a:srcRect b="2650"/>
          <a:stretch>
            <a:fillRect/>
          </a:stretch>
        </p:blipFill>
        <p:spPr>
          <a:xfrm>
            <a:off x="1862732" y="1402484"/>
            <a:ext cx="5418468" cy="5124599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horacic Endovascular Aortic Repai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defTabSz="411479">
              <a:defRPr sz="3959"/>
            </a:lvl1pPr>
          </a:lstStyle>
          <a:p>
            <a:r>
              <a:t>Thoracic Endovascular Aortic Repair</a:t>
            </a:r>
          </a:p>
        </p:txBody>
      </p:sp>
      <p:pic>
        <p:nvPicPr>
          <p:cNvPr id="245" name="TEVAR-3.jpg" descr="TEVAR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344" y="1886046"/>
            <a:ext cx="8349312" cy="377381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Arrhythmias"/>
          <p:cNvSpPr txBox="1">
            <a:spLocks noGrp="1"/>
          </p:cNvSpPr>
          <p:nvPr>
            <p:ph type="title"/>
          </p:nvPr>
        </p:nvSpPr>
        <p:spPr>
          <a:xfrm>
            <a:off x="457200" y="2857499"/>
            <a:ext cx="8229600" cy="1143002"/>
          </a:xfrm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r>
              <a:t>Arrhythmias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Minimally Invasive Ma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t>Minimally Invasive Maze</a:t>
            </a:r>
          </a:p>
        </p:txBody>
      </p:sp>
      <p:pic>
        <p:nvPicPr>
          <p:cNvPr id="250" name="B9781416053354000319_f10.jpg" descr="B9781416053354000319_f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4749" y="1614090"/>
            <a:ext cx="3848081" cy="466077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251" name="3246-PB2-R1.png" descr="3246-PB2-R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170" y="1625817"/>
            <a:ext cx="3773278" cy="463732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Mini-Maze Lesion S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t>Mini-Maze Lesion Set</a:t>
            </a:r>
          </a:p>
        </p:txBody>
      </p:sp>
      <p:pic>
        <p:nvPicPr>
          <p:cNvPr id="254" name="1693-PB4-R1.png" descr="1693-PB4-R1.png"/>
          <p:cNvPicPr>
            <a:picLocks noChangeAspect="1"/>
          </p:cNvPicPr>
          <p:nvPr/>
        </p:nvPicPr>
        <p:blipFill>
          <a:blip r:embed="rId2">
            <a:extLst/>
          </a:blip>
          <a:srcRect l="1973" t="2637" r="1973" b="2637"/>
          <a:stretch>
            <a:fillRect/>
          </a:stretch>
        </p:blipFill>
        <p:spPr>
          <a:xfrm>
            <a:off x="1428353" y="1393630"/>
            <a:ext cx="6287447" cy="501254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oronary Disease"/>
          <p:cNvSpPr txBox="1">
            <a:spLocks noGrp="1"/>
          </p:cNvSpPr>
          <p:nvPr>
            <p:ph type="title"/>
          </p:nvPr>
        </p:nvSpPr>
        <p:spPr>
          <a:xfrm>
            <a:off x="457200" y="2857499"/>
            <a:ext cx="8229600" cy="1143002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t>Coronary Disease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398_2015_57_Fig2_HTML.jpg" descr="398_2015_57_Fig2_HTM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809" y="550523"/>
            <a:ext cx="4193779" cy="296277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257" name="aorta3.jpg" descr="aorta3.jpg"/>
          <p:cNvPicPr>
            <a:picLocks noChangeAspect="1"/>
          </p:cNvPicPr>
          <p:nvPr/>
        </p:nvPicPr>
        <p:blipFill>
          <a:blip r:embed="rId3">
            <a:extLst/>
          </a:blip>
          <a:srcRect t="1272" b="12649"/>
          <a:stretch>
            <a:fillRect/>
          </a:stretch>
        </p:blipFill>
        <p:spPr>
          <a:xfrm>
            <a:off x="4641412" y="537871"/>
            <a:ext cx="4193702" cy="298817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258" name="images.jpg" descr="image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54865" y="3661408"/>
            <a:ext cx="3424110" cy="265872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Left Atrial Occlusion Devi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t>Left Atrial Occlusion Devices</a:t>
            </a:r>
          </a:p>
        </p:txBody>
      </p:sp>
      <p:pic>
        <p:nvPicPr>
          <p:cNvPr id="261" name="atri-clip-macro.jpg" descr="atri-clip-macro.jpg"/>
          <p:cNvPicPr>
            <a:picLocks noChangeAspect="1"/>
          </p:cNvPicPr>
          <p:nvPr/>
        </p:nvPicPr>
        <p:blipFill>
          <a:blip r:embed="rId2">
            <a:extLst/>
          </a:blip>
          <a:srcRect r="9386"/>
          <a:stretch>
            <a:fillRect/>
          </a:stretch>
        </p:blipFill>
        <p:spPr>
          <a:xfrm>
            <a:off x="387701" y="2435093"/>
            <a:ext cx="2449989" cy="279841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262" name="table3.jpg" descr="table3.jpg"/>
          <p:cNvPicPr>
            <a:picLocks noChangeAspect="1"/>
          </p:cNvPicPr>
          <p:nvPr/>
        </p:nvPicPr>
        <p:blipFill>
          <a:blip r:embed="rId3">
            <a:extLst/>
          </a:blip>
          <a:srcRect l="3151" t="2879" r="3151" b="2879"/>
          <a:stretch>
            <a:fillRect/>
          </a:stretch>
        </p:blipFill>
        <p:spPr>
          <a:xfrm>
            <a:off x="5212601" y="2430925"/>
            <a:ext cx="3543581" cy="2806784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263" name="images-1.jpeg" descr="images-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10706" y="2418226"/>
            <a:ext cx="1828801" cy="283210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WMCcasper01.jpg" descr="WMCcasper01.jpg"/>
          <p:cNvPicPr>
            <a:picLocks noChangeAspect="1"/>
          </p:cNvPicPr>
          <p:nvPr/>
        </p:nvPicPr>
        <p:blipFill>
          <a:blip r:embed="rId2">
            <a:alphaModFix amt="95000"/>
            <a:extLst/>
          </a:blip>
          <a:stretch>
            <a:fillRect/>
          </a:stretch>
        </p:blipFill>
        <p:spPr>
          <a:xfrm>
            <a:off x="505295" y="416848"/>
            <a:ext cx="8133410" cy="5422275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266" name="Slide3.JPG" descr="Slide3.JPG"/>
          <p:cNvPicPr>
            <a:picLocks noChangeAspect="1"/>
          </p:cNvPicPr>
          <p:nvPr/>
        </p:nvPicPr>
        <p:blipFill>
          <a:blip r:embed="rId3">
            <a:alphaModFix amt="74838"/>
            <a:extLst/>
          </a:blip>
          <a:srcRect l="2369" t="9885" r="5120" b="50386"/>
          <a:stretch>
            <a:fillRect/>
          </a:stretch>
        </p:blipFill>
        <p:spPr>
          <a:xfrm>
            <a:off x="2489795" y="5296292"/>
            <a:ext cx="4164330" cy="100595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267" name="Cell: 210-569-3456"/>
          <p:cNvSpPr txBox="1"/>
          <p:nvPr/>
        </p:nvSpPr>
        <p:spPr>
          <a:xfrm>
            <a:off x="3547711" y="6267978"/>
            <a:ext cx="2048578" cy="37083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chemeClr val="accent1">
                    <a:lumOff val="23725"/>
                  </a:schemeClr>
                </a:solidFill>
              </a:defRPr>
            </a:lvl1pPr>
          </a:lstStyle>
          <a:p>
            <a:r>
              <a:t>Cell: 210-569-3456</a:t>
            </a:r>
          </a:p>
        </p:txBody>
      </p:sp>
      <p:sp>
        <p:nvSpPr>
          <p:cNvPr id="268" name="Title 1"/>
          <p:cNvSpPr txBox="1">
            <a:spLocks noGrp="1"/>
          </p:cNvSpPr>
          <p:nvPr>
            <p:ph type="title"/>
          </p:nvPr>
        </p:nvSpPr>
        <p:spPr>
          <a:xfrm>
            <a:off x="457200" y="1567179"/>
            <a:ext cx="8229601" cy="1143002"/>
          </a:xfrm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>
              <a:defRPr sz="6000"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Questions?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Coronary Artery Bypass Grafting</a:t>
            </a:r>
          </a:p>
        </p:txBody>
      </p:sp>
      <p:sp>
        <p:nvSpPr>
          <p:cNvPr id="144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14726" y="1649427"/>
            <a:ext cx="4573849" cy="41966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  <a:defRPr sz="2300"/>
            </a:pPr>
            <a:r>
              <a:t>1960’s: CABG in humans</a:t>
            </a:r>
          </a:p>
          <a:p>
            <a:pPr>
              <a:lnSpc>
                <a:spcPct val="200000"/>
              </a:lnSpc>
              <a:defRPr sz="2300"/>
            </a:pPr>
            <a:r>
              <a:t>1980’s: LIMA (Loop </a:t>
            </a:r>
            <a:r>
              <a:rPr i="1"/>
              <a:t>et al.1986</a:t>
            </a:r>
            <a:r>
              <a:t>)</a:t>
            </a:r>
          </a:p>
          <a:p>
            <a:pPr>
              <a:lnSpc>
                <a:spcPct val="200000"/>
              </a:lnSpc>
              <a:defRPr sz="2300"/>
            </a:pPr>
            <a:r>
              <a:t>1990’s: OPCAB (ROOBY trial)</a:t>
            </a:r>
          </a:p>
          <a:p>
            <a:pPr>
              <a:lnSpc>
                <a:spcPct val="200000"/>
              </a:lnSpc>
              <a:defRPr sz="2300"/>
            </a:pPr>
            <a:r>
              <a:t>2000’s: MICS &amp; Robotic Surgery</a:t>
            </a:r>
          </a:p>
          <a:p>
            <a:pPr>
              <a:lnSpc>
                <a:spcPct val="200000"/>
              </a:lnSpc>
              <a:defRPr sz="2300"/>
            </a:pPr>
            <a:r>
              <a:t>2010’s: Arterial grafts</a:t>
            </a:r>
          </a:p>
        </p:txBody>
      </p:sp>
      <p:pic>
        <p:nvPicPr>
          <p:cNvPr id="145" name="Content Placeholder 11" descr="Content Placeholder 11"/>
          <p:cNvPicPr>
            <a:picLocks noChangeAspect="1"/>
          </p:cNvPicPr>
          <p:nvPr/>
        </p:nvPicPr>
        <p:blipFill>
          <a:blip r:embed="rId2">
            <a:extLst/>
          </a:blip>
          <a:srcRect l="5045" t="7277" r="2198"/>
          <a:stretch>
            <a:fillRect/>
          </a:stretch>
        </p:blipFill>
        <p:spPr>
          <a:xfrm>
            <a:off x="5336254" y="1649426"/>
            <a:ext cx="3071796" cy="419662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Off Pump CABG</a:t>
            </a:r>
          </a:p>
        </p:txBody>
      </p:sp>
      <p:pic>
        <p:nvPicPr>
          <p:cNvPr id="148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rcRect t="6308" b="469"/>
          <a:stretch>
            <a:fillRect/>
          </a:stretch>
        </p:blipFill>
        <p:spPr>
          <a:xfrm>
            <a:off x="450526" y="1602302"/>
            <a:ext cx="4024063" cy="2945794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49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6954" y="3340722"/>
            <a:ext cx="3896676" cy="294574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inimally Invasive Cardiac Surge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 defTabSz="429768">
              <a:defRPr sz="4136">
                <a:effectLst>
                  <a:outerShdw blurRad="47752" dist="35814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Minimally Invasive Cardiac Surgery</a:t>
            </a:r>
          </a:p>
        </p:txBody>
      </p:sp>
      <p:pic>
        <p:nvPicPr>
          <p:cNvPr id="152" name="maxresdefault.jpg" descr="maxresdefaul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6775" y="1544410"/>
            <a:ext cx="7270450" cy="470710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Operative-situs-of-arrested-heart-totally-endoscopic-coronary-artery-bypass-grafting.png" descr="Operative-situs-of-arrested-heart-totally-endoscopic-coronary-artery-bypass-graft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4819" y="792223"/>
            <a:ext cx="3979025" cy="5302444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5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156" y="763333"/>
            <a:ext cx="3500688" cy="253799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56" name="a25-topic(15).jpg" descr="a25-topic(15)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121" y="3577158"/>
            <a:ext cx="3496759" cy="250892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t="294"/>
          <a:stretch>
            <a:fillRect/>
          </a:stretch>
        </p:blipFill>
        <p:spPr>
          <a:xfrm>
            <a:off x="4364684" y="1795264"/>
            <a:ext cx="4384478" cy="326762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59" name="robot_assisted_heart_surgery.jpg" descr="robot_assisted_heart_surgery.jpg"/>
          <p:cNvPicPr>
            <a:picLocks noChangeAspect="1"/>
          </p:cNvPicPr>
          <p:nvPr/>
        </p:nvPicPr>
        <p:blipFill>
          <a:blip r:embed="rId3">
            <a:extLst/>
          </a:blip>
          <a:srcRect b="5623"/>
          <a:stretch>
            <a:fillRect/>
          </a:stretch>
        </p:blipFill>
        <p:spPr>
          <a:xfrm>
            <a:off x="394640" y="1822286"/>
            <a:ext cx="3849210" cy="321360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6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Robotic CABG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1F497D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97D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97D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Microsoft Office PowerPoint</Application>
  <PresentationFormat>On-screen Show (4:3)</PresentationFormat>
  <Paragraphs>57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Cardiac Surgery: a Primer for Primary Care Providers</vt:lpstr>
      <vt:lpstr>PowerPoint Presentation</vt:lpstr>
      <vt:lpstr>Overview</vt:lpstr>
      <vt:lpstr>Coronary Disease</vt:lpstr>
      <vt:lpstr>Coronary Artery Bypass Grafting</vt:lpstr>
      <vt:lpstr>Off Pump CABG</vt:lpstr>
      <vt:lpstr>Minimally Invasive Cardiac Surgery</vt:lpstr>
      <vt:lpstr>PowerPoint Presentation</vt:lpstr>
      <vt:lpstr>Robotic CABG</vt:lpstr>
      <vt:lpstr>PowerPoint Presentation</vt:lpstr>
      <vt:lpstr>Arterial Conduits</vt:lpstr>
      <vt:lpstr>Radial Artery Conduits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Valvular Disease</vt:lpstr>
      <vt:lpstr>Transcatheter Aortic Valve Replacement</vt:lpstr>
      <vt:lpstr>PowerPoint Presentation</vt:lpstr>
      <vt:lpstr>Transcatheter Aortic Valve Replacement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 II (Intermediate Risk)</vt:lpstr>
      <vt:lpstr>Valve in Valve TAVR</vt:lpstr>
      <vt:lpstr>Aortic Annular Enlargement</vt:lpstr>
      <vt:lpstr>Rapid Deployment Surgical Valves</vt:lpstr>
      <vt:lpstr>Rapid Deployment Surgical Valves</vt:lpstr>
      <vt:lpstr>Percutaneous Mitral Clip</vt:lpstr>
      <vt:lpstr>Transcatheter Mitral Valve Replacement</vt:lpstr>
      <vt:lpstr>Aortic Disease</vt:lpstr>
      <vt:lpstr>Aortic Root Replacement</vt:lpstr>
      <vt:lpstr>Thoracic Endovascular Aortic Repair</vt:lpstr>
      <vt:lpstr>Arrhythmias </vt:lpstr>
      <vt:lpstr>Minimally Invasive Maze</vt:lpstr>
      <vt:lpstr>Mini-Maze Lesion Set</vt:lpstr>
      <vt:lpstr>PowerPoint Presentation</vt:lpstr>
      <vt:lpstr>Left Atrial Occlusion Devices</vt:lpstr>
      <vt:lpstr>Questions?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Cardiac Surgery: a Primer for Primary Care Providers</dc:title>
  <cp:lastModifiedBy>Amy Young</cp:lastModifiedBy>
  <cp:revision>1</cp:revision>
  <dcterms:modified xsi:type="dcterms:W3CDTF">2018-04-09T16:50:38Z</dcterms:modified>
</cp:coreProperties>
</file>