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6"/>
  </p:handoutMasterIdLst>
  <p:sldIdLst>
    <p:sldId id="286" r:id="rId2"/>
    <p:sldId id="265" r:id="rId3"/>
    <p:sldId id="258" r:id="rId4"/>
    <p:sldId id="277" r:id="rId5"/>
    <p:sldId id="278" r:id="rId6"/>
    <p:sldId id="276" r:id="rId7"/>
    <p:sldId id="279" r:id="rId8"/>
    <p:sldId id="257" r:id="rId9"/>
    <p:sldId id="294" r:id="rId10"/>
    <p:sldId id="262" r:id="rId11"/>
    <p:sldId id="269" r:id="rId12"/>
    <p:sldId id="260" r:id="rId13"/>
    <p:sldId id="261" r:id="rId14"/>
    <p:sldId id="259" r:id="rId15"/>
    <p:sldId id="266" r:id="rId16"/>
    <p:sldId id="268" r:id="rId17"/>
    <p:sldId id="270" r:id="rId18"/>
    <p:sldId id="292" r:id="rId19"/>
    <p:sldId id="263" r:id="rId20"/>
    <p:sldId id="264" r:id="rId21"/>
    <p:sldId id="283" r:id="rId22"/>
    <p:sldId id="267" r:id="rId23"/>
    <p:sldId id="287" r:id="rId24"/>
    <p:sldId id="288" r:id="rId25"/>
    <p:sldId id="271" r:id="rId26"/>
    <p:sldId id="282" r:id="rId27"/>
    <p:sldId id="281" r:id="rId28"/>
    <p:sldId id="272" r:id="rId29"/>
    <p:sldId id="273" r:id="rId30"/>
    <p:sldId id="284" r:id="rId31"/>
    <p:sldId id="293" r:id="rId32"/>
    <p:sldId id="289" r:id="rId33"/>
    <p:sldId id="290" r:id="rId34"/>
    <p:sldId id="291" r:id="rId3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3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9438AA3-CF10-4C34-B045-B25F953BBC50}" type="datetimeFigureOut">
              <a:rPr lang="en-US" smtClean="0"/>
              <a:t>4/4/2018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9105334-CA2A-4E40-A06D-4055F3D00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6058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BA3A-01F1-4ABB-9960-DD3B5A604384}" type="datetimeFigureOut">
              <a:rPr lang="en-US" smtClean="0"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AA3E-D013-4378-AC51-ED0ABBE310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345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BA3A-01F1-4ABB-9960-DD3B5A604384}" type="datetimeFigureOut">
              <a:rPr lang="en-US" smtClean="0"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AA3E-D013-4378-AC51-ED0ABBE310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4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BA3A-01F1-4ABB-9960-DD3B5A604384}" type="datetimeFigureOut">
              <a:rPr lang="en-US" smtClean="0"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AA3E-D013-4378-AC51-ED0ABBE310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414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BA3A-01F1-4ABB-9960-DD3B5A604384}" type="datetimeFigureOut">
              <a:rPr lang="en-US" smtClean="0"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AA3E-D013-4378-AC51-ED0ABBE310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76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BA3A-01F1-4ABB-9960-DD3B5A604384}" type="datetimeFigureOut">
              <a:rPr lang="en-US" smtClean="0"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AA3E-D013-4378-AC51-ED0ABBE310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629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BA3A-01F1-4ABB-9960-DD3B5A604384}" type="datetimeFigureOut">
              <a:rPr lang="en-US" smtClean="0"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AA3E-D013-4378-AC51-ED0ABBE310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578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BA3A-01F1-4ABB-9960-DD3B5A604384}" type="datetimeFigureOut">
              <a:rPr lang="en-US" smtClean="0"/>
              <a:t>4/4/2018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AA3E-D013-4378-AC51-ED0ABBE310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41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BA3A-01F1-4ABB-9960-DD3B5A604384}" type="datetimeFigureOut">
              <a:rPr lang="en-US" smtClean="0"/>
              <a:t>4/4/2018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AA3E-D013-4378-AC51-ED0ABBE310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257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BA3A-01F1-4ABB-9960-DD3B5A604384}" type="datetimeFigureOut">
              <a:rPr lang="en-US" smtClean="0"/>
              <a:t>4/4/2018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AA3E-D013-4378-AC51-ED0ABBE310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635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BA3A-01F1-4ABB-9960-DD3B5A604384}" type="datetimeFigureOut">
              <a:rPr lang="en-US" smtClean="0"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AA3E-D013-4378-AC51-ED0ABBE310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482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BA3A-01F1-4ABB-9960-DD3B5A604384}" type="datetimeFigureOut">
              <a:rPr lang="en-US" smtClean="0"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AA3E-D013-4378-AC51-ED0ABBE310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165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FBA3A-01F1-4ABB-9960-DD3B5A604384}" type="datetimeFigureOut">
              <a:rPr lang="en-US" smtClean="0"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2AA3E-D013-4378-AC51-ED0ABBE310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884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houldiscreen.com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0"/>
            <a:ext cx="9829800" cy="7239000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57200"/>
            <a:ext cx="9144000" cy="2286000"/>
          </a:xfrm>
        </p:spPr>
        <p:txBody>
          <a:bodyPr>
            <a:normAutofit/>
          </a:bodyPr>
          <a:lstStyle/>
          <a:p>
            <a:r>
              <a:rPr lang="en-US" sz="6700" b="1" dirty="0" smtClean="0"/>
              <a:t>Lung Cancer Screening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4419600"/>
            <a:ext cx="8229600" cy="18288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FFFF00"/>
                </a:solidFill>
              </a:rPr>
              <a:t>John</a:t>
            </a:r>
            <a:r>
              <a:rPr lang="en-US" sz="4000" b="1" dirty="0"/>
              <a:t> </a:t>
            </a:r>
            <a:r>
              <a:rPr lang="en-US" sz="4000" b="1" dirty="0">
                <a:solidFill>
                  <a:srgbClr val="FFFF00"/>
                </a:solidFill>
              </a:rPr>
              <a:t>Purviance, MD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Rocky Mountain Oncology Center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April, 2018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26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Smoking Cessation is Key to lowering lung cancer risk/mortality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7434" y="1842634"/>
            <a:ext cx="3694352" cy="43513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70260" y="2195747"/>
            <a:ext cx="5808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Smokers at age 75 have almost 3x the risk of lung than someone who quit at age 50 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433977" y="2518913"/>
            <a:ext cx="7304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433977" y="2842078"/>
            <a:ext cx="730451" cy="13848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164428" y="5210355"/>
            <a:ext cx="1334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 Smoker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4433977" y="5395021"/>
            <a:ext cx="5520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507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High risk patients for 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 questionnaires are useful to identify candidates</a:t>
            </a:r>
          </a:p>
          <a:p>
            <a:r>
              <a:rPr lang="en-US" dirty="0" smtClean="0"/>
              <a:t>Asbestos or uranium exposure</a:t>
            </a:r>
          </a:p>
          <a:p>
            <a:r>
              <a:rPr lang="en-US" dirty="0" smtClean="0"/>
              <a:t>Exposure to second hand smoke</a:t>
            </a:r>
          </a:p>
          <a:p>
            <a:r>
              <a:rPr lang="en-US" dirty="0" smtClean="0"/>
              <a:t>Age and number of pack years strong predictor of cancer risk</a:t>
            </a:r>
          </a:p>
          <a:p>
            <a:r>
              <a:rPr lang="en-US" dirty="0" smtClean="0"/>
              <a:t>Age that they quit impacts risk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11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Majority of lung cancers present at late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Current clinical practice does not diagnose lung cancer soon enough</a:t>
            </a:r>
          </a:p>
          <a:p>
            <a:pPr lvl="1"/>
            <a:r>
              <a:rPr lang="en-US" dirty="0" smtClean="0"/>
              <a:t>Symptomatic patients have late stage tumors &gt;75%</a:t>
            </a:r>
          </a:p>
          <a:p>
            <a:r>
              <a:rPr lang="en-US" dirty="0" smtClean="0"/>
              <a:t>70% of lung cancers present as Stage III/IV tumors</a:t>
            </a:r>
          </a:p>
          <a:p>
            <a:pPr lvl="1"/>
            <a:r>
              <a:rPr lang="en-US" dirty="0" smtClean="0"/>
              <a:t>5 year survival of &lt;7% overall</a:t>
            </a:r>
          </a:p>
          <a:p>
            <a:r>
              <a:rPr lang="en-US" dirty="0" smtClean="0"/>
              <a:t>If you are diagnosed with lung cancer you have 18% chance of survival</a:t>
            </a:r>
          </a:p>
          <a:p>
            <a:r>
              <a:rPr lang="en-US" dirty="0" smtClean="0"/>
              <a:t>20% present as Stage </a:t>
            </a:r>
            <a:r>
              <a:rPr lang="en-US" dirty="0" smtClean="0"/>
              <a:t>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289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stage presentation has poor survival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year Survival</a:t>
            </a:r>
          </a:p>
          <a:p>
            <a:pPr lvl="1"/>
            <a:r>
              <a:rPr lang="en-US" dirty="0" smtClean="0"/>
              <a:t>Stage </a:t>
            </a:r>
            <a:r>
              <a:rPr lang="en-US" dirty="0"/>
              <a:t>IV </a:t>
            </a:r>
            <a:r>
              <a:rPr lang="en-US" dirty="0" smtClean="0"/>
              <a:t>&lt;</a:t>
            </a:r>
            <a:r>
              <a:rPr lang="en-US" dirty="0"/>
              <a:t>3</a:t>
            </a:r>
            <a:r>
              <a:rPr lang="en-US" dirty="0" smtClean="0"/>
              <a:t>%</a:t>
            </a:r>
            <a:endParaRPr lang="en-US" dirty="0" smtClean="0"/>
          </a:p>
          <a:p>
            <a:pPr lvl="1"/>
            <a:r>
              <a:rPr lang="en-US" dirty="0" smtClean="0"/>
              <a:t>Stage </a:t>
            </a:r>
            <a:r>
              <a:rPr lang="en-US" dirty="0" smtClean="0"/>
              <a:t>III </a:t>
            </a:r>
            <a:r>
              <a:rPr lang="en-US" dirty="0" smtClean="0"/>
              <a:t>30%</a:t>
            </a:r>
          </a:p>
          <a:p>
            <a:pPr lvl="1"/>
            <a:r>
              <a:rPr lang="en-US" dirty="0" smtClean="0"/>
              <a:t>Stage II -40-60%</a:t>
            </a:r>
            <a:endParaRPr lang="en-US" dirty="0"/>
          </a:p>
          <a:p>
            <a:pPr lvl="1"/>
            <a:r>
              <a:rPr lang="en-US" dirty="0" smtClean="0"/>
              <a:t>Stage </a:t>
            </a:r>
            <a:r>
              <a:rPr lang="en-US" dirty="0" smtClean="0"/>
              <a:t>1 </a:t>
            </a:r>
            <a:r>
              <a:rPr lang="en-US" dirty="0" smtClean="0"/>
              <a:t>&gt;80%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3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detection of lung cancer does improve survival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</a:t>
            </a:r>
            <a:r>
              <a:rPr lang="en-US" dirty="0"/>
              <a:t>stage prognosis based on size</a:t>
            </a:r>
          </a:p>
          <a:p>
            <a:pPr lvl="1"/>
            <a:r>
              <a:rPr lang="en-US" dirty="0"/>
              <a:t>90% 5 year survival tumor ≤ 1cm</a:t>
            </a:r>
          </a:p>
          <a:p>
            <a:pPr lvl="1"/>
            <a:r>
              <a:rPr lang="en-US" dirty="0"/>
              <a:t>85% 5 year survival tumor 1-2cm</a:t>
            </a:r>
          </a:p>
          <a:p>
            <a:pPr lvl="1"/>
            <a:r>
              <a:rPr lang="en-US" dirty="0"/>
              <a:t>80% 5 year survival tumor ≤ </a:t>
            </a:r>
            <a:r>
              <a:rPr lang="en-US" dirty="0" smtClean="0"/>
              <a:t>3cm</a:t>
            </a:r>
          </a:p>
          <a:p>
            <a:pPr lvl="1"/>
            <a:endParaRPr lang="en-US" dirty="0"/>
          </a:p>
          <a:p>
            <a:r>
              <a:rPr lang="en-US" dirty="0" smtClean="0"/>
              <a:t>Nodal disease drops survival precipitously</a:t>
            </a:r>
          </a:p>
          <a:p>
            <a:pPr lvl="1"/>
            <a:r>
              <a:rPr lang="en-US" dirty="0" smtClean="0"/>
              <a:t>N1 40-50% survival</a:t>
            </a:r>
          </a:p>
          <a:p>
            <a:pPr lvl="1"/>
            <a:r>
              <a:rPr lang="en-US" dirty="0" smtClean="0"/>
              <a:t>N2 20-30% survival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0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Harms of 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Consequences of evaluating abnormal findings</a:t>
            </a:r>
          </a:p>
          <a:p>
            <a:pPr lvl="1"/>
            <a:r>
              <a:rPr lang="en-US" dirty="0" smtClean="0"/>
              <a:t>Needle biopsy or surgery with associated </a:t>
            </a:r>
            <a:r>
              <a:rPr lang="en-US" dirty="0" smtClean="0"/>
              <a:t>morbidity/mortality</a:t>
            </a:r>
          </a:p>
          <a:p>
            <a:pPr lvl="2"/>
            <a:r>
              <a:rPr lang="en-US" dirty="0" smtClean="0"/>
              <a:t>&lt;1.5% in NSLT</a:t>
            </a:r>
            <a:endParaRPr lang="en-US" dirty="0"/>
          </a:p>
          <a:p>
            <a:r>
              <a:rPr lang="en-US" dirty="0" smtClean="0"/>
              <a:t>Radiation exposure</a:t>
            </a:r>
          </a:p>
          <a:p>
            <a:pPr lvl="1"/>
            <a:r>
              <a:rPr lang="en-US" dirty="0" smtClean="0"/>
              <a:t>1.4 mSv for LDCT compared to 7-9 mSv for conventional CT scan, 0.4 mSv for mammogram and 0.1 for </a:t>
            </a:r>
            <a:r>
              <a:rPr lang="en-US" dirty="0" smtClean="0"/>
              <a:t>CXR</a:t>
            </a:r>
          </a:p>
          <a:p>
            <a:pPr lvl="1"/>
            <a:r>
              <a:rPr lang="en-US" dirty="0" smtClean="0"/>
              <a:t>0.05% chance of developing a radiation induced Lung cancer in screened population</a:t>
            </a:r>
            <a:endParaRPr lang="en-US" dirty="0" smtClean="0"/>
          </a:p>
          <a:p>
            <a:pPr lvl="1"/>
            <a:r>
              <a:rPr lang="en-US" dirty="0" smtClean="0"/>
              <a:t>Estimated that radiation would cause 1 new cancer for every 108 lung cancers found by </a:t>
            </a:r>
            <a:r>
              <a:rPr lang="en-US" dirty="0" smtClean="0"/>
              <a:t>screening</a:t>
            </a:r>
            <a:endParaRPr lang="en-US" dirty="0" smtClean="0"/>
          </a:p>
          <a:p>
            <a:r>
              <a:rPr lang="en-US" dirty="0" smtClean="0"/>
              <a:t>Cost</a:t>
            </a:r>
          </a:p>
          <a:p>
            <a:r>
              <a:rPr lang="en-US" dirty="0" smtClean="0"/>
              <a:t>Anxiety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57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NLST trial established clear survival benefit for LDCT 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53,454 patients high risk randomized</a:t>
            </a:r>
          </a:p>
          <a:p>
            <a:pPr lvl="1"/>
            <a:r>
              <a:rPr lang="en-US" dirty="0" smtClean="0"/>
              <a:t>Annual LDCT scan versus annual CXR x 3yrs </a:t>
            </a:r>
          </a:p>
          <a:p>
            <a:r>
              <a:rPr lang="en-US" dirty="0" smtClean="0"/>
              <a:t>55-74 years old, ≥30 pack/yr, current smoker or quit within 15 yrs</a:t>
            </a:r>
          </a:p>
          <a:p>
            <a:r>
              <a:rPr lang="en-US" dirty="0" smtClean="0"/>
              <a:t>Positive finding ≥4mm noncalcified nodule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00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NLST showed survival benefit to LDCT 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20% reduction in mortality </a:t>
            </a:r>
            <a:r>
              <a:rPr lang="en-US" dirty="0" smtClean="0"/>
              <a:t>with LDCT screening</a:t>
            </a:r>
          </a:p>
          <a:p>
            <a:pPr lvl="1"/>
            <a:r>
              <a:rPr lang="en-US" dirty="0" smtClean="0"/>
              <a:t>Screen 256 people for 3 years to prevent 1 death</a:t>
            </a:r>
          </a:p>
          <a:p>
            <a:r>
              <a:rPr lang="en-US" dirty="0" smtClean="0"/>
              <a:t>7% reduction in all cause mortality with LDCT</a:t>
            </a:r>
          </a:p>
          <a:p>
            <a:r>
              <a:rPr lang="en-US" dirty="0" smtClean="0"/>
              <a:t>1.4% adverse events related to diagnostic work-up</a:t>
            </a:r>
          </a:p>
          <a:p>
            <a:r>
              <a:rPr lang="en-US" dirty="0" smtClean="0"/>
              <a:t>70% of tumors detected were stage I or II</a:t>
            </a:r>
          </a:p>
          <a:p>
            <a:r>
              <a:rPr lang="en-US" dirty="0" smtClean="0"/>
              <a:t>Rate of detection of lung cancer did not diminish with time</a:t>
            </a:r>
          </a:p>
          <a:p>
            <a:pPr lvl="1"/>
            <a:r>
              <a:rPr lang="en-US" dirty="0" smtClean="0"/>
              <a:t>Suggest ongoing screening is necessary</a:t>
            </a:r>
          </a:p>
          <a:p>
            <a:r>
              <a:rPr lang="en-US" dirty="0" smtClean="0"/>
              <a:t>High false positive rate led to a lot of additional scans, few extra surgeries or biopsies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09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NLST demonstrates cost effectiveness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ncremental cost-effectiveness ratio of $33,825 per life-year gained </a:t>
            </a:r>
          </a:p>
          <a:p>
            <a:r>
              <a:rPr lang="en-US" dirty="0" smtClean="0"/>
              <a:t>Well below accept threshold &lt;$50,000/QALY</a:t>
            </a:r>
          </a:p>
          <a:p>
            <a:r>
              <a:rPr lang="en-US" dirty="0" smtClean="0"/>
              <a:t>Medicare adopted Lung cancer screening in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58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Lung Cancer screening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USPSTF</a:t>
            </a:r>
          </a:p>
          <a:p>
            <a:pPr lvl="1"/>
            <a:r>
              <a:rPr lang="en-US" dirty="0" smtClean="0"/>
              <a:t>Adults 55-80 with greater than 30 pack/year history of smoking </a:t>
            </a:r>
          </a:p>
          <a:p>
            <a:pPr lvl="1"/>
            <a:r>
              <a:rPr lang="en-US" dirty="0" smtClean="0"/>
              <a:t>Current smoker or quit with 15 years.</a:t>
            </a:r>
          </a:p>
          <a:p>
            <a:pPr lvl="1"/>
            <a:r>
              <a:rPr lang="en-US" dirty="0" smtClean="0"/>
              <a:t>Asymptomatic</a:t>
            </a:r>
          </a:p>
          <a:p>
            <a:pPr lvl="1"/>
            <a:r>
              <a:rPr lang="en-US" dirty="0" smtClean="0"/>
              <a:t>Willing to undergo workup and treatment</a:t>
            </a:r>
          </a:p>
          <a:p>
            <a:r>
              <a:rPr lang="en-US" dirty="0" smtClean="0"/>
              <a:t>Medicare eligibility</a:t>
            </a:r>
          </a:p>
          <a:p>
            <a:pPr lvl="1"/>
            <a:r>
              <a:rPr lang="en-US" dirty="0" smtClean="0"/>
              <a:t>55-75 yo</a:t>
            </a:r>
          </a:p>
          <a:p>
            <a:pPr lvl="1"/>
            <a:r>
              <a:rPr lang="en-US" dirty="0" smtClean="0"/>
              <a:t>≥ 30 pack/year </a:t>
            </a:r>
          </a:p>
          <a:p>
            <a:pPr lvl="1"/>
            <a:r>
              <a:rPr lang="en-US" dirty="0" smtClean="0"/>
              <a:t>Asymptomatic</a:t>
            </a:r>
          </a:p>
          <a:p>
            <a:pPr lvl="1"/>
            <a:r>
              <a:rPr lang="en-US" dirty="0" smtClean="0"/>
              <a:t>Written order (including documentation of Shared Decision Making)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Rational for Lung Cancer Screening</a:t>
            </a:r>
          </a:p>
          <a:p>
            <a:r>
              <a:rPr lang="en-US" dirty="0" smtClean="0"/>
              <a:t>Data establishing screening CT scans as standard of care</a:t>
            </a:r>
          </a:p>
          <a:p>
            <a:r>
              <a:rPr lang="en-US" dirty="0" smtClean="0"/>
              <a:t>Clinical Workflow and shared decision making</a:t>
            </a:r>
          </a:p>
          <a:p>
            <a:r>
              <a:rPr lang="en-US" dirty="0" smtClean="0"/>
              <a:t>Management of abnormal CT scans</a:t>
            </a:r>
          </a:p>
          <a:p>
            <a:r>
              <a:rPr lang="en-US" dirty="0" smtClean="0"/>
              <a:t>Future directions to improve efficacy of screening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2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Conducted by physician or mid-level provider/ CNS</a:t>
            </a:r>
          </a:p>
          <a:p>
            <a:r>
              <a:rPr lang="en-US" dirty="0" smtClean="0"/>
              <a:t>Discuss risks/benefits</a:t>
            </a:r>
          </a:p>
          <a:p>
            <a:r>
              <a:rPr lang="en-US" dirty="0" smtClean="0"/>
              <a:t>Tobacco cessation</a:t>
            </a:r>
          </a:p>
          <a:p>
            <a:r>
              <a:rPr lang="en-US" dirty="0" smtClean="0"/>
              <a:t>Tools available to identify patients who are eligible and document shared decision making</a:t>
            </a:r>
          </a:p>
          <a:p>
            <a:pPr lvl="1"/>
            <a:r>
              <a:rPr lang="en-US" dirty="0" smtClean="0">
                <a:hlinkClick r:id="rId2"/>
              </a:rPr>
              <a:t>www.shouldIscreen.com</a:t>
            </a:r>
            <a:endParaRPr lang="en-US" dirty="0" smtClean="0"/>
          </a:p>
          <a:p>
            <a:pPr lvl="1"/>
            <a:r>
              <a:rPr lang="en-US" dirty="0" smtClean="0"/>
              <a:t>https://effectivehealthcare.ahrq.gov/decision-aids/lung-cancer-screening/home.html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55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Decision Making- Online tools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0815" y="1407352"/>
            <a:ext cx="7062272" cy="5333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97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Medicare Coverage for Lung cancer screening with LDCT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65665" cy="4910026"/>
          </a:xfrm>
        </p:spPr>
        <p:txBody>
          <a:bodyPr/>
          <a:lstStyle/>
          <a:p>
            <a:r>
              <a:rPr lang="en-US" dirty="0" smtClean="0"/>
              <a:t>HCPCS codes</a:t>
            </a:r>
          </a:p>
          <a:p>
            <a:pPr lvl="1"/>
            <a:r>
              <a:rPr lang="en-US" b="1" dirty="0" smtClean="0"/>
              <a:t>G0296</a:t>
            </a:r>
            <a:r>
              <a:rPr lang="en-US" dirty="0" smtClean="0"/>
              <a:t>- Counseling visit to discuss shared decision making for LDCT screening of lung cancer with MD/PA/NP or CNS</a:t>
            </a:r>
          </a:p>
          <a:p>
            <a:pPr lvl="2"/>
            <a:r>
              <a:rPr lang="en-US" dirty="0" smtClean="0"/>
              <a:t>Can be billed with office visit or consult codes</a:t>
            </a:r>
          </a:p>
          <a:p>
            <a:pPr lvl="2"/>
            <a:r>
              <a:rPr lang="en-US" dirty="0" smtClean="0"/>
              <a:t>Medicare in Wyoming </a:t>
            </a:r>
            <a:r>
              <a:rPr lang="en-US" b="1" dirty="0" smtClean="0"/>
              <a:t>pays $29</a:t>
            </a:r>
          </a:p>
          <a:p>
            <a:pPr lvl="2"/>
            <a:r>
              <a:rPr lang="en-US" dirty="0" smtClean="0"/>
              <a:t>Requires Documentation of eligibility, shared decision making, smoking cessation/abstinence</a:t>
            </a:r>
          </a:p>
          <a:p>
            <a:pPr lvl="3"/>
            <a:r>
              <a:rPr lang="en-US" dirty="0" smtClean="0"/>
              <a:t>Online decision making tools help with documentation</a:t>
            </a:r>
          </a:p>
        </p:txBody>
      </p:sp>
    </p:spTree>
    <p:extLst>
      <p:ext uri="{BB962C8B-B14F-4D97-AF65-F5344CB8AC3E}">
        <p14:creationId xmlns:p14="http://schemas.microsoft.com/office/powerpoint/2010/main" val="109645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LDCT finds a 5mm nodule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2983" y="1690688"/>
            <a:ext cx="5253585" cy="37283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26524" y="5821251"/>
            <a:ext cx="3428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What’s the next step?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6744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for a 5mm Nodule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 scan in 3 months</a:t>
            </a:r>
          </a:p>
          <a:p>
            <a:r>
              <a:rPr lang="en-US" dirty="0" smtClean="0"/>
              <a:t>Continue screening with a LDCT in 1 year</a:t>
            </a:r>
          </a:p>
          <a:p>
            <a:r>
              <a:rPr lang="en-US" dirty="0" smtClean="0"/>
              <a:t>Biopsy</a:t>
            </a:r>
          </a:p>
          <a:p>
            <a:r>
              <a:rPr lang="en-US" dirty="0" smtClean="0"/>
              <a:t>PET/CT scan</a:t>
            </a:r>
          </a:p>
          <a:p>
            <a:r>
              <a:rPr lang="en-US" dirty="0" smtClean="0"/>
              <a:t>Surgical consult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89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Workup for a Solid Nodule (NCCN Guidelines)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7123" y="2129960"/>
            <a:ext cx="9165063" cy="405881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799268" y="3721994"/>
            <a:ext cx="953036" cy="41212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9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up LDCT for pulmonary nodule found on prior LDCT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3393" y="2069222"/>
            <a:ext cx="10273476" cy="14338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3487" y="3881588"/>
            <a:ext cx="9725025" cy="18573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13393" y="6117497"/>
            <a:ext cx="8403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New Nodules are treated according to guidelines for solid nodules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705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Non-solid nodule on LDCT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2926" y="1921154"/>
            <a:ext cx="8616718" cy="40160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2926" y="5982960"/>
            <a:ext cx="8725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For partially solid nodule </a:t>
            </a:r>
            <a:r>
              <a:rPr lang="en-US" sz="2400" dirty="0" smtClean="0"/>
              <a:t>follow up based </a:t>
            </a:r>
            <a:r>
              <a:rPr lang="en-US" sz="2400" dirty="0" smtClean="0"/>
              <a:t>on size of solid component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009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PET/CT has the potential to cut down on unnecessary biopsies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PET approved for solitary pulmonary nodule</a:t>
            </a:r>
          </a:p>
          <a:p>
            <a:r>
              <a:rPr lang="en-US" dirty="0" smtClean="0"/>
              <a:t>Indicated to evaluate nodule ≥8mm</a:t>
            </a:r>
          </a:p>
          <a:p>
            <a:r>
              <a:rPr lang="en-US" dirty="0" smtClean="0"/>
              <a:t>PET positive nodule 90% specific in smokers &gt;60 yo</a:t>
            </a:r>
          </a:p>
          <a:p>
            <a:r>
              <a:rPr lang="en-US" dirty="0" smtClean="0"/>
              <a:t>If nodule PET negative, repeat LDCT in 3mo</a:t>
            </a:r>
          </a:p>
          <a:p>
            <a:pPr lvl="1"/>
            <a:r>
              <a:rPr lang="en-US" dirty="0" smtClean="0"/>
              <a:t>No growth after 3 months has ~100% predictive power for benign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78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harm reduction for 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Raising threshold to do follow up LDCT (3-6mo) for a 6mm nodule</a:t>
            </a:r>
          </a:p>
          <a:p>
            <a:pPr lvl="1"/>
            <a:r>
              <a:rPr lang="en-US" dirty="0" smtClean="0"/>
              <a:t>Fewer scans</a:t>
            </a:r>
          </a:p>
          <a:p>
            <a:pPr lvl="1"/>
            <a:r>
              <a:rPr lang="en-US" dirty="0" smtClean="0"/>
              <a:t>No significant change in odds of finding early stage cancers</a:t>
            </a:r>
          </a:p>
          <a:p>
            <a:r>
              <a:rPr lang="en-US" dirty="0" smtClean="0"/>
              <a:t>PET scanning can result in fewer biopsies</a:t>
            </a:r>
          </a:p>
          <a:p>
            <a:pPr lvl="1"/>
            <a:r>
              <a:rPr lang="en-US" dirty="0" smtClean="0"/>
              <a:t>Excellent negative predictive value (~100% with stable follow up LDCT)</a:t>
            </a:r>
          </a:p>
          <a:p>
            <a:pPr lvl="1"/>
            <a:r>
              <a:rPr lang="en-US" dirty="0" smtClean="0"/>
              <a:t>False positives ≤10% in older smokers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256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Lung Cancer Screening is Effective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 smtClean="0"/>
              <a:t>Detect high mortality disease</a:t>
            </a:r>
          </a:p>
          <a:p>
            <a:pPr lvl="1"/>
            <a:r>
              <a:rPr lang="en-US" sz="2800" dirty="0" smtClean="0"/>
              <a:t>Significant prevalence (1-15 male smokers)</a:t>
            </a:r>
          </a:p>
          <a:p>
            <a:pPr lvl="1"/>
            <a:r>
              <a:rPr lang="en-US" sz="2800" dirty="0" smtClean="0"/>
              <a:t>Risk factors allow for targeted screening </a:t>
            </a:r>
          </a:p>
          <a:p>
            <a:pPr lvl="1"/>
            <a:r>
              <a:rPr lang="en-US" sz="2800" dirty="0" smtClean="0"/>
              <a:t>Treatment </a:t>
            </a:r>
            <a:r>
              <a:rPr lang="en-US" sz="2800" dirty="0" smtClean="0"/>
              <a:t>of early stage disease is more effective</a:t>
            </a:r>
          </a:p>
        </p:txBody>
      </p:sp>
    </p:spTree>
    <p:extLst>
      <p:ext uri="{BB962C8B-B14F-4D97-AF65-F5344CB8AC3E}">
        <p14:creationId xmlns:p14="http://schemas.microsoft.com/office/powerpoint/2010/main" val="285100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harm reduction for 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Noninvasive lung Radiosurgery achieves similar cure rates to surgery (&gt;90%) in poor KPS patients</a:t>
            </a:r>
          </a:p>
          <a:p>
            <a:pPr lvl="1"/>
            <a:r>
              <a:rPr lang="en-US" dirty="0"/>
              <a:t>Candidacy for lung surgery should not be the litmus test for screening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Large </a:t>
            </a:r>
            <a:r>
              <a:rPr lang="en-US" dirty="0" smtClean="0"/>
              <a:t>body of evidence for “empiric” radiosurgery in patients unable to undergo biopsy</a:t>
            </a:r>
          </a:p>
          <a:p>
            <a:pPr lvl="1"/>
            <a:r>
              <a:rPr lang="en-US" dirty="0" smtClean="0"/>
              <a:t>Ablate lesions that are high risk on serial PET scans</a:t>
            </a:r>
          </a:p>
          <a:p>
            <a:pPr lvl="1"/>
            <a:r>
              <a:rPr lang="en-US" dirty="0" smtClean="0"/>
              <a:t>Risk of biopsy (pneumothorax) far outweighs risk of radiosurgery treatment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67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Poor utilization of Lung Cancer 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2-4% of eligible patients are being </a:t>
            </a:r>
            <a:r>
              <a:rPr lang="en-US" dirty="0" smtClean="0"/>
              <a:t>screened as of 2015</a:t>
            </a:r>
          </a:p>
          <a:p>
            <a:pPr lvl="1"/>
            <a:r>
              <a:rPr lang="en-US" dirty="0" smtClean="0"/>
              <a:t>Recent Medicare approval should decrease the gap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54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Fear of 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Lung cancer screening is completely covered by Medicare</a:t>
            </a:r>
          </a:p>
          <a:p>
            <a:r>
              <a:rPr lang="en-US" dirty="0" smtClean="0"/>
              <a:t>Screening can lead to additional scans (which can incur out of pocket costs)</a:t>
            </a:r>
          </a:p>
          <a:p>
            <a:r>
              <a:rPr lang="en-US" dirty="0" smtClean="0"/>
              <a:t>Screening can lead to invasive procedures (Bx, Surgery)</a:t>
            </a:r>
          </a:p>
          <a:p>
            <a:pPr lvl="1"/>
            <a:r>
              <a:rPr lang="en-US" dirty="0" smtClean="0"/>
              <a:t>Multidisciplinary team at RMOC/WMC can decide on non-invasive workup and treatment options for poor Performance Status patients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21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Lack of Fear with 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 don’t have to quit smoking because you will detect and cure my cancer</a:t>
            </a:r>
            <a:r>
              <a:rPr lang="en-US" dirty="0" smtClean="0"/>
              <a:t>”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4799" y="2382655"/>
            <a:ext cx="4079190" cy="431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47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Identifying Highest risk patients</a:t>
            </a:r>
          </a:p>
          <a:p>
            <a:r>
              <a:rPr lang="en-US" dirty="0" smtClean="0"/>
              <a:t>DNA/Mutational analysis to detect lung cancer</a:t>
            </a:r>
          </a:p>
          <a:p>
            <a:r>
              <a:rPr lang="en-US" dirty="0" smtClean="0"/>
              <a:t>Improve algorithms for workup of abnormal LDCT</a:t>
            </a:r>
          </a:p>
          <a:p>
            <a:r>
              <a:rPr lang="en-US" dirty="0" smtClean="0"/>
              <a:t>Better safety profiles and lower costs for Treatments</a:t>
            </a:r>
          </a:p>
          <a:p>
            <a:pPr lvl="1"/>
            <a:r>
              <a:rPr lang="en-US" dirty="0" smtClean="0"/>
              <a:t>Minimally invasive surgery</a:t>
            </a:r>
          </a:p>
          <a:p>
            <a:pPr lvl="1"/>
            <a:r>
              <a:rPr lang="en-US" dirty="0" smtClean="0"/>
              <a:t>Radiosurgery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42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Screening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Target high risk individuals (smokers)</a:t>
            </a:r>
          </a:p>
          <a:p>
            <a:r>
              <a:rPr lang="en-US" dirty="0" smtClean="0"/>
              <a:t>Detection of Stage I disease</a:t>
            </a:r>
          </a:p>
          <a:p>
            <a:r>
              <a:rPr lang="en-US" dirty="0" smtClean="0"/>
              <a:t>Decrease lung cancer mortality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6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Screening Modalities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CXR</a:t>
            </a:r>
          </a:p>
          <a:p>
            <a:r>
              <a:rPr lang="en-US" dirty="0" smtClean="0"/>
              <a:t>Sputum</a:t>
            </a:r>
          </a:p>
          <a:p>
            <a:r>
              <a:rPr lang="en-US" sz="3200" b="1" dirty="0" smtClean="0"/>
              <a:t>Low dose CT scan (LDCT)</a:t>
            </a:r>
          </a:p>
          <a:p>
            <a:endParaRPr lang="en-US" dirty="0"/>
          </a:p>
          <a:p>
            <a:r>
              <a:rPr lang="en-US" dirty="0" smtClean="0"/>
              <a:t>Future modalities</a:t>
            </a:r>
          </a:p>
          <a:p>
            <a:pPr lvl="1"/>
            <a:r>
              <a:rPr lang="en-US" dirty="0" smtClean="0"/>
              <a:t>DNA mutational analysis of blood or sputum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485623" y="1944710"/>
            <a:ext cx="0" cy="7083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01532" y="2114213"/>
            <a:ext cx="2308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 recommended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36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Screening test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sensitivity for early stage disease</a:t>
            </a:r>
          </a:p>
          <a:p>
            <a:r>
              <a:rPr lang="en-US" dirty="0" smtClean="0"/>
              <a:t>High specificity (reduce false positives and invasive tests)</a:t>
            </a:r>
          </a:p>
          <a:p>
            <a:r>
              <a:rPr lang="en-US" dirty="0" smtClean="0"/>
              <a:t>High positive predictive value</a:t>
            </a:r>
          </a:p>
          <a:p>
            <a:r>
              <a:rPr lang="en-US" dirty="0" smtClean="0"/>
              <a:t>Low cost</a:t>
            </a:r>
          </a:p>
          <a:p>
            <a:r>
              <a:rPr lang="en-US" dirty="0"/>
              <a:t>S</a:t>
            </a:r>
            <a:r>
              <a:rPr lang="en-US" dirty="0" smtClean="0"/>
              <a:t>afety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55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Dose CT scan (LDCT)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Satisfies most screening criteria</a:t>
            </a:r>
          </a:p>
          <a:p>
            <a:pPr lvl="1"/>
            <a:r>
              <a:rPr lang="en-US" dirty="0" smtClean="0"/>
              <a:t>High sensitivity for early stage disease</a:t>
            </a:r>
          </a:p>
          <a:p>
            <a:pPr lvl="1"/>
            <a:r>
              <a:rPr lang="en-US" dirty="0" smtClean="0"/>
              <a:t>? Cost (&lt;$300/scan)</a:t>
            </a:r>
          </a:p>
          <a:p>
            <a:r>
              <a:rPr lang="en-US" dirty="0" smtClean="0"/>
              <a:t>When combined with PET/CT and follow up LDCT specificity improves (few false positive scans, fewer benign biopsies)</a:t>
            </a:r>
          </a:p>
          <a:p>
            <a:r>
              <a:rPr lang="en-US" dirty="0" smtClean="0"/>
              <a:t>Safety</a:t>
            </a:r>
          </a:p>
          <a:p>
            <a:pPr lvl="1"/>
            <a:r>
              <a:rPr lang="en-US" dirty="0" smtClean="0"/>
              <a:t>Radiation exposure modest</a:t>
            </a:r>
          </a:p>
          <a:p>
            <a:pPr lvl="1"/>
            <a:r>
              <a:rPr lang="en-US" dirty="0" smtClean="0"/>
              <a:t>Low rates of adverse events with workup (&lt;1.5%)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94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Lung Cancer- Burden of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234,030 new cases of lung cancer in 2018</a:t>
            </a:r>
          </a:p>
          <a:p>
            <a:r>
              <a:rPr lang="en-US" dirty="0" smtClean="0"/>
              <a:t>Leading cause of cancer deaths in US</a:t>
            </a:r>
          </a:p>
          <a:p>
            <a:pPr lvl="1"/>
            <a:r>
              <a:rPr lang="en-US" b="1" dirty="0" smtClean="0"/>
              <a:t>154,050</a:t>
            </a:r>
            <a:r>
              <a:rPr lang="en-US" dirty="0" smtClean="0"/>
              <a:t> Lung cancer </a:t>
            </a:r>
            <a:r>
              <a:rPr lang="en-US" b="1" dirty="0" smtClean="0"/>
              <a:t>deaths</a:t>
            </a:r>
          </a:p>
          <a:p>
            <a:pPr lvl="1"/>
            <a:r>
              <a:rPr lang="en-US" dirty="0" smtClean="0"/>
              <a:t>25% of all cancer deaths in US</a:t>
            </a:r>
          </a:p>
          <a:p>
            <a:endParaRPr lang="en-US" dirty="0"/>
          </a:p>
          <a:p>
            <a:r>
              <a:rPr lang="en-US" dirty="0" smtClean="0"/>
              <a:t>Compare this to annual mortality for next most lethal cancers</a:t>
            </a:r>
          </a:p>
          <a:p>
            <a:pPr lvl="1"/>
            <a:r>
              <a:rPr lang="en-US" dirty="0" smtClean="0"/>
              <a:t>50,630 Colon cancer deaths</a:t>
            </a:r>
          </a:p>
          <a:p>
            <a:pPr lvl="1"/>
            <a:r>
              <a:rPr lang="en-US" dirty="0" smtClean="0"/>
              <a:t>41,000 Breast cancer deaths</a:t>
            </a:r>
          </a:p>
          <a:p>
            <a:pPr lvl="1"/>
            <a:r>
              <a:rPr lang="en-US" dirty="0" smtClean="0"/>
              <a:t>29,430 Prostate cancer deaths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67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population still at risk for lung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~20% of US population &gt;18 years old smokes</a:t>
            </a:r>
          </a:p>
          <a:p>
            <a:r>
              <a:rPr lang="en-US" dirty="0" smtClean="0"/>
              <a:t>1 in 8 smokers will develop lung cancer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76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3975</TotalTime>
  <Words>1260</Words>
  <Application>Microsoft Office PowerPoint</Application>
  <PresentationFormat>Widescreen</PresentationFormat>
  <Paragraphs>191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Office Theme</vt:lpstr>
      <vt:lpstr>Lung Cancer Screening </vt:lpstr>
      <vt:lpstr>Overview</vt:lpstr>
      <vt:lpstr>Lung Cancer Screening is Effective</vt:lpstr>
      <vt:lpstr>Screening goals</vt:lpstr>
      <vt:lpstr>Screening Modalities</vt:lpstr>
      <vt:lpstr>Screening test criteria</vt:lpstr>
      <vt:lpstr>Low Dose CT scan (LDCT)</vt:lpstr>
      <vt:lpstr>Lung Cancer- Burden of Disease</vt:lpstr>
      <vt:lpstr>Large population still at risk for lung cancer</vt:lpstr>
      <vt:lpstr>Smoking Cessation is Key to lowering lung cancer risk/mortality</vt:lpstr>
      <vt:lpstr>Identifying High risk patients for screening</vt:lpstr>
      <vt:lpstr>Majority of lung cancers present at late stage</vt:lpstr>
      <vt:lpstr>Late stage presentation has poor survival</vt:lpstr>
      <vt:lpstr>Early detection of lung cancer does improve survival</vt:lpstr>
      <vt:lpstr>Potential Harms of Screening</vt:lpstr>
      <vt:lpstr>NLST trial established clear survival benefit for LDCT screening</vt:lpstr>
      <vt:lpstr>NLST showed survival benefit to LDCT screening</vt:lpstr>
      <vt:lpstr>NLST demonstrates cost effectiveness</vt:lpstr>
      <vt:lpstr>Lung Cancer screening recommendations</vt:lpstr>
      <vt:lpstr>Shared Decision Making</vt:lpstr>
      <vt:lpstr>Shared Decision Making- Online tools</vt:lpstr>
      <vt:lpstr>Medicare Coverage for Lung cancer screening with LDCT</vt:lpstr>
      <vt:lpstr>LDCT finds a 5mm nodule</vt:lpstr>
      <vt:lpstr>Options for a 5mm Nodule</vt:lpstr>
      <vt:lpstr>Workup for a Solid Nodule (NCCN Guidelines)</vt:lpstr>
      <vt:lpstr>Follow up LDCT for pulmonary nodule found on prior LDCT</vt:lpstr>
      <vt:lpstr>Non-solid nodule on LDCT</vt:lpstr>
      <vt:lpstr>PET/CT has the potential to cut down on unnecessary biopsies</vt:lpstr>
      <vt:lpstr>Managing harm reduction for screening</vt:lpstr>
      <vt:lpstr>Managing harm reduction for screening</vt:lpstr>
      <vt:lpstr>Poor utilization of Lung Cancer screening</vt:lpstr>
      <vt:lpstr>Fear of screening</vt:lpstr>
      <vt:lpstr>Lack of Fear with Screening</vt:lpstr>
      <vt:lpstr>Future Directions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Lung Cancer Screening</dc:title>
  <dc:creator>John Purviance, M.D.</dc:creator>
  <cp:lastModifiedBy>John Purviance, M.D.</cp:lastModifiedBy>
  <cp:revision>63</cp:revision>
  <cp:lastPrinted>2018-04-04T16:39:06Z</cp:lastPrinted>
  <dcterms:created xsi:type="dcterms:W3CDTF">2018-03-28T15:11:13Z</dcterms:created>
  <dcterms:modified xsi:type="dcterms:W3CDTF">2018-04-04T17:31:48Z</dcterms:modified>
</cp:coreProperties>
</file>