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6"/>
  </p:notesMasterIdLst>
  <p:sldIdLst>
    <p:sldId id="256" r:id="rId2"/>
    <p:sldId id="257" r:id="rId3"/>
    <p:sldId id="277" r:id="rId4"/>
    <p:sldId id="258" r:id="rId5"/>
    <p:sldId id="297" r:id="rId6"/>
    <p:sldId id="298" r:id="rId7"/>
    <p:sldId id="259" r:id="rId8"/>
    <p:sldId id="275" r:id="rId9"/>
    <p:sldId id="260" r:id="rId10"/>
    <p:sldId id="261" r:id="rId11"/>
    <p:sldId id="262" r:id="rId12"/>
    <p:sldId id="263" r:id="rId13"/>
    <p:sldId id="264" r:id="rId14"/>
    <p:sldId id="265" r:id="rId15"/>
    <p:sldId id="266" r:id="rId16"/>
    <p:sldId id="267" r:id="rId17"/>
    <p:sldId id="269" r:id="rId18"/>
    <p:sldId id="273" r:id="rId19"/>
    <p:sldId id="274" r:id="rId20"/>
    <p:sldId id="270" r:id="rId21"/>
    <p:sldId id="271" r:id="rId22"/>
    <p:sldId id="272" r:id="rId23"/>
    <p:sldId id="276" r:id="rId24"/>
    <p:sldId id="279" r:id="rId25"/>
    <p:sldId id="289" r:id="rId26"/>
    <p:sldId id="280" r:id="rId27"/>
    <p:sldId id="281" r:id="rId28"/>
    <p:sldId id="283" r:id="rId29"/>
    <p:sldId id="282" r:id="rId30"/>
    <p:sldId id="284" r:id="rId31"/>
    <p:sldId id="278" r:id="rId32"/>
    <p:sldId id="299" r:id="rId33"/>
    <p:sldId id="300" r:id="rId34"/>
    <p:sldId id="301" r:id="rId35"/>
    <p:sldId id="302" r:id="rId36"/>
    <p:sldId id="290" r:id="rId37"/>
    <p:sldId id="295" r:id="rId38"/>
    <p:sldId id="296" r:id="rId39"/>
    <p:sldId id="291" r:id="rId40"/>
    <p:sldId id="292" r:id="rId41"/>
    <p:sldId id="285" r:id="rId42"/>
    <p:sldId id="286" r:id="rId43"/>
    <p:sldId id="287" r:id="rId44"/>
    <p:sldId id="288" r:id="rId45"/>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324863"/>
        </a:solidFill>
        <a:effectLst/>
        <a:uFillTx/>
        <a:latin typeface="Palatino"/>
        <a:ea typeface="Palatino"/>
        <a:cs typeface="Palatino"/>
        <a:sym typeface="Palatino"/>
      </a:defRPr>
    </a:lvl1pPr>
    <a:lvl2pPr marL="0" marR="0" indent="228600" algn="ctr" defTabSz="5842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324863"/>
        </a:solidFill>
        <a:effectLst/>
        <a:uFillTx/>
        <a:latin typeface="Palatino"/>
        <a:ea typeface="Palatino"/>
        <a:cs typeface="Palatino"/>
        <a:sym typeface="Palatino"/>
      </a:defRPr>
    </a:lvl2pPr>
    <a:lvl3pPr marL="0" marR="0" indent="457200" algn="ctr" defTabSz="5842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324863"/>
        </a:solidFill>
        <a:effectLst/>
        <a:uFillTx/>
        <a:latin typeface="Palatino"/>
        <a:ea typeface="Palatino"/>
        <a:cs typeface="Palatino"/>
        <a:sym typeface="Palatino"/>
      </a:defRPr>
    </a:lvl3pPr>
    <a:lvl4pPr marL="0" marR="0" indent="685800" algn="ctr" defTabSz="5842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324863"/>
        </a:solidFill>
        <a:effectLst/>
        <a:uFillTx/>
        <a:latin typeface="Palatino"/>
        <a:ea typeface="Palatino"/>
        <a:cs typeface="Palatino"/>
        <a:sym typeface="Palatino"/>
      </a:defRPr>
    </a:lvl4pPr>
    <a:lvl5pPr marL="0" marR="0" indent="914400" algn="ctr" defTabSz="5842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324863"/>
        </a:solidFill>
        <a:effectLst/>
        <a:uFillTx/>
        <a:latin typeface="Palatino"/>
        <a:ea typeface="Palatino"/>
        <a:cs typeface="Palatino"/>
        <a:sym typeface="Palatino"/>
      </a:defRPr>
    </a:lvl5pPr>
    <a:lvl6pPr marL="0" marR="0" indent="1143000" algn="ctr" defTabSz="5842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324863"/>
        </a:solidFill>
        <a:effectLst/>
        <a:uFillTx/>
        <a:latin typeface="Palatino"/>
        <a:ea typeface="Palatino"/>
        <a:cs typeface="Palatino"/>
        <a:sym typeface="Palatino"/>
      </a:defRPr>
    </a:lvl6pPr>
    <a:lvl7pPr marL="0" marR="0" indent="1371600" algn="ctr" defTabSz="5842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324863"/>
        </a:solidFill>
        <a:effectLst/>
        <a:uFillTx/>
        <a:latin typeface="Palatino"/>
        <a:ea typeface="Palatino"/>
        <a:cs typeface="Palatino"/>
        <a:sym typeface="Palatino"/>
      </a:defRPr>
    </a:lvl7pPr>
    <a:lvl8pPr marL="0" marR="0" indent="1600200" algn="ctr" defTabSz="5842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324863"/>
        </a:solidFill>
        <a:effectLst/>
        <a:uFillTx/>
        <a:latin typeface="Palatino"/>
        <a:ea typeface="Palatino"/>
        <a:cs typeface="Palatino"/>
        <a:sym typeface="Palatino"/>
      </a:defRPr>
    </a:lvl8pPr>
    <a:lvl9pPr marL="0" marR="0" indent="1828800" algn="ctr" defTabSz="5842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324863"/>
        </a:solidFill>
        <a:effectLst/>
        <a:uFillTx/>
        <a:latin typeface="Palatino"/>
        <a:ea typeface="Palatino"/>
        <a:cs typeface="Palatino"/>
        <a:sym typeface="Palatino"/>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Palatino"/>
          <a:ea typeface="Palatino"/>
          <a:cs typeface="Palatino"/>
        </a:font>
        <a:srgbClr val="6D6A67"/>
      </a:tcTxStyle>
      <a:tcStyle>
        <a:tcBdr>
          <a:left>
            <a:ln w="12700" cap="flat">
              <a:solidFill>
                <a:srgbClr val="7695B6"/>
              </a:solidFill>
              <a:prstDash val="solid"/>
              <a:miter lim="400000"/>
            </a:ln>
          </a:left>
          <a:right>
            <a:ln w="12700" cap="flat">
              <a:solidFill>
                <a:srgbClr val="7695B6"/>
              </a:solidFill>
              <a:prstDash val="solid"/>
              <a:miter lim="400000"/>
            </a:ln>
          </a:right>
          <a:top>
            <a:ln w="12700" cap="flat">
              <a:solidFill>
                <a:srgbClr val="7695B6"/>
              </a:solidFill>
              <a:prstDash val="solid"/>
              <a:miter lim="400000"/>
            </a:ln>
          </a:top>
          <a:bottom>
            <a:ln w="12700" cap="flat">
              <a:solidFill>
                <a:srgbClr val="7695B6"/>
              </a:solidFill>
              <a:prstDash val="solid"/>
              <a:miter lim="400000"/>
            </a:ln>
          </a:bottom>
          <a:insideH>
            <a:ln w="12700" cap="flat">
              <a:solidFill>
                <a:srgbClr val="7695B6"/>
              </a:solidFill>
              <a:prstDash val="solid"/>
              <a:miter lim="400000"/>
            </a:ln>
          </a:insideH>
          <a:insideV>
            <a:ln w="12700" cap="flat">
              <a:solidFill>
                <a:srgbClr val="7695B6"/>
              </a:solidFill>
              <a:prstDash val="solid"/>
              <a:miter lim="400000"/>
            </a:ln>
          </a:insideV>
        </a:tcBdr>
        <a:fill>
          <a:noFill/>
        </a:fill>
      </a:tcStyle>
    </a:wholeTbl>
    <a:band2H>
      <a:tcTxStyle/>
      <a:tcStyle>
        <a:tcBdr/>
        <a:fill>
          <a:solidFill>
            <a:srgbClr val="C5C7C9">
              <a:alpha val="30000"/>
            </a:srgbClr>
          </a:solidFill>
        </a:fill>
      </a:tcStyle>
    </a:band2H>
    <a:firstCol>
      <a:tcTxStyle b="off" i="off">
        <a:font>
          <a:latin typeface="Palatino"/>
          <a:ea typeface="Palatino"/>
          <a:cs typeface="Palatino"/>
        </a:font>
        <a:srgbClr val="F6F4EF"/>
      </a:tcTxStyle>
      <a:tcStyle>
        <a:tcBdr>
          <a:left>
            <a:ln w="12700" cap="flat">
              <a:solidFill>
                <a:srgbClr val="7695B6"/>
              </a:solidFill>
              <a:prstDash val="solid"/>
              <a:miter lim="400000"/>
            </a:ln>
          </a:left>
          <a:right>
            <a:ln w="12700" cap="flat">
              <a:noFill/>
              <a:miter lim="400000"/>
            </a:ln>
          </a:right>
          <a:top>
            <a:ln w="12700" cap="flat">
              <a:solidFill>
                <a:srgbClr val="D6D3CB">
                  <a:alpha val="85000"/>
                </a:srgbClr>
              </a:solidFill>
              <a:prstDash val="solid"/>
              <a:miter lim="400000"/>
            </a:ln>
          </a:top>
          <a:bottom>
            <a:ln w="12700" cap="flat">
              <a:solidFill>
                <a:srgbClr val="D6D3CB">
                  <a:alpha val="85000"/>
                </a:srgbClr>
              </a:solidFill>
              <a:prstDash val="solid"/>
              <a:miter lim="400000"/>
            </a:ln>
          </a:bottom>
          <a:insideH>
            <a:ln w="12700" cap="flat">
              <a:solidFill>
                <a:srgbClr val="D6D3CB">
                  <a:alpha val="85000"/>
                </a:srgbClr>
              </a:solidFill>
              <a:prstDash val="solid"/>
              <a:miter lim="400000"/>
            </a:ln>
          </a:insideH>
          <a:insideV>
            <a:ln w="12700" cap="flat">
              <a:solidFill>
                <a:srgbClr val="7695B6"/>
              </a:solidFill>
              <a:prstDash val="solid"/>
              <a:miter lim="400000"/>
            </a:ln>
          </a:insideV>
        </a:tcBdr>
        <a:fill>
          <a:noFill/>
        </a:fill>
      </a:tcStyle>
    </a:firstCol>
    <a:lastRow>
      <a:tcTxStyle b="off" i="off">
        <a:font>
          <a:latin typeface="Palatino"/>
          <a:ea typeface="Palatino"/>
          <a:cs typeface="Palatino"/>
        </a:font>
        <a:srgbClr val="6D6A67"/>
      </a:tcTxStyle>
      <a:tcStyle>
        <a:tcBdr>
          <a:left>
            <a:ln w="12700" cap="flat">
              <a:noFill/>
              <a:miter lim="400000"/>
            </a:ln>
          </a:left>
          <a:right>
            <a:ln w="12700" cap="flat">
              <a:noFill/>
              <a:miter lim="400000"/>
            </a:ln>
          </a:right>
          <a:top>
            <a:ln w="25400" cap="flat">
              <a:solidFill>
                <a:srgbClr val="7695B6"/>
              </a:solidFill>
              <a:prstDash val="solid"/>
              <a:miter lim="400000"/>
            </a:ln>
          </a:top>
          <a:bottom>
            <a:ln w="12700" cap="flat">
              <a:solidFill>
                <a:srgbClr val="7695B6"/>
              </a:solidFill>
              <a:prstDash val="solid"/>
              <a:miter lim="400000"/>
            </a:ln>
          </a:bottom>
          <a:insideH>
            <a:ln w="12700" cap="flat">
              <a:solidFill>
                <a:srgbClr val="7695B6"/>
              </a:solidFill>
              <a:prstDash val="solid"/>
              <a:miter lim="400000"/>
            </a:ln>
          </a:insideH>
          <a:insideV>
            <a:ln w="12700" cap="flat">
              <a:noFill/>
              <a:miter lim="400000"/>
            </a:ln>
          </a:insideV>
        </a:tcBdr>
        <a:fill>
          <a:noFill/>
        </a:fill>
      </a:tcStyle>
    </a:lastRow>
    <a:firstRow>
      <a:tcTxStyle b="off" i="off">
        <a:font>
          <a:latin typeface="Palatino"/>
          <a:ea typeface="Palatino"/>
          <a:cs typeface="Palatino"/>
        </a:font>
        <a:srgbClr val="F6F4EF"/>
      </a:tcTxStyle>
      <a:tcStyle>
        <a:tcBdr>
          <a:left>
            <a:ln w="12700" cap="flat">
              <a:noFill/>
              <a:miter lim="400000"/>
            </a:ln>
          </a:left>
          <a:right>
            <a:ln w="12700" cap="flat">
              <a:noFill/>
              <a:miter lim="400000"/>
            </a:ln>
          </a:right>
          <a:top>
            <a:ln w="12700" cap="flat">
              <a:solidFill>
                <a:srgbClr val="7695B6"/>
              </a:solidFill>
              <a:prstDash val="solid"/>
              <a:miter lim="400000"/>
            </a:ln>
          </a:top>
          <a:bottom>
            <a:ln w="0" cap="flat">
              <a:noFill/>
              <a:miter lim="400000"/>
            </a:ln>
          </a:bottom>
          <a:insideH>
            <a:ln w="12700" cap="flat">
              <a:solidFill>
                <a:srgbClr val="7695B6"/>
              </a:solidFill>
              <a:prstDash val="solid"/>
              <a:miter lim="400000"/>
            </a:ln>
          </a:insideH>
          <a:insideV>
            <a:ln w="12700" cap="flat">
              <a:noFill/>
              <a:miter lim="400000"/>
            </a:ln>
          </a:insideV>
        </a:tcBdr>
        <a:fill>
          <a:noFill/>
        </a:fill>
      </a:tcStyle>
    </a:firstRow>
  </a:tblStyle>
  <a:tblStyle styleId="{C7B018BB-80A7-4F77-B60F-C8B233D01FF8}" styleName="">
    <a:tblBg/>
    <a:wholeTbl>
      <a:tcTxStyle b="off" i="off">
        <a:font>
          <a:latin typeface="Palatino"/>
          <a:ea typeface="Palatino"/>
          <a:cs typeface="Palatino"/>
        </a:font>
        <a:srgbClr val="6D6A67"/>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noFill/>
        </a:fill>
      </a:tcStyle>
    </a:wholeTbl>
    <a:band2H>
      <a:tcTxStyle/>
      <a:tcStyle>
        <a:tcBdr/>
        <a:fill>
          <a:solidFill>
            <a:srgbClr val="EEEBE2">
              <a:alpha val="85000"/>
            </a:srgbClr>
          </a:solidFill>
        </a:fill>
      </a:tcStyle>
    </a:band2H>
    <a:firstCol>
      <a:tcTxStyle b="off" i="off">
        <a:font>
          <a:latin typeface="Palatino"/>
          <a:ea typeface="Palatino"/>
          <a:cs typeface="Palatino"/>
        </a:font>
        <a:srgbClr val="F6F4E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firstCol>
    <a:lastRow>
      <a:tcTxStyle b="off" i="off">
        <a:font>
          <a:latin typeface="Palatino"/>
          <a:ea typeface="Palatino"/>
          <a:cs typeface="Palatino"/>
        </a:font>
        <a:srgbClr val="6D6A67"/>
      </a:tcTxStyle>
      <a:tcStyle>
        <a:tcBdr>
          <a:left>
            <a:ln w="12700" cap="flat">
              <a:noFill/>
              <a:miter lim="400000"/>
            </a:ln>
          </a:left>
          <a:right>
            <a:ln w="12700" cap="flat">
              <a:noFill/>
              <a:miter lim="400000"/>
            </a:ln>
          </a:right>
          <a:top>
            <a:ln w="25400" cap="flat">
              <a:solidFill>
                <a:srgbClr val="5D5D5D"/>
              </a:solidFill>
              <a:prstDash val="solid"/>
              <a:miter lim="400000"/>
            </a:ln>
          </a:top>
          <a:bottom>
            <a:ln w="12700" cap="flat">
              <a:noFill/>
              <a:miter lim="400000"/>
            </a:ln>
          </a:bottom>
          <a:insideH>
            <a:ln w="12700" cap="flat">
              <a:noFill/>
              <a:miter lim="400000"/>
            </a:ln>
          </a:insideH>
          <a:insideV>
            <a:ln w="12700" cap="flat">
              <a:noFill/>
              <a:miter lim="400000"/>
            </a:ln>
          </a:insideV>
        </a:tcBdr>
        <a:fill>
          <a:noFill/>
        </a:fill>
      </a:tcStyle>
    </a:lastRow>
    <a:firstRow>
      <a:tcTxStyle b="off" i="off">
        <a:font>
          <a:latin typeface="Palatino"/>
          <a:ea typeface="Palatino"/>
          <a:cs typeface="Palatino"/>
        </a:font>
        <a:srgbClr val="F6F4E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firstRow>
  </a:tblStyle>
  <a:tblStyle styleId="{EEE7283C-3CF3-47DC-8721-378D4A62B228}" styleName="">
    <a:tblBg/>
    <a:wholeTbl>
      <a:tcTxStyle b="off" i="off">
        <a:font>
          <a:latin typeface="Palatino"/>
          <a:ea typeface="Palatino"/>
          <a:cs typeface="Palatino"/>
        </a:font>
        <a:srgbClr val="6D6A67"/>
      </a:tcTxStyle>
      <a:tcStyle>
        <a:tcBdr>
          <a:left>
            <a:ln w="12700" cap="flat">
              <a:noFill/>
              <a:miter lim="400000"/>
            </a:ln>
          </a:left>
          <a:right>
            <a:ln w="12700" cap="flat">
              <a:noFill/>
              <a:miter lim="400000"/>
            </a:ln>
          </a:right>
          <a:top>
            <a:ln w="12700" cap="flat">
              <a:solidFill>
                <a:srgbClr val="615F5C"/>
              </a:solidFill>
              <a:custDash>
                <a:ds d="200000" sp="200000"/>
              </a:custDash>
              <a:miter lim="400000"/>
            </a:ln>
          </a:top>
          <a:bottom>
            <a:ln w="12700" cap="flat">
              <a:solidFill>
                <a:srgbClr val="615F5C"/>
              </a:solidFill>
              <a:custDash>
                <a:ds d="200000" sp="200000"/>
              </a:custDash>
              <a:miter lim="400000"/>
            </a:ln>
          </a:bottom>
          <a:insideH>
            <a:ln w="12700" cap="flat">
              <a:solidFill>
                <a:srgbClr val="615F5C"/>
              </a:solidFill>
              <a:custDash>
                <a:ds d="200000" sp="200000"/>
              </a:custDash>
              <a:miter lim="400000"/>
            </a:ln>
          </a:insideH>
          <a:insideV>
            <a:ln w="12700" cap="flat">
              <a:noFill/>
              <a:miter lim="400000"/>
            </a:ln>
          </a:insideV>
        </a:tcBdr>
        <a:fill>
          <a:noFill/>
        </a:fill>
      </a:tcStyle>
    </a:wholeTbl>
    <a:band2H>
      <a:tcTxStyle/>
      <a:tcStyle>
        <a:tcBdr/>
        <a:fill>
          <a:solidFill>
            <a:srgbClr val="DBD8CD">
              <a:alpha val="85000"/>
            </a:srgbClr>
          </a:solidFill>
        </a:fill>
      </a:tcStyle>
    </a:band2H>
    <a:firstCol>
      <a:tcTxStyle b="off" i="off">
        <a:font>
          <a:latin typeface="Palatino"/>
          <a:ea typeface="Palatino"/>
          <a:cs typeface="Palatino"/>
        </a:font>
        <a:srgbClr val="6D6A67"/>
      </a:tcTxStyle>
      <a:tcStyle>
        <a:tcBdr>
          <a:left>
            <a:ln w="12700" cap="flat">
              <a:noFill/>
              <a:miter lim="400000"/>
            </a:ln>
          </a:left>
          <a:right>
            <a:ln w="12700" cap="flat">
              <a:noFill/>
              <a:miter lim="400000"/>
            </a:ln>
          </a:right>
          <a:top>
            <a:ln w="12700" cap="flat">
              <a:solidFill>
                <a:srgbClr val="615F5C"/>
              </a:solidFill>
              <a:custDash>
                <a:ds d="200000" sp="200000"/>
              </a:custDash>
              <a:miter lim="400000"/>
            </a:ln>
          </a:top>
          <a:bottom>
            <a:ln w="12700" cap="flat">
              <a:solidFill>
                <a:srgbClr val="615F5C"/>
              </a:solidFill>
              <a:custDash>
                <a:ds d="200000" sp="200000"/>
              </a:custDash>
              <a:miter lim="400000"/>
            </a:ln>
          </a:bottom>
          <a:insideH>
            <a:ln w="12700" cap="flat">
              <a:solidFill>
                <a:srgbClr val="615F5C"/>
              </a:solidFill>
              <a:custDash>
                <a:ds d="200000" sp="200000"/>
              </a:custDash>
              <a:miter lim="400000"/>
            </a:ln>
          </a:insideH>
          <a:insideV>
            <a:ln w="12700" cap="flat">
              <a:noFill/>
              <a:miter lim="400000"/>
            </a:ln>
          </a:insideV>
        </a:tcBdr>
        <a:fill>
          <a:solidFill>
            <a:srgbClr val="EEEBE2">
              <a:alpha val="85000"/>
            </a:srgbClr>
          </a:solidFill>
        </a:fill>
      </a:tcStyle>
    </a:firstCol>
    <a:lastRow>
      <a:tcTxStyle b="off" i="off">
        <a:font>
          <a:latin typeface="Palatino"/>
          <a:ea typeface="Palatino"/>
          <a:cs typeface="Palatino"/>
        </a:font>
        <a:srgbClr val="FFFFFF"/>
      </a:tcTxStyle>
      <a:tcStyle>
        <a:tcBdr>
          <a:left>
            <a:ln w="12700" cap="flat">
              <a:noFill/>
              <a:miter lim="400000"/>
            </a:ln>
          </a:left>
          <a:right>
            <a:ln w="12700" cap="flat">
              <a:noFill/>
              <a:miter lim="400000"/>
            </a:ln>
          </a:right>
          <a:top>
            <a:ln w="0" cap="flat">
              <a:noFill/>
              <a:miter lim="400000"/>
            </a:ln>
          </a:top>
          <a:bottom>
            <a:ln w="12700" cap="flat">
              <a:noFill/>
              <a:miter lim="400000"/>
            </a:ln>
          </a:bottom>
          <a:insideH>
            <a:ln w="12700" cap="flat">
              <a:solidFill>
                <a:srgbClr val="F3F1DF"/>
              </a:solidFill>
              <a:prstDash val="solid"/>
              <a:miter lim="400000"/>
            </a:ln>
          </a:insideH>
          <a:insideV>
            <a:ln w="12700" cap="flat">
              <a:noFill/>
              <a:miter lim="400000"/>
            </a:ln>
          </a:insideV>
        </a:tcBdr>
        <a:fill>
          <a:noFill/>
        </a:fill>
      </a:tcStyle>
    </a:lastRow>
    <a:firstRow>
      <a:tcTxStyle b="off" i="off">
        <a:font>
          <a:latin typeface="Palatino"/>
          <a:ea typeface="Palatino"/>
          <a:cs typeface="Palatino"/>
        </a:font>
        <a:srgbClr val="FFFFFF"/>
      </a:tcTxStyle>
      <a:tcStyle>
        <a:tcBdr>
          <a:left>
            <a:ln w="12700" cap="flat">
              <a:noFill/>
              <a:miter lim="400000"/>
            </a:ln>
          </a:left>
          <a:right>
            <a:ln w="12700" cap="flat">
              <a:noFill/>
              <a:miter lim="400000"/>
            </a:ln>
          </a:right>
          <a:top>
            <a:ln w="12700" cap="flat">
              <a:noFill/>
              <a:miter lim="400000"/>
            </a:ln>
          </a:top>
          <a:bottom>
            <a:ln w="0" cap="flat">
              <a:noFill/>
              <a:miter lim="400000"/>
            </a:ln>
          </a:bottom>
          <a:insideH>
            <a:ln w="12700" cap="flat">
              <a:solidFill>
                <a:srgbClr val="F3F1DF"/>
              </a:solidFill>
              <a:prstDash val="solid"/>
              <a:miter lim="400000"/>
            </a:ln>
          </a:insideH>
          <a:insideV>
            <a:ln w="12700" cap="flat">
              <a:noFill/>
              <a:miter lim="400000"/>
            </a:ln>
          </a:insideV>
        </a:tcBdr>
        <a:fill>
          <a:noFill/>
        </a:fill>
      </a:tcStyle>
    </a:firstRow>
  </a:tblStyle>
  <a:tblStyle styleId="{CF821DB8-F4EB-4A41-A1BA-3FCAFE7338EE}" styleName="">
    <a:tblBg/>
    <a:wholeTbl>
      <a:tcTxStyle b="off" i="off">
        <a:font>
          <a:latin typeface="Palatino"/>
          <a:ea typeface="Palatino"/>
          <a:cs typeface="Palatino"/>
        </a:font>
        <a:srgbClr val="6D6A67"/>
      </a:tcTxStyle>
      <a:tcStyle>
        <a:tcBdr>
          <a:left>
            <a:ln w="12700" cap="flat">
              <a:solidFill>
                <a:srgbClr val="A8A49D"/>
              </a:solidFill>
              <a:prstDash val="solid"/>
              <a:miter lim="400000"/>
            </a:ln>
          </a:left>
          <a:right>
            <a:ln w="12700" cap="flat">
              <a:solidFill>
                <a:srgbClr val="A8A49D"/>
              </a:solidFill>
              <a:prstDash val="solid"/>
              <a:miter lim="400000"/>
            </a:ln>
          </a:right>
          <a:top>
            <a:ln w="12700" cap="flat">
              <a:noFill/>
              <a:miter lim="400000"/>
            </a:ln>
          </a:top>
          <a:bottom>
            <a:ln w="12700" cap="flat">
              <a:noFill/>
              <a:miter lim="400000"/>
            </a:ln>
          </a:bottom>
          <a:insideH>
            <a:ln w="12700" cap="flat">
              <a:noFill/>
              <a:miter lim="400000"/>
            </a:ln>
          </a:insideH>
          <a:insideV>
            <a:ln w="12700" cap="flat">
              <a:solidFill>
                <a:srgbClr val="A8A49D"/>
              </a:solidFill>
              <a:prstDash val="solid"/>
              <a:miter lim="400000"/>
            </a:ln>
          </a:insideV>
        </a:tcBdr>
        <a:fill>
          <a:noFill/>
        </a:fill>
      </a:tcStyle>
    </a:wholeTbl>
    <a:band2H>
      <a:tcTxStyle/>
      <a:tcStyle>
        <a:tcBdr/>
        <a:fill>
          <a:solidFill>
            <a:srgbClr val="C4C1BA">
              <a:alpha val="85000"/>
            </a:srgbClr>
          </a:solidFill>
        </a:fill>
      </a:tcStyle>
    </a:band2H>
    <a:firstCol>
      <a:tcTxStyle b="off" i="off">
        <a:font>
          <a:latin typeface="Palatino"/>
          <a:ea typeface="Palatino"/>
          <a:cs typeface="Palatino"/>
        </a:font>
        <a:srgbClr val="F6F4E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solidFill>
                <a:srgbClr val="F3F1DF"/>
              </a:solidFill>
              <a:prstDash val="solid"/>
              <a:miter lim="400000"/>
            </a:ln>
          </a:insideV>
        </a:tcBdr>
        <a:fill>
          <a:noFill/>
        </a:fill>
      </a:tcStyle>
    </a:firstCol>
    <a:lastRow>
      <a:tcTxStyle b="off" i="off">
        <a:font>
          <a:latin typeface="Palatino"/>
          <a:ea typeface="Palatino"/>
          <a:cs typeface="Palatino"/>
        </a:font>
        <a:srgbClr val="F6F4E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F3F1DF"/>
              </a:solidFill>
              <a:prstDash val="solid"/>
              <a:miter lim="400000"/>
            </a:ln>
          </a:insideH>
          <a:insideV>
            <a:ln w="12700" cap="flat">
              <a:noFill/>
              <a:miter lim="400000"/>
            </a:ln>
          </a:insideV>
        </a:tcBdr>
        <a:fill>
          <a:noFill/>
        </a:fill>
      </a:tcStyle>
    </a:lastRow>
    <a:firstRow>
      <a:tcTxStyle b="off" i="off">
        <a:font>
          <a:latin typeface="Palatino"/>
          <a:ea typeface="Palatino"/>
          <a:cs typeface="Palatino"/>
        </a:font>
        <a:srgbClr val="F6F4E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F3F1DF"/>
              </a:solidFill>
              <a:prstDash val="solid"/>
              <a:miter lim="400000"/>
            </a:ln>
          </a:insideH>
          <a:insideV>
            <a:ln w="12700" cap="flat">
              <a:noFill/>
              <a:miter lim="400000"/>
            </a:ln>
          </a:insideV>
        </a:tcBdr>
        <a:fill>
          <a:noFill/>
        </a:fill>
      </a:tcStyle>
    </a:firstRow>
  </a:tblStyle>
  <a:tblStyle styleId="{33BA23B1-9221-436E-865A-0063620EA4FD}" styleName="">
    <a:tblBg/>
    <a:wholeTbl>
      <a:tcTxStyle b="off" i="off">
        <a:font>
          <a:latin typeface="Palatino"/>
          <a:ea typeface="Palatino"/>
          <a:cs typeface="Palatino"/>
        </a:font>
        <a:srgbClr val="6D6A67"/>
      </a:tcTxStyle>
      <a:tcStyle>
        <a:tcBdr>
          <a:left>
            <a:ln w="12700" cap="flat">
              <a:noFill/>
              <a:miter lim="400000"/>
            </a:ln>
          </a:left>
          <a:right>
            <a:ln w="12700" cap="flat">
              <a:noFill/>
              <a:miter lim="400000"/>
            </a:ln>
          </a:right>
          <a:top>
            <a:ln w="25400" cap="flat">
              <a:solidFill>
                <a:srgbClr val="D6D3CB"/>
              </a:solidFill>
              <a:custDash>
                <a:ds d="200000" sp="200000"/>
              </a:custDash>
              <a:miter lim="400000"/>
            </a:ln>
          </a:top>
          <a:bottom>
            <a:ln w="25400" cap="flat">
              <a:solidFill>
                <a:srgbClr val="D6D3CB"/>
              </a:solidFill>
              <a:custDash>
                <a:ds d="200000" sp="200000"/>
              </a:custDash>
              <a:miter lim="400000"/>
            </a:ln>
          </a:bottom>
          <a:insideH>
            <a:ln w="25400" cap="flat">
              <a:solidFill>
                <a:srgbClr val="D6D3CB"/>
              </a:solidFill>
              <a:custDash>
                <a:ds d="200000" sp="200000"/>
              </a:custDash>
              <a:miter lim="400000"/>
            </a:ln>
          </a:insideH>
          <a:insideV>
            <a:ln w="12700" cap="flat">
              <a:noFill/>
              <a:miter lim="400000"/>
            </a:ln>
          </a:insideV>
        </a:tcBdr>
        <a:fill>
          <a:noFill/>
        </a:fill>
      </a:tcStyle>
    </a:wholeTbl>
    <a:band2H>
      <a:tcTxStyle/>
      <a:tcStyle>
        <a:tcBdr/>
        <a:fill>
          <a:solidFill>
            <a:srgbClr val="EEEBE2">
              <a:alpha val="85000"/>
            </a:srgbClr>
          </a:solidFill>
        </a:fill>
      </a:tcStyle>
    </a:band2H>
    <a:firstCol>
      <a:tcTxStyle b="off" i="off">
        <a:font>
          <a:latin typeface="Palatino"/>
          <a:ea typeface="Palatino"/>
          <a:cs typeface="Palatino"/>
        </a:font>
        <a:srgbClr val="F6F4E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solidFill>
                <a:srgbClr val="D6D3CB"/>
              </a:solidFill>
              <a:prstDash val="solid"/>
              <a:miter lim="400000"/>
            </a:ln>
          </a:insideV>
        </a:tcBdr>
        <a:fill>
          <a:solidFill>
            <a:srgbClr val="8C8982"/>
          </a:solidFill>
        </a:fill>
      </a:tcStyle>
    </a:firstCol>
    <a:lastRow>
      <a:tcTxStyle b="off" i="off">
        <a:font>
          <a:latin typeface="Palatino"/>
          <a:ea typeface="Palatino"/>
          <a:cs typeface="Palatino"/>
        </a:font>
        <a:srgbClr val="F6F4E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D6D3CB"/>
              </a:solidFill>
              <a:prstDash val="solid"/>
              <a:miter lim="400000"/>
            </a:ln>
          </a:insideH>
          <a:insideV>
            <a:ln w="12700" cap="flat">
              <a:noFill/>
              <a:miter lim="400000"/>
            </a:ln>
          </a:insideV>
        </a:tcBdr>
        <a:fill>
          <a:solidFill>
            <a:srgbClr val="A8A49D"/>
          </a:solidFill>
        </a:fill>
      </a:tcStyle>
    </a:lastRow>
    <a:firstRow>
      <a:tcTxStyle b="off" i="off">
        <a:font>
          <a:latin typeface="Palatino"/>
          <a:ea typeface="Palatino"/>
          <a:cs typeface="Palatino"/>
        </a:font>
        <a:srgbClr val="F6F4E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D6D3CB"/>
              </a:solidFill>
              <a:prstDash val="solid"/>
              <a:miter lim="400000"/>
            </a:ln>
          </a:insideH>
          <a:insideV>
            <a:ln w="12700" cap="flat">
              <a:noFill/>
              <a:miter lim="400000"/>
            </a:ln>
          </a:insideV>
        </a:tcBdr>
        <a:fill>
          <a:solidFill>
            <a:srgbClr val="A8A49D"/>
          </a:solidFill>
        </a:fill>
      </a:tcStyle>
    </a:firstRow>
  </a:tblStyle>
  <a:tblStyle styleId="{2708684C-4D16-4618-839F-0558EEFCDFE6}" styleName="">
    <a:tblBg/>
    <a:wholeTbl>
      <a:tcTxStyle b="off" i="off">
        <a:font>
          <a:latin typeface="Palatino"/>
          <a:ea typeface="Palatino"/>
          <a:cs typeface="Palatino"/>
        </a:font>
        <a:srgbClr val="6D6A67"/>
      </a:tcTxStyle>
      <a:tcStyle>
        <a:tcBdr>
          <a:left>
            <a:ln w="25400" cap="flat">
              <a:solidFill>
                <a:srgbClr val="D6D3CB"/>
              </a:solidFill>
              <a:custDash>
                <a:ds d="200000" sp="200000"/>
              </a:custDash>
              <a:miter lim="400000"/>
            </a:ln>
          </a:left>
          <a:right>
            <a:ln w="25400" cap="flat">
              <a:solidFill>
                <a:srgbClr val="D6D3CB"/>
              </a:solidFill>
              <a:custDash>
                <a:ds d="200000" sp="200000"/>
              </a:custDash>
              <a:miter lim="400000"/>
            </a:ln>
          </a:right>
          <a:top>
            <a:ln w="25400" cap="flat">
              <a:solidFill>
                <a:srgbClr val="D6D3CB"/>
              </a:solidFill>
              <a:custDash>
                <a:ds d="200000" sp="200000"/>
              </a:custDash>
              <a:miter lim="400000"/>
            </a:ln>
          </a:top>
          <a:bottom>
            <a:ln w="25400" cap="flat">
              <a:solidFill>
                <a:srgbClr val="D6D3CB"/>
              </a:solidFill>
              <a:custDash>
                <a:ds d="200000" sp="200000"/>
              </a:custDash>
              <a:miter lim="400000"/>
            </a:ln>
          </a:bottom>
          <a:insideH>
            <a:ln w="25400" cap="flat">
              <a:solidFill>
                <a:srgbClr val="D6D3CB"/>
              </a:solidFill>
              <a:custDash>
                <a:ds d="200000" sp="200000"/>
              </a:custDash>
              <a:miter lim="400000"/>
            </a:ln>
          </a:insideH>
          <a:insideV>
            <a:ln w="25400" cap="flat">
              <a:solidFill>
                <a:srgbClr val="D6D3CB"/>
              </a:solidFill>
              <a:custDash>
                <a:ds d="200000" sp="200000"/>
              </a:custDash>
              <a:miter lim="400000"/>
            </a:ln>
          </a:insideV>
        </a:tcBdr>
        <a:fill>
          <a:noFill/>
        </a:fill>
      </a:tcStyle>
    </a:wholeTbl>
    <a:band2H>
      <a:tcTxStyle/>
      <a:tcStyle>
        <a:tcBdr/>
        <a:fill>
          <a:solidFill>
            <a:srgbClr val="EEEBE2">
              <a:alpha val="85000"/>
            </a:srgbClr>
          </a:solidFill>
        </a:fill>
      </a:tcStyle>
    </a:band2H>
    <a:firstCol>
      <a:tcTxStyle b="off" i="off">
        <a:font>
          <a:latin typeface="Palatino"/>
          <a:ea typeface="Palatino"/>
          <a:cs typeface="Palatino"/>
        </a:font>
        <a:srgbClr val="6D6A67"/>
      </a:tcTxStyle>
      <a:tcStyle>
        <a:tcBdr>
          <a:left>
            <a:ln w="12700" cap="flat">
              <a:noFill/>
              <a:miter lim="400000"/>
            </a:ln>
          </a:left>
          <a:right>
            <a:ln w="25400" cap="flat">
              <a:solidFill>
                <a:srgbClr val="D6D3CB"/>
              </a:solidFill>
              <a:prstDash val="solid"/>
              <a:miter lim="400000"/>
            </a:ln>
          </a:right>
          <a:top>
            <a:ln w="25400" cap="flat">
              <a:solidFill>
                <a:srgbClr val="D6D3CB"/>
              </a:solidFill>
              <a:custDash>
                <a:ds d="200000" sp="200000"/>
              </a:custDash>
              <a:miter lim="400000"/>
            </a:ln>
          </a:top>
          <a:bottom>
            <a:ln w="25400" cap="flat">
              <a:solidFill>
                <a:srgbClr val="D6D3CB"/>
              </a:solidFill>
              <a:custDash>
                <a:ds d="200000" sp="200000"/>
              </a:custDash>
              <a:miter lim="400000"/>
            </a:ln>
          </a:bottom>
          <a:insideH>
            <a:ln w="25400" cap="flat">
              <a:solidFill>
                <a:srgbClr val="D6D3CB"/>
              </a:solidFill>
              <a:custDash>
                <a:ds d="200000" sp="200000"/>
              </a:custDash>
              <a:miter lim="400000"/>
            </a:ln>
          </a:insideH>
          <a:insideV>
            <a:ln w="25400" cap="flat">
              <a:solidFill>
                <a:srgbClr val="D6D3CB"/>
              </a:solidFill>
              <a:prstDash val="solid"/>
              <a:miter lim="400000"/>
            </a:ln>
          </a:insideV>
        </a:tcBdr>
        <a:fill>
          <a:noFill/>
        </a:fill>
      </a:tcStyle>
    </a:firstCol>
    <a:lastRow>
      <a:tcTxStyle b="off" i="off">
        <a:font>
          <a:latin typeface="Palatino"/>
          <a:ea typeface="Palatino"/>
          <a:cs typeface="Palatino"/>
        </a:font>
        <a:srgbClr val="6D6A67"/>
      </a:tcTxStyle>
      <a:tcStyle>
        <a:tcBdr>
          <a:left>
            <a:ln w="12700" cap="flat">
              <a:noFill/>
              <a:miter lim="400000"/>
            </a:ln>
          </a:left>
          <a:right>
            <a:ln w="12700" cap="flat">
              <a:noFill/>
              <a:miter lim="400000"/>
            </a:ln>
          </a:right>
          <a:top>
            <a:ln w="25400" cap="flat">
              <a:solidFill>
                <a:srgbClr val="D6D3CB"/>
              </a:solidFill>
              <a:prstDash val="solid"/>
              <a:miter lim="400000"/>
            </a:ln>
          </a:top>
          <a:bottom>
            <a:ln w="12700" cap="flat">
              <a:noFill/>
              <a:miter lim="400000"/>
            </a:ln>
          </a:bottom>
          <a:insideH>
            <a:ln w="25400" cap="flat">
              <a:solidFill>
                <a:srgbClr val="D6D3CB"/>
              </a:solidFill>
              <a:prstDash val="solid"/>
              <a:miter lim="400000"/>
            </a:ln>
          </a:insideH>
          <a:insideV>
            <a:ln w="12700" cap="flat">
              <a:noFill/>
              <a:miter lim="400000"/>
            </a:ln>
          </a:insideV>
        </a:tcBdr>
        <a:fill>
          <a:noFill/>
        </a:fill>
      </a:tcStyle>
    </a:lastRow>
    <a:firstRow>
      <a:tcTxStyle b="off" i="off">
        <a:font>
          <a:latin typeface="Palatino"/>
          <a:ea typeface="Palatino"/>
          <a:cs typeface="Palatino"/>
        </a:font>
        <a:srgbClr val="6D6A67"/>
      </a:tcTxStyle>
      <a:tcStyle>
        <a:tcBdr>
          <a:left>
            <a:ln w="12700" cap="flat">
              <a:noFill/>
              <a:miter lim="400000"/>
            </a:ln>
          </a:left>
          <a:right>
            <a:ln w="12700" cap="flat">
              <a:noFill/>
              <a:miter lim="400000"/>
            </a:ln>
          </a:right>
          <a:top>
            <a:ln w="12700" cap="flat">
              <a:noFill/>
              <a:miter lim="400000"/>
            </a:ln>
          </a:top>
          <a:bottom>
            <a:ln w="25400" cap="flat">
              <a:solidFill>
                <a:srgbClr val="D6D3CB"/>
              </a:solidFill>
              <a:prstDash val="solid"/>
              <a:miter lim="400000"/>
            </a:ln>
          </a:bottom>
          <a:insideH>
            <a:ln w="25400" cap="flat">
              <a:solidFill>
                <a:srgbClr val="D6D3CB"/>
              </a:solidFill>
              <a:prstDash val="solid"/>
              <a:miter lim="400000"/>
            </a:ln>
          </a:insideH>
          <a:insideV>
            <a:ln w="12700" cap="flat">
              <a:noFill/>
              <a:miter lim="400000"/>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928"/>
    <p:restoredTop sz="93063"/>
  </p:normalViewPr>
  <p:slideViewPr>
    <p:cSldViewPr snapToGrid="0" snapToObjects="1">
      <p:cViewPr varScale="1">
        <p:scale>
          <a:sx n="46" d="100"/>
          <a:sy n="46" d="100"/>
        </p:scale>
        <p:origin x="-624" y="-77"/>
      </p:cViewPr>
      <p:guideLst>
        <p:guide orient="horz" pos="3072"/>
        <p:guide pos="4096"/>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roundedCorners val="0"/>
  <c:style val="18"/>
  <c:chart>
    <c:autoTitleDeleted val="1"/>
    <c:view3D>
      <c:rotX val="-1"/>
      <c:hPercent val="64"/>
      <c:rotY val="328"/>
      <c:depthPercent val="44"/>
      <c:rAngAx val="0"/>
      <c:perspective val="3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5.0000000000000001E-3"/>
          <c:y val="5.0000000000000001E-3"/>
          <c:w val="0.95823700000000001"/>
          <c:h val="0.87254200000000004"/>
        </c:manualLayout>
      </c:layout>
      <c:bar3DChart>
        <c:barDir val="col"/>
        <c:grouping val="stacked"/>
        <c:varyColors val="0"/>
        <c:ser>
          <c:idx val="0"/>
          <c:order val="0"/>
          <c:tx>
            <c:strRef>
              <c:f>Sheet1!$A$2</c:f>
              <c:strCache>
                <c:ptCount val="1"/>
                <c:pt idx="0">
                  <c:v>Non-Remission</c:v>
                </c:pt>
              </c:strCache>
            </c:strRef>
          </c:tx>
          <c:spPr>
            <a:solidFill>
              <a:srgbClr val="2E578C"/>
            </a:solidFill>
            <a:ln w="25400" cap="flat">
              <a:noFill/>
              <a:miter lim="400000"/>
            </a:ln>
            <a:effectLst>
              <a:outerShdw blurRad="127000" dir="17129730" algn="tl">
                <a:srgbClr val="000000">
                  <a:alpha val="50000"/>
                </a:srgbClr>
              </a:outerShdw>
            </a:effectLst>
            <a:sp3d prstMaterial="matte"/>
          </c:spPr>
          <c:invertIfNegative val="0"/>
          <c:cat>
            <c:strRef>
              <c:f>Sheet1!$B$1:$F$1</c:f>
              <c:strCache>
                <c:ptCount val="5"/>
                <c:pt idx="0">
                  <c:v>depressed</c:v>
                </c:pt>
                <c:pt idx="1">
                  <c:v>1</c:v>
                </c:pt>
                <c:pt idx="2">
                  <c:v>2</c:v>
                </c:pt>
                <c:pt idx="3">
                  <c:v>3</c:v>
                </c:pt>
                <c:pt idx="4">
                  <c:v>4</c:v>
                </c:pt>
              </c:strCache>
            </c:strRef>
          </c:cat>
          <c:val>
            <c:numRef>
              <c:f>Sheet1!$B$2:$F$2</c:f>
              <c:numCache>
                <c:formatCode>General</c:formatCode>
                <c:ptCount val="5"/>
                <c:pt idx="1">
                  <c:v>390</c:v>
                </c:pt>
                <c:pt idx="2">
                  <c:v>247</c:v>
                </c:pt>
                <c:pt idx="3">
                  <c:v>66</c:v>
                </c:pt>
                <c:pt idx="4">
                  <c:v>34</c:v>
                </c:pt>
              </c:numCache>
            </c:numRef>
          </c:val>
          <c:extLst xmlns:c16r2="http://schemas.microsoft.com/office/drawing/2015/06/chart">
            <c:ext xmlns:c16="http://schemas.microsoft.com/office/drawing/2014/chart" uri="{C3380CC4-5D6E-409C-BE32-E72D297353CC}">
              <c16:uniqueId val="{00000000-737C-6947-A4CF-6D0BBEC33BBC}"/>
            </c:ext>
          </c:extLst>
        </c:ser>
        <c:ser>
          <c:idx val="1"/>
          <c:order val="1"/>
          <c:tx>
            <c:strRef>
              <c:f>Sheet1!$A$3</c:f>
              <c:strCache>
                <c:ptCount val="1"/>
                <c:pt idx="0">
                  <c:v>Remission</c:v>
                </c:pt>
              </c:strCache>
            </c:strRef>
          </c:tx>
          <c:spPr>
            <a:solidFill>
              <a:srgbClr val="5D9648"/>
            </a:solidFill>
            <a:ln w="25400" cap="flat">
              <a:noFill/>
              <a:miter lim="400000"/>
            </a:ln>
            <a:effectLst>
              <a:outerShdw blurRad="127000" dir="17129730" algn="tl">
                <a:srgbClr val="000000">
                  <a:alpha val="50000"/>
                </a:srgbClr>
              </a:outerShdw>
            </a:effectLst>
            <a:sp3d prstMaterial="matte"/>
          </c:spPr>
          <c:invertIfNegative val="0"/>
          <c:cat>
            <c:strRef>
              <c:f>Sheet1!$B$1:$F$1</c:f>
              <c:strCache>
                <c:ptCount val="5"/>
                <c:pt idx="0">
                  <c:v>depressed</c:v>
                </c:pt>
                <c:pt idx="1">
                  <c:v>1</c:v>
                </c:pt>
                <c:pt idx="2">
                  <c:v>2</c:v>
                </c:pt>
                <c:pt idx="3">
                  <c:v>3</c:v>
                </c:pt>
                <c:pt idx="4">
                  <c:v>4</c:v>
                </c:pt>
              </c:strCache>
            </c:strRef>
          </c:cat>
          <c:val>
            <c:numRef>
              <c:f>Sheet1!$B$3:$F$3</c:f>
              <c:numCache>
                <c:formatCode>General</c:formatCode>
                <c:ptCount val="5"/>
                <c:pt idx="1">
                  <c:v>1085</c:v>
                </c:pt>
                <c:pt idx="2">
                  <c:v>383</c:v>
                </c:pt>
                <c:pt idx="3">
                  <c:v>33</c:v>
                </c:pt>
                <c:pt idx="4">
                  <c:v>15</c:v>
                </c:pt>
              </c:numCache>
            </c:numRef>
          </c:val>
          <c:extLst xmlns:c16r2="http://schemas.microsoft.com/office/drawing/2015/06/chart">
            <c:ext xmlns:c16="http://schemas.microsoft.com/office/drawing/2014/chart" uri="{C3380CC4-5D6E-409C-BE32-E72D297353CC}">
              <c16:uniqueId val="{00000001-737C-6947-A4CF-6D0BBEC33BBC}"/>
            </c:ext>
          </c:extLst>
        </c:ser>
        <c:ser>
          <c:idx val="2"/>
          <c:order val="2"/>
          <c:tx>
            <c:strRef>
              <c:f>Sheet1!$A$4</c:f>
              <c:strCache>
                <c:ptCount val="1"/>
                <c:pt idx="0">
                  <c:v>Exit</c:v>
                </c:pt>
              </c:strCache>
            </c:strRef>
          </c:tx>
          <c:spPr>
            <a:solidFill>
              <a:srgbClr val="E7A13D"/>
            </a:solidFill>
            <a:ln w="25400" cap="flat">
              <a:noFill/>
              <a:miter lim="400000"/>
            </a:ln>
            <a:effectLst>
              <a:outerShdw blurRad="127000" dir="17129730" algn="tl">
                <a:srgbClr val="000000">
                  <a:alpha val="50000"/>
                </a:srgbClr>
              </a:outerShdw>
            </a:effectLst>
            <a:sp3d prstMaterial="matte"/>
          </c:spPr>
          <c:invertIfNegative val="0"/>
          <c:cat>
            <c:strRef>
              <c:f>Sheet1!$B$1:$F$1</c:f>
              <c:strCache>
                <c:ptCount val="5"/>
                <c:pt idx="0">
                  <c:v>depressed</c:v>
                </c:pt>
                <c:pt idx="1">
                  <c:v>1</c:v>
                </c:pt>
                <c:pt idx="2">
                  <c:v>2</c:v>
                </c:pt>
                <c:pt idx="3">
                  <c:v>3</c:v>
                </c:pt>
                <c:pt idx="4">
                  <c:v>4</c:v>
                </c:pt>
              </c:strCache>
            </c:strRef>
          </c:cat>
          <c:val>
            <c:numRef>
              <c:f>Sheet1!$B$4:$F$4</c:f>
              <c:numCache>
                <c:formatCode>General</c:formatCode>
                <c:ptCount val="5"/>
                <c:pt idx="1">
                  <c:v>766</c:v>
                </c:pt>
                <c:pt idx="2">
                  <c:v>432</c:v>
                </c:pt>
                <c:pt idx="3">
                  <c:v>169</c:v>
                </c:pt>
                <c:pt idx="4">
                  <c:v>60</c:v>
                </c:pt>
              </c:numCache>
            </c:numRef>
          </c:val>
          <c:extLst xmlns:c16r2="http://schemas.microsoft.com/office/drawing/2015/06/chart">
            <c:ext xmlns:c16="http://schemas.microsoft.com/office/drawing/2014/chart" uri="{C3380CC4-5D6E-409C-BE32-E72D297353CC}">
              <c16:uniqueId val="{00000002-737C-6947-A4CF-6D0BBEC33BBC}"/>
            </c:ext>
          </c:extLst>
        </c:ser>
        <c:ser>
          <c:idx val="3"/>
          <c:order val="3"/>
          <c:tx>
            <c:strRef>
              <c:f>Sheet1!$A$5</c:f>
              <c:strCache>
                <c:ptCount val="1"/>
                <c:pt idx="0">
                  <c:v>enrolled</c:v>
                </c:pt>
              </c:strCache>
            </c:strRef>
          </c:tx>
          <c:spPr>
            <a:solidFill>
              <a:srgbClr val="BC2D30"/>
            </a:solidFill>
            <a:ln w="25400" cap="flat">
              <a:noFill/>
              <a:miter lim="400000"/>
            </a:ln>
            <a:effectLst>
              <a:outerShdw blurRad="127000" dir="7800000" algn="tl">
                <a:srgbClr val="000000">
                  <a:alpha val="50000"/>
                </a:srgbClr>
              </a:outerShdw>
            </a:effectLst>
            <a:sp3d prstMaterial="matte"/>
          </c:spPr>
          <c:invertIfNegative val="0"/>
          <c:cat>
            <c:strRef>
              <c:f>Sheet1!$B$1:$F$1</c:f>
              <c:strCache>
                <c:ptCount val="5"/>
                <c:pt idx="0">
                  <c:v>depressed</c:v>
                </c:pt>
                <c:pt idx="1">
                  <c:v>1</c:v>
                </c:pt>
                <c:pt idx="2">
                  <c:v>2</c:v>
                </c:pt>
                <c:pt idx="3">
                  <c:v>3</c:v>
                </c:pt>
                <c:pt idx="4">
                  <c:v>4</c:v>
                </c:pt>
              </c:strCache>
            </c:strRef>
          </c:cat>
          <c:val>
            <c:numRef>
              <c:f>Sheet1!$B$5:$F$5</c:f>
              <c:numCache>
                <c:formatCode>General</c:formatCode>
                <c:ptCount val="1"/>
                <c:pt idx="0">
                  <c:v>4041</c:v>
                </c:pt>
              </c:numCache>
            </c:numRef>
          </c:val>
          <c:extLst xmlns:c16r2="http://schemas.microsoft.com/office/drawing/2015/06/chart">
            <c:ext xmlns:c16="http://schemas.microsoft.com/office/drawing/2014/chart" uri="{C3380CC4-5D6E-409C-BE32-E72D297353CC}">
              <c16:uniqueId val="{00000003-737C-6947-A4CF-6D0BBEC33BBC}"/>
            </c:ext>
          </c:extLst>
        </c:ser>
        <c:dLbls>
          <c:showLegendKey val="0"/>
          <c:showVal val="0"/>
          <c:showCatName val="0"/>
          <c:showSerName val="0"/>
          <c:showPercent val="0"/>
          <c:showBubbleSize val="0"/>
        </c:dLbls>
        <c:gapWidth val="40"/>
        <c:shape val="box"/>
        <c:axId val="25107840"/>
        <c:axId val="25113728"/>
        <c:axId val="25109824"/>
      </c:bar3DChart>
      <c:catAx>
        <c:axId val="25107840"/>
        <c:scaling>
          <c:orientation val="minMax"/>
        </c:scaling>
        <c:delete val="0"/>
        <c:axPos val="b"/>
        <c:numFmt formatCode="General" sourceLinked="0"/>
        <c:majorTickMark val="none"/>
        <c:minorTickMark val="none"/>
        <c:tickLblPos val="low"/>
        <c:spPr>
          <a:ln w="12700" cap="flat">
            <a:noFill/>
            <a:prstDash val="solid"/>
            <a:miter lim="400000"/>
          </a:ln>
        </c:spPr>
        <c:txPr>
          <a:bodyPr rot="0"/>
          <a:lstStyle/>
          <a:p>
            <a:pPr>
              <a:defRPr sz="2200" b="0" i="0" u="none" strike="noStrike">
                <a:solidFill>
                  <a:srgbClr val="314864"/>
                </a:solidFill>
                <a:latin typeface="Palatino"/>
              </a:defRPr>
            </a:pPr>
            <a:endParaRPr lang="en-US"/>
          </a:p>
        </c:txPr>
        <c:crossAx val="25113728"/>
        <c:crosses val="autoZero"/>
        <c:auto val="1"/>
        <c:lblAlgn val="ctr"/>
        <c:lblOffset val="100"/>
        <c:noMultiLvlLbl val="1"/>
      </c:catAx>
      <c:valAx>
        <c:axId val="25113728"/>
        <c:scaling>
          <c:orientation val="minMax"/>
        </c:scaling>
        <c:delete val="0"/>
        <c:axPos val="l"/>
        <c:majorGridlines>
          <c:spPr>
            <a:ln w="12700" cap="flat">
              <a:solidFill>
                <a:srgbClr val="B8B8B8"/>
              </a:solidFill>
              <a:prstDash val="solid"/>
              <a:miter lim="400000"/>
            </a:ln>
          </c:spPr>
        </c:majorGridlines>
        <c:numFmt formatCode="General" sourceLinked="0"/>
        <c:majorTickMark val="none"/>
        <c:minorTickMark val="none"/>
        <c:tickLblPos val="nextTo"/>
        <c:spPr>
          <a:ln w="12700" cap="flat">
            <a:noFill/>
            <a:prstDash val="solid"/>
            <a:miter lim="400000"/>
          </a:ln>
        </c:spPr>
        <c:txPr>
          <a:bodyPr rot="0"/>
          <a:lstStyle/>
          <a:p>
            <a:pPr>
              <a:defRPr sz="2200" b="0" i="0" u="none" strike="noStrike">
                <a:solidFill>
                  <a:srgbClr val="314864"/>
                </a:solidFill>
                <a:latin typeface="Palatino"/>
              </a:defRPr>
            </a:pPr>
            <a:endParaRPr lang="en-US"/>
          </a:p>
        </c:txPr>
        <c:crossAx val="25107840"/>
        <c:crosses val="autoZero"/>
        <c:crossBetween val="between"/>
        <c:majorUnit val="1250"/>
        <c:minorUnit val="625"/>
      </c:valAx>
      <c:serAx>
        <c:axId val="25109824"/>
        <c:scaling>
          <c:orientation val="minMax"/>
        </c:scaling>
        <c:delete val="0"/>
        <c:axPos val="b"/>
        <c:majorTickMark val="out"/>
        <c:minorTickMark val="none"/>
        <c:tickLblPos val="none"/>
        <c:spPr>
          <a:ln w="12700" cap="flat">
            <a:noFill/>
            <a:prstDash val="solid"/>
            <a:miter lim="400000"/>
          </a:ln>
        </c:spPr>
        <c:crossAx val="25113728"/>
        <c:crosses val="autoZero"/>
        <c:tickLblSkip val="1"/>
      </c:serAx>
      <c:spPr>
        <a:noFill/>
        <a:ln w="12700" cap="flat">
          <a:noFill/>
          <a:miter lim="400000"/>
        </a:ln>
        <a:effectLst/>
      </c:spPr>
    </c:plotArea>
    <c:legend>
      <c:legendPos val="b"/>
      <c:layout>
        <c:manualLayout>
          <c:xMode val="edge"/>
          <c:yMode val="edge"/>
          <c:x val="2.8750999999999999E-2"/>
          <c:y val="0.95199199999999995"/>
          <c:w val="0.97124900000000003"/>
          <c:h val="4.8008000000000002E-2"/>
        </c:manualLayout>
      </c:layout>
      <c:overlay val="1"/>
      <c:spPr>
        <a:noFill/>
        <a:ln w="12700" cap="flat">
          <a:noFill/>
          <a:miter lim="400000"/>
        </a:ln>
        <a:effectLst/>
      </c:spPr>
      <c:txPr>
        <a:bodyPr rot="0"/>
        <a:lstStyle/>
        <a:p>
          <a:pPr>
            <a:defRPr sz="2400" b="0" i="0" u="none" strike="noStrike">
              <a:solidFill>
                <a:srgbClr val="314864"/>
              </a:solidFill>
              <a:latin typeface="Palatino"/>
            </a:defRPr>
          </a:pPr>
          <a:endParaRPr lang="en-US"/>
        </a:p>
      </c:txPr>
    </c:legend>
    <c:plotVisOnly val="1"/>
    <c:dispBlanksAs val="gap"/>
    <c:showDLblsOverMax val="1"/>
  </c:chart>
  <c:spPr>
    <a:noFill/>
    <a:ln>
      <a:noFill/>
    </a:ln>
    <a:effectLst/>
  </c:sp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0" name="Shape 130"/>
          <p:cNvSpPr>
            <a:spLocks noGrp="1" noRot="1" noChangeAspect="1"/>
          </p:cNvSpPr>
          <p:nvPr>
            <p:ph type="sldImg"/>
          </p:nvPr>
        </p:nvSpPr>
        <p:spPr>
          <a:xfrm>
            <a:off x="1143000" y="685800"/>
            <a:ext cx="4572000" cy="3429000"/>
          </a:xfrm>
          <a:prstGeom prst="rect">
            <a:avLst/>
          </a:prstGeom>
        </p:spPr>
        <p:txBody>
          <a:bodyPr/>
          <a:lstStyle/>
          <a:p>
            <a:endParaRPr/>
          </a:p>
        </p:txBody>
      </p:sp>
      <p:sp>
        <p:nvSpPr>
          <p:cNvPr id="131" name="Shape 131"/>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3919994729"/>
      </p:ext>
    </p:extLst>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071672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969190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42514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Title &amp; Subtitle">
    <p:spTree>
      <p:nvGrpSpPr>
        <p:cNvPr id="1" name=""/>
        <p:cNvGrpSpPr/>
        <p:nvPr/>
      </p:nvGrpSpPr>
      <p:grpSpPr>
        <a:xfrm>
          <a:off x="0" y="0"/>
          <a:ext cx="0" cy="0"/>
          <a:chOff x="0" y="0"/>
          <a:chExt cx="0" cy="0"/>
        </a:xfrm>
      </p:grpSpPr>
      <p:sp>
        <p:nvSpPr>
          <p:cNvPr id="13" name="Line"/>
          <p:cNvSpPr/>
          <p:nvPr/>
        </p:nvSpPr>
        <p:spPr>
          <a:xfrm>
            <a:off x="406400" y="8623300"/>
            <a:ext cx="12192001" cy="127"/>
          </a:xfrm>
          <a:prstGeom prst="line">
            <a:avLst/>
          </a:prstGeom>
          <a:ln w="12700">
            <a:solidFill>
              <a:schemeClr val="accent1">
                <a:hueOff val="109193"/>
                <a:satOff val="-4874"/>
                <a:lumOff val="12971"/>
              </a:scheme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14" name="Line"/>
          <p:cNvSpPr/>
          <p:nvPr/>
        </p:nvSpPr>
        <p:spPr>
          <a:xfrm>
            <a:off x="406400" y="8674100"/>
            <a:ext cx="12192001" cy="127"/>
          </a:xfrm>
          <a:prstGeom prst="line">
            <a:avLst/>
          </a:prstGeom>
          <a:ln w="12700">
            <a:solidFill>
              <a:schemeClr val="accent1">
                <a:hueOff val="109193"/>
                <a:satOff val="-4874"/>
                <a:lumOff val="12971"/>
              </a:scheme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15" name="Date"/>
          <p:cNvSpPr>
            <a:spLocks noGrp="1"/>
          </p:cNvSpPr>
          <p:nvPr>
            <p:ph type="body" sz="quarter" idx="13"/>
          </p:nvPr>
        </p:nvSpPr>
        <p:spPr>
          <a:xfrm>
            <a:off x="369422" y="8807450"/>
            <a:ext cx="12255501" cy="406400"/>
          </a:xfrm>
          <a:prstGeom prst="rect">
            <a:avLst/>
          </a:prstGeom>
        </p:spPr>
        <p:txBody>
          <a:bodyPr>
            <a:spAutoFit/>
          </a:bodyPr>
          <a:lstStyle>
            <a:lvl1pPr marL="0" indent="0">
              <a:spcBef>
                <a:spcPts val="0"/>
              </a:spcBef>
              <a:buClrTx/>
              <a:buSzTx/>
              <a:buFontTx/>
              <a:buNone/>
              <a:defRPr sz="1800" i="1">
                <a:solidFill>
                  <a:srgbClr val="5C86B9"/>
                </a:solidFill>
              </a:defRPr>
            </a:lvl1pPr>
          </a:lstStyle>
          <a:p>
            <a:r>
              <a:t>Date</a:t>
            </a:r>
          </a:p>
        </p:txBody>
      </p:sp>
      <p:sp>
        <p:nvSpPr>
          <p:cNvPr id="16" name="Title Text"/>
          <p:cNvSpPr>
            <a:spLocks noGrp="1"/>
          </p:cNvSpPr>
          <p:nvPr>
            <p:ph type="title"/>
          </p:nvPr>
        </p:nvSpPr>
        <p:spPr>
          <a:xfrm>
            <a:off x="355600" y="5905500"/>
            <a:ext cx="12293600" cy="2108200"/>
          </a:xfrm>
          <a:prstGeom prst="rect">
            <a:avLst/>
          </a:prstGeom>
        </p:spPr>
        <p:txBody>
          <a:bodyPr anchor="b"/>
          <a:lstStyle/>
          <a:p>
            <a:r>
              <a:t>Title Text</a:t>
            </a:r>
          </a:p>
        </p:txBody>
      </p:sp>
      <p:sp>
        <p:nvSpPr>
          <p:cNvPr id="17" name="Body Level One…"/>
          <p:cNvSpPr>
            <a:spLocks noGrp="1"/>
          </p:cNvSpPr>
          <p:nvPr>
            <p:ph type="body" sz="quarter" idx="1"/>
          </p:nvPr>
        </p:nvSpPr>
        <p:spPr>
          <a:xfrm>
            <a:off x="355600" y="8001000"/>
            <a:ext cx="12293600" cy="508000"/>
          </a:xfrm>
          <a:prstGeom prst="rect">
            <a:avLst/>
          </a:prstGeom>
        </p:spPr>
        <p:txBody>
          <a:bodyPr anchor="t"/>
          <a:lstStyle>
            <a:lvl1pPr marL="0" indent="0">
              <a:spcBef>
                <a:spcPts val="1000"/>
              </a:spcBef>
              <a:buClrTx/>
              <a:buSzTx/>
              <a:buFontTx/>
              <a:buNone/>
              <a:defRPr sz="2400">
                <a:solidFill>
                  <a:srgbClr val="5C86B9"/>
                </a:solidFill>
              </a:defRPr>
            </a:lvl1pPr>
            <a:lvl2pPr marL="0" indent="228600">
              <a:spcBef>
                <a:spcPts val="1000"/>
              </a:spcBef>
              <a:buClrTx/>
              <a:buSzTx/>
              <a:buFontTx/>
              <a:buNone/>
              <a:defRPr sz="2400">
                <a:solidFill>
                  <a:srgbClr val="5C86B9"/>
                </a:solidFill>
              </a:defRPr>
            </a:lvl2pPr>
            <a:lvl3pPr marL="0" indent="457200">
              <a:spcBef>
                <a:spcPts val="1000"/>
              </a:spcBef>
              <a:buClrTx/>
              <a:buSzTx/>
              <a:buFontTx/>
              <a:buNone/>
              <a:defRPr sz="2400">
                <a:solidFill>
                  <a:srgbClr val="5C86B9"/>
                </a:solidFill>
              </a:defRPr>
            </a:lvl3pPr>
            <a:lvl4pPr marL="0" indent="685800">
              <a:spcBef>
                <a:spcPts val="1000"/>
              </a:spcBef>
              <a:buClrTx/>
              <a:buSzTx/>
              <a:buFontTx/>
              <a:buNone/>
              <a:defRPr sz="2400">
                <a:solidFill>
                  <a:srgbClr val="5C86B9"/>
                </a:solidFill>
              </a:defRPr>
            </a:lvl4pPr>
            <a:lvl5pPr marL="0" indent="914400">
              <a:spcBef>
                <a:spcPts val="1000"/>
              </a:spcBef>
              <a:buClrTx/>
              <a:buSzTx/>
              <a:buFontTx/>
              <a:buNone/>
              <a:defRPr sz="2400">
                <a:solidFill>
                  <a:srgbClr val="5C86B9"/>
                </a:solidFill>
              </a:defRPr>
            </a:lvl5pPr>
          </a:lstStyle>
          <a:p>
            <a:r>
              <a:t>Body Level One</a:t>
            </a:r>
          </a:p>
          <a:p>
            <a:pPr lvl="1"/>
            <a:r>
              <a:t>Body Level Two</a:t>
            </a:r>
          </a:p>
          <a:p>
            <a:pPr lvl="2"/>
            <a:r>
              <a:t>Body Level Three</a:t>
            </a:r>
          </a:p>
          <a:p>
            <a:pPr lvl="3"/>
            <a:r>
              <a:t>Body Level Four</a:t>
            </a:r>
          </a:p>
          <a:p>
            <a:pPr lvl="4"/>
            <a:r>
              <a:t>Body Level Five</a:t>
            </a:r>
          </a:p>
        </p:txBody>
      </p:sp>
      <p:sp>
        <p:nvSpPr>
          <p:cNvPr id="18" name="Slide Number"/>
          <p:cNvSpPr>
            <a:spLocks noGrp="1"/>
          </p:cNvSpPr>
          <p:nvPr>
            <p:ph type="sldNum" sz="quarter" idx="2"/>
          </p:nvPr>
        </p:nvSpPr>
        <p:spPr>
          <a:prstGeom prst="rect">
            <a:avLst/>
          </a:prstGeom>
        </p:spPr>
        <p:txBody>
          <a:bodyPr/>
          <a:lstStyle>
            <a:lvl1pPr>
              <a:defRPr>
                <a:solidFill>
                  <a:srgbClr val="324863"/>
                </a:solidFill>
              </a:defRPr>
            </a:lvl1p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Quote">
    <p:spTree>
      <p:nvGrpSpPr>
        <p:cNvPr id="1" name=""/>
        <p:cNvGrpSpPr/>
        <p:nvPr/>
      </p:nvGrpSpPr>
      <p:grpSpPr>
        <a:xfrm>
          <a:off x="0" y="0"/>
          <a:ext cx="0" cy="0"/>
          <a:chOff x="0" y="0"/>
          <a:chExt cx="0" cy="0"/>
        </a:xfrm>
      </p:grpSpPr>
      <p:sp>
        <p:nvSpPr>
          <p:cNvPr id="107" name="“Type a quote here.”"/>
          <p:cNvSpPr>
            <a:spLocks noGrp="1"/>
          </p:cNvSpPr>
          <p:nvPr>
            <p:ph type="body" sz="quarter" idx="13"/>
          </p:nvPr>
        </p:nvSpPr>
        <p:spPr>
          <a:xfrm>
            <a:off x="1270000" y="4305300"/>
            <a:ext cx="10464800" cy="609600"/>
          </a:xfrm>
          <a:prstGeom prst="rect">
            <a:avLst/>
          </a:prstGeom>
        </p:spPr>
        <p:txBody>
          <a:bodyPr>
            <a:spAutoFit/>
          </a:bodyPr>
          <a:lstStyle>
            <a:lvl1pPr marL="0" indent="0" algn="ctr">
              <a:buClrTx/>
              <a:buSzTx/>
              <a:buFontTx/>
              <a:buNone/>
              <a:defRPr sz="3000"/>
            </a:lvl1pPr>
          </a:lstStyle>
          <a:p>
            <a:r>
              <a:t>“Type a quote here.” </a:t>
            </a:r>
          </a:p>
        </p:txBody>
      </p:sp>
      <p:sp>
        <p:nvSpPr>
          <p:cNvPr id="108" name="–Johnny Appleseed"/>
          <p:cNvSpPr>
            <a:spLocks noGrp="1"/>
          </p:cNvSpPr>
          <p:nvPr>
            <p:ph type="body" sz="quarter" idx="14"/>
          </p:nvPr>
        </p:nvSpPr>
        <p:spPr>
          <a:xfrm>
            <a:off x="1270000" y="6362700"/>
            <a:ext cx="10464800" cy="609600"/>
          </a:xfrm>
          <a:prstGeom prst="rect">
            <a:avLst/>
          </a:prstGeom>
        </p:spPr>
        <p:txBody>
          <a:bodyPr anchor="t">
            <a:spAutoFit/>
          </a:bodyPr>
          <a:lstStyle>
            <a:lvl1pPr marL="0" indent="0" algn="ctr">
              <a:spcBef>
                <a:spcPts val="1200"/>
              </a:spcBef>
              <a:buClrTx/>
              <a:buSzTx/>
              <a:buFontTx/>
              <a:buNone/>
              <a:defRPr sz="3000" i="1">
                <a:solidFill>
                  <a:srgbClr val="5C86B9"/>
                </a:solidFill>
              </a:defRPr>
            </a:lvl1pPr>
          </a:lstStyle>
          <a:p>
            <a:r>
              <a:t>–Johnny Appleseed</a:t>
            </a:r>
          </a:p>
        </p:txBody>
      </p:sp>
      <p:sp>
        <p:nvSpPr>
          <p:cNvPr id="109" name="Slide Number"/>
          <p:cNvSpPr>
            <a:spLocks noGrp="1"/>
          </p:cNvSpPr>
          <p:nvPr>
            <p:ph type="sldNum" sz="quarter" idx="2"/>
          </p:nvPr>
        </p:nvSpPr>
        <p:spPr>
          <a:prstGeom prst="rect">
            <a:avLst/>
          </a:prstGeom>
        </p:spPr>
        <p:txBody>
          <a:bodyPr/>
          <a:lstStyle>
            <a:lvl1pPr>
              <a:defRPr>
                <a:solidFill>
                  <a:srgbClr val="324863"/>
                </a:solidFill>
              </a:defRPr>
            </a:lvl1p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Photo">
    <p:spTree>
      <p:nvGrpSpPr>
        <p:cNvPr id="1" name=""/>
        <p:cNvGrpSpPr/>
        <p:nvPr/>
      </p:nvGrpSpPr>
      <p:grpSpPr>
        <a:xfrm>
          <a:off x="0" y="0"/>
          <a:ext cx="0" cy="0"/>
          <a:chOff x="0" y="0"/>
          <a:chExt cx="0" cy="0"/>
        </a:xfrm>
      </p:grpSpPr>
      <p:sp>
        <p:nvSpPr>
          <p:cNvPr id="116" name="Image"/>
          <p:cNvSpPr>
            <a:spLocks noGrp="1"/>
          </p:cNvSpPr>
          <p:nvPr>
            <p:ph type="pic" idx="13"/>
          </p:nvPr>
        </p:nvSpPr>
        <p:spPr>
          <a:xfrm>
            <a:off x="0" y="0"/>
            <a:ext cx="13004800" cy="9753600"/>
          </a:xfrm>
          <a:prstGeom prst="rect">
            <a:avLst/>
          </a:prstGeom>
        </p:spPr>
        <p:txBody>
          <a:bodyPr lIns="91439" tIns="45719" rIns="91439" bIns="45719" anchor="t">
            <a:noAutofit/>
          </a:bodyPr>
          <a:lstStyle/>
          <a:p>
            <a:endParaRPr/>
          </a:p>
        </p:txBody>
      </p:sp>
      <p:sp>
        <p:nvSpPr>
          <p:cNvPr id="117" name="Slide Number"/>
          <p:cNvSpPr>
            <a:spLocks noGrp="1"/>
          </p:cNvSpPr>
          <p:nvPr>
            <p:ph type="sldNum" sz="quarter" idx="2"/>
          </p:nvPr>
        </p:nvSpPr>
        <p:spPr>
          <a:prstGeom prst="rect">
            <a:avLst/>
          </a:prstGeom>
        </p:spPr>
        <p:txBody>
          <a:bodyPr/>
          <a:lstStyle>
            <a:lvl1pPr>
              <a:defRPr>
                <a:solidFill>
                  <a:srgbClr val="FFFFFF"/>
                </a:solidFill>
                <a:effectLst>
                  <a:outerShdw blurRad="38100" dist="15537" dir="5392174" rotWithShape="0">
                    <a:srgbClr val="000000">
                      <a:alpha val="78421"/>
                    </a:srgbClr>
                  </a:outerShdw>
                </a:effectLst>
              </a:defRPr>
            </a:lvl1p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124" name="Slide Number"/>
          <p:cNvSpPr>
            <a:spLocks noGrp="1"/>
          </p:cNvSpPr>
          <p:nvPr>
            <p:ph type="sldNum" sz="quarter" idx="2"/>
          </p:nvPr>
        </p:nvSpPr>
        <p:spPr>
          <a:prstGeom prst="rect">
            <a:avLst/>
          </a:prstGeom>
        </p:spPr>
        <p:txBody>
          <a:bodyPr/>
          <a:lstStyle>
            <a:lvl1pPr>
              <a:defRPr>
                <a:solidFill>
                  <a:srgbClr val="324863"/>
                </a:solidFill>
              </a:defRPr>
            </a:lvl1p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Photo - Horizontal">
    <p:spTree>
      <p:nvGrpSpPr>
        <p:cNvPr id="1" name=""/>
        <p:cNvGrpSpPr/>
        <p:nvPr/>
      </p:nvGrpSpPr>
      <p:grpSpPr>
        <a:xfrm>
          <a:off x="0" y="0"/>
          <a:ext cx="0" cy="0"/>
          <a:chOff x="0" y="0"/>
          <a:chExt cx="0" cy="0"/>
        </a:xfrm>
      </p:grpSpPr>
      <p:sp>
        <p:nvSpPr>
          <p:cNvPr id="25" name="Line"/>
          <p:cNvSpPr/>
          <p:nvPr/>
        </p:nvSpPr>
        <p:spPr>
          <a:xfrm>
            <a:off x="406400" y="8623300"/>
            <a:ext cx="12192001" cy="127"/>
          </a:xfrm>
          <a:prstGeom prst="line">
            <a:avLst/>
          </a:prstGeom>
          <a:ln w="12700">
            <a:solidFill>
              <a:schemeClr val="accent1">
                <a:hueOff val="109193"/>
                <a:satOff val="-4874"/>
                <a:lumOff val="12971"/>
              </a:scheme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26" name="Line"/>
          <p:cNvSpPr/>
          <p:nvPr/>
        </p:nvSpPr>
        <p:spPr>
          <a:xfrm>
            <a:off x="406400" y="8674100"/>
            <a:ext cx="12192001" cy="127"/>
          </a:xfrm>
          <a:prstGeom prst="line">
            <a:avLst/>
          </a:prstGeom>
          <a:ln w="12700">
            <a:solidFill>
              <a:schemeClr val="accent1">
                <a:hueOff val="109193"/>
                <a:satOff val="-4874"/>
                <a:lumOff val="12971"/>
              </a:scheme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27" name="Date"/>
          <p:cNvSpPr>
            <a:spLocks noGrp="1"/>
          </p:cNvSpPr>
          <p:nvPr>
            <p:ph type="body" sz="quarter" idx="13"/>
          </p:nvPr>
        </p:nvSpPr>
        <p:spPr>
          <a:xfrm>
            <a:off x="369422" y="8807450"/>
            <a:ext cx="12255501" cy="406400"/>
          </a:xfrm>
          <a:prstGeom prst="rect">
            <a:avLst/>
          </a:prstGeom>
        </p:spPr>
        <p:txBody>
          <a:bodyPr>
            <a:spAutoFit/>
          </a:bodyPr>
          <a:lstStyle>
            <a:lvl1pPr marL="0" indent="0">
              <a:spcBef>
                <a:spcPts val="0"/>
              </a:spcBef>
              <a:buClrTx/>
              <a:buSzTx/>
              <a:buFontTx/>
              <a:buNone/>
              <a:defRPr sz="1800" i="1">
                <a:solidFill>
                  <a:srgbClr val="5C86B9"/>
                </a:solidFill>
              </a:defRPr>
            </a:lvl1pPr>
          </a:lstStyle>
          <a:p>
            <a:r>
              <a:t>Date</a:t>
            </a:r>
          </a:p>
        </p:txBody>
      </p:sp>
      <p:sp>
        <p:nvSpPr>
          <p:cNvPr id="28" name="Image"/>
          <p:cNvSpPr>
            <a:spLocks noGrp="1"/>
          </p:cNvSpPr>
          <p:nvPr>
            <p:ph type="pic" idx="14"/>
          </p:nvPr>
        </p:nvSpPr>
        <p:spPr>
          <a:xfrm>
            <a:off x="368300" y="444500"/>
            <a:ext cx="12268200" cy="6324600"/>
          </a:xfrm>
          <a:prstGeom prst="rect">
            <a:avLst/>
          </a:prstGeom>
        </p:spPr>
        <p:txBody>
          <a:bodyPr lIns="91439" tIns="45719" rIns="91439" bIns="45719" anchor="t">
            <a:noAutofit/>
          </a:bodyPr>
          <a:lstStyle/>
          <a:p>
            <a:endParaRPr/>
          </a:p>
        </p:txBody>
      </p:sp>
      <p:sp>
        <p:nvSpPr>
          <p:cNvPr id="29" name="Title Text"/>
          <p:cNvSpPr>
            <a:spLocks noGrp="1"/>
          </p:cNvSpPr>
          <p:nvPr>
            <p:ph type="title"/>
          </p:nvPr>
        </p:nvSpPr>
        <p:spPr>
          <a:xfrm>
            <a:off x="355600" y="6908800"/>
            <a:ext cx="12293600" cy="1104900"/>
          </a:xfrm>
          <a:prstGeom prst="rect">
            <a:avLst/>
          </a:prstGeom>
        </p:spPr>
        <p:txBody>
          <a:bodyPr anchor="b"/>
          <a:lstStyle/>
          <a:p>
            <a:r>
              <a:t>Title Text</a:t>
            </a:r>
          </a:p>
        </p:txBody>
      </p:sp>
      <p:sp>
        <p:nvSpPr>
          <p:cNvPr id="30" name="Body Level One…"/>
          <p:cNvSpPr>
            <a:spLocks noGrp="1"/>
          </p:cNvSpPr>
          <p:nvPr>
            <p:ph type="body" sz="quarter" idx="1"/>
          </p:nvPr>
        </p:nvSpPr>
        <p:spPr>
          <a:xfrm>
            <a:off x="355600" y="8001000"/>
            <a:ext cx="12293600" cy="508000"/>
          </a:xfrm>
          <a:prstGeom prst="rect">
            <a:avLst/>
          </a:prstGeom>
        </p:spPr>
        <p:txBody>
          <a:bodyPr anchor="t"/>
          <a:lstStyle>
            <a:lvl1pPr marL="0" indent="0">
              <a:spcBef>
                <a:spcPts val="1000"/>
              </a:spcBef>
              <a:buClrTx/>
              <a:buSzTx/>
              <a:buFontTx/>
              <a:buNone/>
              <a:defRPr sz="2400">
                <a:solidFill>
                  <a:srgbClr val="5C86B9"/>
                </a:solidFill>
              </a:defRPr>
            </a:lvl1pPr>
            <a:lvl2pPr marL="0" indent="228600">
              <a:spcBef>
                <a:spcPts val="1000"/>
              </a:spcBef>
              <a:buClrTx/>
              <a:buSzTx/>
              <a:buFontTx/>
              <a:buNone/>
              <a:defRPr sz="2400">
                <a:solidFill>
                  <a:srgbClr val="5C86B9"/>
                </a:solidFill>
              </a:defRPr>
            </a:lvl2pPr>
            <a:lvl3pPr marL="0" indent="457200">
              <a:spcBef>
                <a:spcPts val="1000"/>
              </a:spcBef>
              <a:buClrTx/>
              <a:buSzTx/>
              <a:buFontTx/>
              <a:buNone/>
              <a:defRPr sz="2400">
                <a:solidFill>
                  <a:srgbClr val="5C86B9"/>
                </a:solidFill>
              </a:defRPr>
            </a:lvl3pPr>
            <a:lvl4pPr marL="0" indent="685800">
              <a:spcBef>
                <a:spcPts val="1000"/>
              </a:spcBef>
              <a:buClrTx/>
              <a:buSzTx/>
              <a:buFontTx/>
              <a:buNone/>
              <a:defRPr sz="2400">
                <a:solidFill>
                  <a:srgbClr val="5C86B9"/>
                </a:solidFill>
              </a:defRPr>
            </a:lvl4pPr>
            <a:lvl5pPr marL="0" indent="914400">
              <a:spcBef>
                <a:spcPts val="1000"/>
              </a:spcBef>
              <a:buClrTx/>
              <a:buSzTx/>
              <a:buFontTx/>
              <a:buNone/>
              <a:defRPr sz="2400">
                <a:solidFill>
                  <a:srgbClr val="5C86B9"/>
                </a:solidFill>
              </a:defRPr>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Title - Center">
    <p:spTree>
      <p:nvGrpSpPr>
        <p:cNvPr id="1" name=""/>
        <p:cNvGrpSpPr/>
        <p:nvPr/>
      </p:nvGrpSpPr>
      <p:grpSpPr>
        <a:xfrm>
          <a:off x="0" y="0"/>
          <a:ext cx="0" cy="0"/>
          <a:chOff x="0" y="0"/>
          <a:chExt cx="0" cy="0"/>
        </a:xfrm>
      </p:grpSpPr>
      <p:sp>
        <p:nvSpPr>
          <p:cNvPr id="38" name="Line"/>
          <p:cNvSpPr/>
          <p:nvPr/>
        </p:nvSpPr>
        <p:spPr>
          <a:xfrm>
            <a:off x="406400" y="4864100"/>
            <a:ext cx="12192001" cy="127"/>
          </a:xfrm>
          <a:prstGeom prst="line">
            <a:avLst/>
          </a:prstGeom>
          <a:ln w="12700">
            <a:solidFill>
              <a:schemeClr val="accent1">
                <a:hueOff val="109193"/>
                <a:satOff val="-4874"/>
                <a:lumOff val="12971"/>
              </a:scheme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39" name="Line"/>
          <p:cNvSpPr/>
          <p:nvPr/>
        </p:nvSpPr>
        <p:spPr>
          <a:xfrm>
            <a:off x="406400" y="4914900"/>
            <a:ext cx="12192001" cy="127"/>
          </a:xfrm>
          <a:prstGeom prst="line">
            <a:avLst/>
          </a:prstGeom>
          <a:ln w="12700">
            <a:solidFill>
              <a:schemeClr val="accent1">
                <a:hueOff val="109193"/>
                <a:satOff val="-4874"/>
                <a:lumOff val="12971"/>
              </a:scheme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40" name="Title Text"/>
          <p:cNvSpPr>
            <a:spLocks noGrp="1"/>
          </p:cNvSpPr>
          <p:nvPr>
            <p:ph type="title"/>
          </p:nvPr>
        </p:nvSpPr>
        <p:spPr>
          <a:xfrm>
            <a:off x="355600" y="2628900"/>
            <a:ext cx="12293600" cy="2108200"/>
          </a:xfrm>
          <a:prstGeom prst="rect">
            <a:avLst/>
          </a:prstGeom>
        </p:spPr>
        <p:txBody>
          <a:bodyPr anchor="b"/>
          <a:lstStyle/>
          <a:p>
            <a:r>
              <a:t>Title Text</a:t>
            </a:r>
          </a:p>
        </p:txBody>
      </p:sp>
      <p:sp>
        <p:nvSpPr>
          <p:cNvPr id="41"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Photo - Vertical">
    <p:spTree>
      <p:nvGrpSpPr>
        <p:cNvPr id="1" name=""/>
        <p:cNvGrpSpPr/>
        <p:nvPr/>
      </p:nvGrpSpPr>
      <p:grpSpPr>
        <a:xfrm>
          <a:off x="0" y="0"/>
          <a:ext cx="0" cy="0"/>
          <a:chOff x="0" y="0"/>
          <a:chExt cx="0" cy="0"/>
        </a:xfrm>
      </p:grpSpPr>
      <p:sp>
        <p:nvSpPr>
          <p:cNvPr id="48" name="Line"/>
          <p:cNvSpPr/>
          <p:nvPr/>
        </p:nvSpPr>
        <p:spPr>
          <a:xfrm>
            <a:off x="406400" y="5270500"/>
            <a:ext cx="5689600" cy="127"/>
          </a:xfrm>
          <a:prstGeom prst="line">
            <a:avLst/>
          </a:prstGeom>
          <a:ln w="12700">
            <a:solidFill>
              <a:schemeClr val="accent1">
                <a:hueOff val="109193"/>
                <a:satOff val="-4874"/>
                <a:lumOff val="12971"/>
              </a:scheme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49" name="Line"/>
          <p:cNvSpPr/>
          <p:nvPr/>
        </p:nvSpPr>
        <p:spPr>
          <a:xfrm>
            <a:off x="406400" y="5321300"/>
            <a:ext cx="5689600" cy="127"/>
          </a:xfrm>
          <a:prstGeom prst="line">
            <a:avLst/>
          </a:prstGeom>
          <a:ln w="12700">
            <a:solidFill>
              <a:schemeClr val="accent1">
                <a:hueOff val="109193"/>
                <a:satOff val="-4874"/>
                <a:lumOff val="12971"/>
              </a:scheme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50" name="Image"/>
          <p:cNvSpPr>
            <a:spLocks noGrp="1"/>
          </p:cNvSpPr>
          <p:nvPr>
            <p:ph type="pic" idx="13"/>
          </p:nvPr>
        </p:nvSpPr>
        <p:spPr>
          <a:xfrm>
            <a:off x="6502400" y="0"/>
            <a:ext cx="6502400" cy="9753600"/>
          </a:xfrm>
          <a:prstGeom prst="rect">
            <a:avLst/>
          </a:prstGeom>
        </p:spPr>
        <p:txBody>
          <a:bodyPr lIns="91439" tIns="45719" rIns="91439" bIns="45719" anchor="t">
            <a:noAutofit/>
          </a:bodyPr>
          <a:lstStyle/>
          <a:p>
            <a:endParaRPr/>
          </a:p>
        </p:txBody>
      </p:sp>
      <p:sp>
        <p:nvSpPr>
          <p:cNvPr id="51" name="Title Text"/>
          <p:cNvSpPr>
            <a:spLocks noGrp="1"/>
          </p:cNvSpPr>
          <p:nvPr>
            <p:ph type="title"/>
          </p:nvPr>
        </p:nvSpPr>
        <p:spPr>
          <a:xfrm>
            <a:off x="355600" y="1930400"/>
            <a:ext cx="5816600" cy="3238500"/>
          </a:xfrm>
          <a:prstGeom prst="rect">
            <a:avLst/>
          </a:prstGeom>
        </p:spPr>
        <p:txBody>
          <a:bodyPr anchor="b"/>
          <a:lstStyle/>
          <a:p>
            <a:r>
              <a:t>Title Text</a:t>
            </a:r>
          </a:p>
        </p:txBody>
      </p:sp>
      <p:sp>
        <p:nvSpPr>
          <p:cNvPr id="52" name="Body Level One…"/>
          <p:cNvSpPr>
            <a:spLocks noGrp="1"/>
          </p:cNvSpPr>
          <p:nvPr>
            <p:ph type="body" sz="quarter" idx="1"/>
          </p:nvPr>
        </p:nvSpPr>
        <p:spPr>
          <a:xfrm>
            <a:off x="355600" y="5410200"/>
            <a:ext cx="5816600" cy="3365500"/>
          </a:xfrm>
          <a:prstGeom prst="rect">
            <a:avLst/>
          </a:prstGeom>
        </p:spPr>
        <p:txBody>
          <a:bodyPr anchor="t"/>
          <a:lstStyle>
            <a:lvl1pPr marL="0" indent="0">
              <a:spcBef>
                <a:spcPts val="1000"/>
              </a:spcBef>
              <a:buClrTx/>
              <a:buSzTx/>
              <a:buFontTx/>
              <a:buNone/>
              <a:defRPr sz="2400">
                <a:solidFill>
                  <a:srgbClr val="5C86B9"/>
                </a:solidFill>
              </a:defRPr>
            </a:lvl1pPr>
            <a:lvl2pPr marL="0" indent="228600">
              <a:spcBef>
                <a:spcPts val="1000"/>
              </a:spcBef>
              <a:buClrTx/>
              <a:buSzTx/>
              <a:buFontTx/>
              <a:buNone/>
              <a:defRPr sz="2400">
                <a:solidFill>
                  <a:srgbClr val="5C86B9"/>
                </a:solidFill>
              </a:defRPr>
            </a:lvl2pPr>
            <a:lvl3pPr marL="0" indent="457200">
              <a:spcBef>
                <a:spcPts val="1000"/>
              </a:spcBef>
              <a:buClrTx/>
              <a:buSzTx/>
              <a:buFontTx/>
              <a:buNone/>
              <a:defRPr sz="2400">
                <a:solidFill>
                  <a:srgbClr val="5C86B9"/>
                </a:solidFill>
              </a:defRPr>
            </a:lvl3pPr>
            <a:lvl4pPr marL="0" indent="685800">
              <a:spcBef>
                <a:spcPts val="1000"/>
              </a:spcBef>
              <a:buClrTx/>
              <a:buSzTx/>
              <a:buFontTx/>
              <a:buNone/>
              <a:defRPr sz="2400">
                <a:solidFill>
                  <a:srgbClr val="5C86B9"/>
                </a:solidFill>
              </a:defRPr>
            </a:lvl4pPr>
            <a:lvl5pPr marL="0" indent="914400">
              <a:spcBef>
                <a:spcPts val="1000"/>
              </a:spcBef>
              <a:buClrTx/>
              <a:buSzTx/>
              <a:buFontTx/>
              <a:buNone/>
              <a:defRPr sz="2400">
                <a:solidFill>
                  <a:srgbClr val="5C86B9"/>
                </a:solidFill>
              </a:defRPr>
            </a:lvl5pPr>
          </a:lstStyle>
          <a:p>
            <a:r>
              <a:t>Body Level One</a:t>
            </a:r>
          </a:p>
          <a:p>
            <a:pPr lvl="1"/>
            <a:r>
              <a:t>Body Level Two</a:t>
            </a:r>
          </a:p>
          <a:p>
            <a:pPr lvl="2"/>
            <a:r>
              <a:t>Body Level Three</a:t>
            </a:r>
          </a:p>
          <a:p>
            <a:pPr lvl="3"/>
            <a:r>
              <a:t>Body Level Four</a:t>
            </a:r>
          </a:p>
          <a:p>
            <a:pPr lvl="4"/>
            <a:r>
              <a:t>Body Level Five</a:t>
            </a:r>
          </a:p>
        </p:txBody>
      </p:sp>
      <p:sp>
        <p:nvSpPr>
          <p:cNvPr id="53" name="Slide Number"/>
          <p:cNvSpPr>
            <a:spLocks noGrp="1"/>
          </p:cNvSpPr>
          <p:nvPr>
            <p:ph type="sldNum" sz="quarter" idx="2"/>
          </p:nvPr>
        </p:nvSpPr>
        <p:spPr>
          <a:prstGeom prst="rect">
            <a:avLst/>
          </a:prstGeom>
        </p:spPr>
        <p:txBody>
          <a:bodyPr/>
          <a:lstStyle>
            <a:lvl1pPr>
              <a:defRPr>
                <a:solidFill>
                  <a:srgbClr val="FFFFFF"/>
                </a:solidFill>
                <a:effectLst>
                  <a:outerShdw blurRad="38100" dist="15537" dir="5392174" rotWithShape="0">
                    <a:srgbClr val="000000">
                      <a:alpha val="78421"/>
                    </a:srgbClr>
                  </a:outerShdw>
                </a:effectLst>
              </a:defRPr>
            </a:lvl1p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60" name="Title Text"/>
          <p:cNvSpPr>
            <a:spLocks noGrp="1"/>
          </p:cNvSpPr>
          <p:nvPr>
            <p:ph type="title"/>
          </p:nvPr>
        </p:nvSpPr>
        <p:spPr>
          <a:prstGeom prst="rect">
            <a:avLst/>
          </a:prstGeom>
        </p:spPr>
        <p:txBody>
          <a:bodyPr/>
          <a:lstStyle/>
          <a:p>
            <a:r>
              <a:t>Title Text</a:t>
            </a:r>
          </a:p>
        </p:txBody>
      </p:sp>
      <p:sp>
        <p:nvSpPr>
          <p:cNvPr id="61"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68" name="Title Text"/>
          <p:cNvSpPr>
            <a:spLocks noGrp="1"/>
          </p:cNvSpPr>
          <p:nvPr>
            <p:ph type="title"/>
          </p:nvPr>
        </p:nvSpPr>
        <p:spPr>
          <a:prstGeom prst="rect">
            <a:avLst/>
          </a:prstGeom>
        </p:spPr>
        <p:txBody>
          <a:bodyPr/>
          <a:lstStyle/>
          <a:p>
            <a:r>
              <a:t>Title Text</a:t>
            </a:r>
          </a:p>
        </p:txBody>
      </p:sp>
      <p:sp>
        <p:nvSpPr>
          <p:cNvPr id="69" name="Body Level One…"/>
          <p:cNvSpPr>
            <a:spLocks noGrp="1"/>
          </p:cNvSpPr>
          <p:nvPr>
            <p:ph type="body" idx="1"/>
          </p:nvPr>
        </p:nvSpPr>
        <p:spPr>
          <a:prstGeom prst="rect">
            <a:avLst/>
          </a:prstGeom>
        </p:spPr>
        <p:txBody>
          <a:bodyPr/>
          <a:lstStyle>
            <a:lvl1pPr>
              <a:spcBef>
                <a:spcPts val="4200"/>
              </a:spcBef>
            </a:lvl1pPr>
            <a:lvl2pPr>
              <a:spcBef>
                <a:spcPts val="4200"/>
              </a:spcBef>
            </a:lvl2pPr>
            <a:lvl3pPr>
              <a:spcBef>
                <a:spcPts val="4200"/>
              </a:spcBef>
            </a:lvl3pPr>
            <a:lvl4pPr>
              <a:spcBef>
                <a:spcPts val="4200"/>
              </a:spcBef>
            </a:lvl4pPr>
            <a:lvl5pPr>
              <a:spcBef>
                <a:spcPts val="4200"/>
              </a:spcBef>
            </a:lvl5pPr>
          </a:lstStyle>
          <a:p>
            <a:r>
              <a:t>Body Level One</a:t>
            </a:r>
          </a:p>
          <a:p>
            <a:pPr lvl="1"/>
            <a:r>
              <a:t>Body Level Two</a:t>
            </a:r>
          </a:p>
          <a:p>
            <a:pPr lvl="2"/>
            <a:r>
              <a:t>Body Level Three</a:t>
            </a:r>
          </a:p>
          <a:p>
            <a:pPr lvl="3"/>
            <a:r>
              <a:t>Body Level Four</a:t>
            </a:r>
          </a:p>
          <a:p>
            <a:pPr lvl="4"/>
            <a:r>
              <a:t>Body Level Five</a:t>
            </a:r>
          </a:p>
        </p:txBody>
      </p:sp>
      <p:sp>
        <p:nvSpPr>
          <p:cNvPr id="70"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Title, Bullets &amp; Photo">
    <p:spTree>
      <p:nvGrpSpPr>
        <p:cNvPr id="1" name=""/>
        <p:cNvGrpSpPr/>
        <p:nvPr/>
      </p:nvGrpSpPr>
      <p:grpSpPr>
        <a:xfrm>
          <a:off x="0" y="0"/>
          <a:ext cx="0" cy="0"/>
          <a:chOff x="0" y="0"/>
          <a:chExt cx="0" cy="0"/>
        </a:xfrm>
      </p:grpSpPr>
      <p:sp>
        <p:nvSpPr>
          <p:cNvPr id="77" name="Line"/>
          <p:cNvSpPr/>
          <p:nvPr/>
        </p:nvSpPr>
        <p:spPr>
          <a:xfrm>
            <a:off x="406400" y="2565400"/>
            <a:ext cx="5689600" cy="127"/>
          </a:xfrm>
          <a:prstGeom prst="line">
            <a:avLst/>
          </a:prstGeom>
          <a:ln w="12700">
            <a:solidFill>
              <a:schemeClr val="accent1">
                <a:hueOff val="109193"/>
                <a:satOff val="-4874"/>
                <a:lumOff val="12971"/>
              </a:scheme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78" name="Line"/>
          <p:cNvSpPr/>
          <p:nvPr/>
        </p:nvSpPr>
        <p:spPr>
          <a:xfrm>
            <a:off x="406400" y="2616200"/>
            <a:ext cx="5689600" cy="127"/>
          </a:xfrm>
          <a:prstGeom prst="line">
            <a:avLst/>
          </a:prstGeom>
          <a:ln w="12700">
            <a:solidFill>
              <a:schemeClr val="accent1">
                <a:hueOff val="109193"/>
                <a:satOff val="-4874"/>
                <a:lumOff val="12971"/>
              </a:scheme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79" name="Image"/>
          <p:cNvSpPr>
            <a:spLocks noGrp="1"/>
          </p:cNvSpPr>
          <p:nvPr>
            <p:ph type="pic" idx="13"/>
          </p:nvPr>
        </p:nvSpPr>
        <p:spPr>
          <a:xfrm>
            <a:off x="6502400" y="0"/>
            <a:ext cx="6502400" cy="9753600"/>
          </a:xfrm>
          <a:prstGeom prst="rect">
            <a:avLst/>
          </a:prstGeom>
        </p:spPr>
        <p:txBody>
          <a:bodyPr lIns="91439" tIns="45719" rIns="91439" bIns="45719" anchor="t">
            <a:noAutofit/>
          </a:bodyPr>
          <a:lstStyle/>
          <a:p>
            <a:endParaRPr/>
          </a:p>
        </p:txBody>
      </p:sp>
      <p:sp>
        <p:nvSpPr>
          <p:cNvPr id="80" name="Title Text"/>
          <p:cNvSpPr>
            <a:spLocks noGrp="1"/>
          </p:cNvSpPr>
          <p:nvPr>
            <p:ph type="title"/>
          </p:nvPr>
        </p:nvSpPr>
        <p:spPr>
          <a:xfrm>
            <a:off x="355600" y="444500"/>
            <a:ext cx="5816600" cy="2044700"/>
          </a:xfrm>
          <a:prstGeom prst="rect">
            <a:avLst/>
          </a:prstGeom>
        </p:spPr>
        <p:txBody>
          <a:bodyPr/>
          <a:lstStyle/>
          <a:p>
            <a:r>
              <a:t>Title Text</a:t>
            </a:r>
          </a:p>
        </p:txBody>
      </p:sp>
      <p:sp>
        <p:nvSpPr>
          <p:cNvPr id="81" name="Body Level One…"/>
          <p:cNvSpPr>
            <a:spLocks noGrp="1"/>
          </p:cNvSpPr>
          <p:nvPr>
            <p:ph type="body" sz="half" idx="1"/>
          </p:nvPr>
        </p:nvSpPr>
        <p:spPr>
          <a:xfrm>
            <a:off x="355600" y="2984500"/>
            <a:ext cx="5816600" cy="6324600"/>
          </a:xfrm>
          <a:prstGeom prst="rect">
            <a:avLst/>
          </a:prstGeom>
        </p:spPr>
        <p:txBody>
          <a:bodyPr/>
          <a:lstStyle>
            <a:lvl1pPr marL="381000" indent="-381000">
              <a:defRPr sz="3000"/>
            </a:lvl1pPr>
            <a:lvl2pPr marL="762000" indent="-381000">
              <a:defRPr sz="3000"/>
            </a:lvl2pPr>
            <a:lvl3pPr marL="1143000" indent="-381000">
              <a:defRPr sz="3000"/>
            </a:lvl3pPr>
            <a:lvl4pPr marL="1524000" indent="-381000">
              <a:defRPr sz="3000"/>
            </a:lvl4pPr>
            <a:lvl5pPr marL="1905000" indent="-381000">
              <a:defRPr sz="3000"/>
            </a:lvl5pPr>
          </a:lstStyle>
          <a:p>
            <a:r>
              <a:t>Body Level One</a:t>
            </a:r>
          </a:p>
          <a:p>
            <a:pPr lvl="1"/>
            <a:r>
              <a:t>Body Level Two</a:t>
            </a:r>
          </a:p>
          <a:p>
            <a:pPr lvl="2"/>
            <a:r>
              <a:t>Body Level Three</a:t>
            </a:r>
          </a:p>
          <a:p>
            <a:pPr lvl="3"/>
            <a:r>
              <a:t>Body Level Four</a:t>
            </a:r>
          </a:p>
          <a:p>
            <a:pPr lvl="4"/>
            <a:r>
              <a:t>Body Level Five</a:t>
            </a:r>
          </a:p>
        </p:txBody>
      </p:sp>
      <p:sp>
        <p:nvSpPr>
          <p:cNvPr id="82" name="Slide Number"/>
          <p:cNvSpPr>
            <a:spLocks noGrp="1"/>
          </p:cNvSpPr>
          <p:nvPr>
            <p:ph type="sldNum" sz="quarter" idx="2"/>
          </p:nvPr>
        </p:nvSpPr>
        <p:spPr>
          <a:prstGeom prst="rect">
            <a:avLst/>
          </a:prstGeom>
        </p:spPr>
        <p:txBody>
          <a:bodyPr/>
          <a:lstStyle>
            <a:lvl1pPr>
              <a:defRPr>
                <a:solidFill>
                  <a:srgbClr val="FFFFFF"/>
                </a:solidFill>
                <a:effectLst>
                  <a:outerShdw blurRad="38100" dist="15537" dir="5392174" rotWithShape="0">
                    <a:srgbClr val="000000">
                      <a:alpha val="78421"/>
                    </a:srgbClr>
                  </a:outerShdw>
                </a:effectLst>
              </a:defRPr>
            </a:lvl1p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Bullets">
    <p:spTree>
      <p:nvGrpSpPr>
        <p:cNvPr id="1" name=""/>
        <p:cNvGrpSpPr/>
        <p:nvPr/>
      </p:nvGrpSpPr>
      <p:grpSpPr>
        <a:xfrm>
          <a:off x="0" y="0"/>
          <a:ext cx="0" cy="0"/>
          <a:chOff x="0" y="0"/>
          <a:chExt cx="0" cy="0"/>
        </a:xfrm>
      </p:grpSpPr>
      <p:sp>
        <p:nvSpPr>
          <p:cNvPr id="89" name="Body Level One…"/>
          <p:cNvSpPr>
            <a:spLocks noGrp="1"/>
          </p:cNvSpPr>
          <p:nvPr>
            <p:ph type="body" idx="1"/>
          </p:nvPr>
        </p:nvSpPr>
        <p:spPr>
          <a:xfrm>
            <a:off x="355600" y="444500"/>
            <a:ext cx="12293600" cy="8864600"/>
          </a:xfrm>
          <a:prstGeom prst="rect">
            <a:avLst/>
          </a:prstGeom>
        </p:spPr>
        <p:txBody>
          <a:bodyPr/>
          <a:lstStyle>
            <a:lvl1pPr>
              <a:spcBef>
                <a:spcPts val="4200"/>
              </a:spcBef>
            </a:lvl1pPr>
            <a:lvl2pPr>
              <a:spcBef>
                <a:spcPts val="4200"/>
              </a:spcBef>
            </a:lvl2pPr>
            <a:lvl3pPr>
              <a:spcBef>
                <a:spcPts val="4200"/>
              </a:spcBef>
            </a:lvl3pPr>
            <a:lvl4pPr>
              <a:spcBef>
                <a:spcPts val="4200"/>
              </a:spcBef>
            </a:lvl4pPr>
            <a:lvl5pPr>
              <a:spcBef>
                <a:spcPts val="4200"/>
              </a:spcBef>
            </a:lvl5pPr>
          </a:lstStyle>
          <a:p>
            <a:r>
              <a:t>Body Level One</a:t>
            </a:r>
          </a:p>
          <a:p>
            <a:pPr lvl="1"/>
            <a:r>
              <a:t>Body Level Two</a:t>
            </a:r>
          </a:p>
          <a:p>
            <a:pPr lvl="2"/>
            <a:r>
              <a:t>Body Level Three</a:t>
            </a:r>
          </a:p>
          <a:p>
            <a:pPr lvl="3"/>
            <a:r>
              <a:t>Body Level Four</a:t>
            </a:r>
          </a:p>
          <a:p>
            <a:pPr lvl="4"/>
            <a:r>
              <a:t>Body Level Five</a:t>
            </a:r>
          </a:p>
        </p:txBody>
      </p:sp>
      <p:sp>
        <p:nvSpPr>
          <p:cNvPr id="90" name="Slide Number"/>
          <p:cNvSpPr>
            <a:spLocks noGrp="1"/>
          </p:cNvSpPr>
          <p:nvPr>
            <p:ph type="sldNum" sz="quarter" idx="2"/>
          </p:nvPr>
        </p:nvSpPr>
        <p:spPr>
          <a:prstGeom prst="rect">
            <a:avLst/>
          </a:prstGeom>
        </p:spPr>
        <p:txBody>
          <a:bodyPr/>
          <a:lstStyle>
            <a:lvl1pPr>
              <a:defRPr>
                <a:solidFill>
                  <a:srgbClr val="324863"/>
                </a:solidFill>
              </a:defRPr>
            </a:lvl1p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Photo - 3 Up">
    <p:spTree>
      <p:nvGrpSpPr>
        <p:cNvPr id="1" name=""/>
        <p:cNvGrpSpPr/>
        <p:nvPr/>
      </p:nvGrpSpPr>
      <p:grpSpPr>
        <a:xfrm>
          <a:off x="0" y="0"/>
          <a:ext cx="0" cy="0"/>
          <a:chOff x="0" y="0"/>
          <a:chExt cx="0" cy="0"/>
        </a:xfrm>
      </p:grpSpPr>
      <p:sp>
        <p:nvSpPr>
          <p:cNvPr id="97" name="Image"/>
          <p:cNvSpPr>
            <a:spLocks noGrp="1"/>
          </p:cNvSpPr>
          <p:nvPr>
            <p:ph type="pic" sz="half" idx="13"/>
          </p:nvPr>
        </p:nvSpPr>
        <p:spPr>
          <a:xfrm>
            <a:off x="6502400" y="4813300"/>
            <a:ext cx="6121400" cy="4356100"/>
          </a:xfrm>
          <a:prstGeom prst="rect">
            <a:avLst/>
          </a:prstGeom>
        </p:spPr>
        <p:txBody>
          <a:bodyPr lIns="91439" tIns="45719" rIns="91439" bIns="45719" anchor="t">
            <a:noAutofit/>
          </a:bodyPr>
          <a:lstStyle/>
          <a:p>
            <a:endParaRPr/>
          </a:p>
        </p:txBody>
      </p:sp>
      <p:sp>
        <p:nvSpPr>
          <p:cNvPr id="98" name="Image"/>
          <p:cNvSpPr>
            <a:spLocks noGrp="1"/>
          </p:cNvSpPr>
          <p:nvPr>
            <p:ph type="pic" sz="half" idx="14"/>
          </p:nvPr>
        </p:nvSpPr>
        <p:spPr>
          <a:xfrm>
            <a:off x="6502400" y="444500"/>
            <a:ext cx="6121400" cy="4368800"/>
          </a:xfrm>
          <a:prstGeom prst="rect">
            <a:avLst/>
          </a:prstGeom>
        </p:spPr>
        <p:txBody>
          <a:bodyPr lIns="91439" tIns="45719" rIns="91439" bIns="45719" anchor="t">
            <a:noAutofit/>
          </a:bodyPr>
          <a:lstStyle/>
          <a:p>
            <a:endParaRPr/>
          </a:p>
        </p:txBody>
      </p:sp>
      <p:sp>
        <p:nvSpPr>
          <p:cNvPr id="99" name="Image"/>
          <p:cNvSpPr>
            <a:spLocks noGrp="1"/>
          </p:cNvSpPr>
          <p:nvPr>
            <p:ph type="pic" idx="15"/>
          </p:nvPr>
        </p:nvSpPr>
        <p:spPr>
          <a:xfrm>
            <a:off x="368300" y="444500"/>
            <a:ext cx="6121400" cy="8724900"/>
          </a:xfrm>
          <a:prstGeom prst="rect">
            <a:avLst/>
          </a:prstGeom>
        </p:spPr>
        <p:txBody>
          <a:bodyPr lIns="91439" tIns="45719" rIns="91439" bIns="45719" anchor="t">
            <a:noAutofit/>
          </a:bodyPr>
          <a:lstStyle/>
          <a:p>
            <a:endParaRPr/>
          </a:p>
        </p:txBody>
      </p:sp>
      <p:sp>
        <p:nvSpPr>
          <p:cNvPr id="100" name="Slide Number"/>
          <p:cNvSpPr>
            <a:spLocks noGrp="1"/>
          </p:cNvSpPr>
          <p:nvPr>
            <p:ph type="sldNum" sz="quarter" idx="2"/>
          </p:nvPr>
        </p:nvSpPr>
        <p:spPr>
          <a:prstGeom prst="rect">
            <a:avLst/>
          </a:prstGeom>
        </p:spPr>
        <p:txBody>
          <a:bodyPr/>
          <a:lstStyle>
            <a:lvl1pPr>
              <a:defRPr>
                <a:solidFill>
                  <a:srgbClr val="324863"/>
                </a:solidFill>
              </a:defRPr>
            </a:lvl1p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4"/>
          <a:srcRect/>
          <a:stretch>
            <a:fillRect/>
          </a:stretch>
        </a:blipFill>
        <a:effectLst/>
      </p:bgPr>
    </p:bg>
    <p:spTree>
      <p:nvGrpSpPr>
        <p:cNvPr id="1" name=""/>
        <p:cNvGrpSpPr/>
        <p:nvPr/>
      </p:nvGrpSpPr>
      <p:grpSpPr>
        <a:xfrm>
          <a:off x="0" y="0"/>
          <a:ext cx="0" cy="0"/>
          <a:chOff x="0" y="0"/>
          <a:chExt cx="0" cy="0"/>
        </a:xfrm>
      </p:grpSpPr>
      <p:sp>
        <p:nvSpPr>
          <p:cNvPr id="2" name="Line"/>
          <p:cNvSpPr/>
          <p:nvPr/>
        </p:nvSpPr>
        <p:spPr>
          <a:xfrm>
            <a:off x="406400" y="2565400"/>
            <a:ext cx="12192001" cy="127"/>
          </a:xfrm>
          <a:prstGeom prst="line">
            <a:avLst/>
          </a:prstGeom>
          <a:ln w="12700">
            <a:solidFill>
              <a:schemeClr val="accent1">
                <a:hueOff val="109193"/>
                <a:satOff val="-4874"/>
                <a:lumOff val="12971"/>
              </a:scheme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3" name="Line"/>
          <p:cNvSpPr/>
          <p:nvPr/>
        </p:nvSpPr>
        <p:spPr>
          <a:xfrm>
            <a:off x="406400" y="2616200"/>
            <a:ext cx="12192001" cy="127"/>
          </a:xfrm>
          <a:prstGeom prst="line">
            <a:avLst/>
          </a:prstGeom>
          <a:ln w="12700">
            <a:solidFill>
              <a:schemeClr val="accent1">
                <a:hueOff val="109193"/>
                <a:satOff val="-4874"/>
                <a:lumOff val="12971"/>
              </a:scheme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4" name="Title Text"/>
          <p:cNvSpPr>
            <a:spLocks noGrp="1"/>
          </p:cNvSpPr>
          <p:nvPr>
            <p:ph type="title"/>
          </p:nvPr>
        </p:nvSpPr>
        <p:spPr>
          <a:xfrm>
            <a:off x="355600" y="444500"/>
            <a:ext cx="12293600" cy="20447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p>
            <a:r>
              <a:t>Title Text</a:t>
            </a:r>
          </a:p>
        </p:txBody>
      </p:sp>
      <p:sp>
        <p:nvSpPr>
          <p:cNvPr id="5" name="Body Level One…"/>
          <p:cNvSpPr>
            <a:spLocks noGrp="1"/>
          </p:cNvSpPr>
          <p:nvPr>
            <p:ph type="body" idx="1"/>
          </p:nvPr>
        </p:nvSpPr>
        <p:spPr>
          <a:xfrm>
            <a:off x="355600" y="2984500"/>
            <a:ext cx="12293600" cy="63246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6" name="Slide Number"/>
          <p:cNvSpPr>
            <a:spLocks noGrp="1"/>
          </p:cNvSpPr>
          <p:nvPr>
            <p:ph type="sldNum" sz="quarter" idx="2"/>
          </p:nvPr>
        </p:nvSpPr>
        <p:spPr>
          <a:xfrm>
            <a:off x="12331700" y="9220199"/>
            <a:ext cx="317500" cy="355601"/>
          </a:xfrm>
          <a:prstGeom prst="rect">
            <a:avLst/>
          </a:prstGeom>
          <a:ln w="12700">
            <a:miter lim="400000"/>
          </a:ln>
        </p:spPr>
        <p:txBody>
          <a:bodyPr wrap="none" lIns="50800" tIns="50800" rIns="50800" bIns="50800" anchor="ctr">
            <a:spAutoFit/>
          </a:bodyPr>
          <a:lstStyle>
            <a:lvl1pPr>
              <a:defRPr sz="1600">
                <a:solidFill>
                  <a:schemeClr val="accent1">
                    <a:hueOff val="54750"/>
                    <a:satOff val="-1697"/>
                    <a:lumOff val="-18038"/>
                  </a:schemeClr>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med"/>
  <p:txStyles>
    <p:titleStyle>
      <a:lvl1pPr marL="0" marR="0" indent="0" algn="l" defTabSz="584200" rtl="0" latinLnBrk="0">
        <a:lnSpc>
          <a:spcPct val="100000"/>
        </a:lnSpc>
        <a:spcBef>
          <a:spcPts val="0"/>
        </a:spcBef>
        <a:spcAft>
          <a:spcPts val="0"/>
        </a:spcAft>
        <a:buClrTx/>
        <a:buSzTx/>
        <a:buFontTx/>
        <a:buNone/>
        <a:tabLst/>
        <a:defRPr sz="6400" b="0" i="0" u="none" strike="noStrike" cap="none" spc="-128" baseline="0">
          <a:ln>
            <a:noFill/>
          </a:ln>
          <a:solidFill>
            <a:schemeClr val="accent1">
              <a:hueOff val="54750"/>
              <a:satOff val="-1697"/>
              <a:lumOff val="-18038"/>
            </a:schemeClr>
          </a:solidFill>
          <a:uFillTx/>
          <a:latin typeface="+mn-lt"/>
          <a:ea typeface="+mn-ea"/>
          <a:cs typeface="+mn-cs"/>
          <a:sym typeface="Didot"/>
        </a:defRPr>
      </a:lvl1pPr>
      <a:lvl2pPr marL="0" marR="0" indent="228600" algn="l" defTabSz="584200" rtl="0" latinLnBrk="0">
        <a:lnSpc>
          <a:spcPct val="100000"/>
        </a:lnSpc>
        <a:spcBef>
          <a:spcPts val="0"/>
        </a:spcBef>
        <a:spcAft>
          <a:spcPts val="0"/>
        </a:spcAft>
        <a:buClrTx/>
        <a:buSzTx/>
        <a:buFontTx/>
        <a:buNone/>
        <a:tabLst/>
        <a:defRPr sz="6400" b="0" i="0" u="none" strike="noStrike" cap="none" spc="-128" baseline="0">
          <a:ln>
            <a:noFill/>
          </a:ln>
          <a:solidFill>
            <a:schemeClr val="accent1">
              <a:hueOff val="54750"/>
              <a:satOff val="-1697"/>
              <a:lumOff val="-18038"/>
            </a:schemeClr>
          </a:solidFill>
          <a:uFillTx/>
          <a:latin typeface="+mn-lt"/>
          <a:ea typeface="+mn-ea"/>
          <a:cs typeface="+mn-cs"/>
          <a:sym typeface="Didot"/>
        </a:defRPr>
      </a:lvl2pPr>
      <a:lvl3pPr marL="0" marR="0" indent="457200" algn="l" defTabSz="584200" rtl="0" latinLnBrk="0">
        <a:lnSpc>
          <a:spcPct val="100000"/>
        </a:lnSpc>
        <a:spcBef>
          <a:spcPts val="0"/>
        </a:spcBef>
        <a:spcAft>
          <a:spcPts val="0"/>
        </a:spcAft>
        <a:buClrTx/>
        <a:buSzTx/>
        <a:buFontTx/>
        <a:buNone/>
        <a:tabLst/>
        <a:defRPr sz="6400" b="0" i="0" u="none" strike="noStrike" cap="none" spc="-128" baseline="0">
          <a:ln>
            <a:noFill/>
          </a:ln>
          <a:solidFill>
            <a:schemeClr val="accent1">
              <a:hueOff val="54750"/>
              <a:satOff val="-1697"/>
              <a:lumOff val="-18038"/>
            </a:schemeClr>
          </a:solidFill>
          <a:uFillTx/>
          <a:latin typeface="+mn-lt"/>
          <a:ea typeface="+mn-ea"/>
          <a:cs typeface="+mn-cs"/>
          <a:sym typeface="Didot"/>
        </a:defRPr>
      </a:lvl3pPr>
      <a:lvl4pPr marL="0" marR="0" indent="685800" algn="l" defTabSz="584200" rtl="0" latinLnBrk="0">
        <a:lnSpc>
          <a:spcPct val="100000"/>
        </a:lnSpc>
        <a:spcBef>
          <a:spcPts val="0"/>
        </a:spcBef>
        <a:spcAft>
          <a:spcPts val="0"/>
        </a:spcAft>
        <a:buClrTx/>
        <a:buSzTx/>
        <a:buFontTx/>
        <a:buNone/>
        <a:tabLst/>
        <a:defRPr sz="6400" b="0" i="0" u="none" strike="noStrike" cap="none" spc="-128" baseline="0">
          <a:ln>
            <a:noFill/>
          </a:ln>
          <a:solidFill>
            <a:schemeClr val="accent1">
              <a:hueOff val="54750"/>
              <a:satOff val="-1697"/>
              <a:lumOff val="-18038"/>
            </a:schemeClr>
          </a:solidFill>
          <a:uFillTx/>
          <a:latin typeface="+mn-lt"/>
          <a:ea typeface="+mn-ea"/>
          <a:cs typeface="+mn-cs"/>
          <a:sym typeface="Didot"/>
        </a:defRPr>
      </a:lvl4pPr>
      <a:lvl5pPr marL="0" marR="0" indent="914400" algn="l" defTabSz="584200" rtl="0" latinLnBrk="0">
        <a:lnSpc>
          <a:spcPct val="100000"/>
        </a:lnSpc>
        <a:spcBef>
          <a:spcPts val="0"/>
        </a:spcBef>
        <a:spcAft>
          <a:spcPts val="0"/>
        </a:spcAft>
        <a:buClrTx/>
        <a:buSzTx/>
        <a:buFontTx/>
        <a:buNone/>
        <a:tabLst/>
        <a:defRPr sz="6400" b="0" i="0" u="none" strike="noStrike" cap="none" spc="-128" baseline="0">
          <a:ln>
            <a:noFill/>
          </a:ln>
          <a:solidFill>
            <a:schemeClr val="accent1">
              <a:hueOff val="54750"/>
              <a:satOff val="-1697"/>
              <a:lumOff val="-18038"/>
            </a:schemeClr>
          </a:solidFill>
          <a:uFillTx/>
          <a:latin typeface="+mn-lt"/>
          <a:ea typeface="+mn-ea"/>
          <a:cs typeface="+mn-cs"/>
          <a:sym typeface="Didot"/>
        </a:defRPr>
      </a:lvl5pPr>
      <a:lvl6pPr marL="0" marR="0" indent="1143000" algn="l" defTabSz="584200" rtl="0" latinLnBrk="0">
        <a:lnSpc>
          <a:spcPct val="100000"/>
        </a:lnSpc>
        <a:spcBef>
          <a:spcPts val="0"/>
        </a:spcBef>
        <a:spcAft>
          <a:spcPts val="0"/>
        </a:spcAft>
        <a:buClrTx/>
        <a:buSzTx/>
        <a:buFontTx/>
        <a:buNone/>
        <a:tabLst/>
        <a:defRPr sz="6400" b="0" i="0" u="none" strike="noStrike" cap="none" spc="-128" baseline="0">
          <a:ln>
            <a:noFill/>
          </a:ln>
          <a:solidFill>
            <a:schemeClr val="accent1">
              <a:hueOff val="54750"/>
              <a:satOff val="-1697"/>
              <a:lumOff val="-18038"/>
            </a:schemeClr>
          </a:solidFill>
          <a:uFillTx/>
          <a:latin typeface="+mn-lt"/>
          <a:ea typeface="+mn-ea"/>
          <a:cs typeface="+mn-cs"/>
          <a:sym typeface="Didot"/>
        </a:defRPr>
      </a:lvl6pPr>
      <a:lvl7pPr marL="0" marR="0" indent="1371600" algn="l" defTabSz="584200" rtl="0" latinLnBrk="0">
        <a:lnSpc>
          <a:spcPct val="100000"/>
        </a:lnSpc>
        <a:spcBef>
          <a:spcPts val="0"/>
        </a:spcBef>
        <a:spcAft>
          <a:spcPts val="0"/>
        </a:spcAft>
        <a:buClrTx/>
        <a:buSzTx/>
        <a:buFontTx/>
        <a:buNone/>
        <a:tabLst/>
        <a:defRPr sz="6400" b="0" i="0" u="none" strike="noStrike" cap="none" spc="-128" baseline="0">
          <a:ln>
            <a:noFill/>
          </a:ln>
          <a:solidFill>
            <a:schemeClr val="accent1">
              <a:hueOff val="54750"/>
              <a:satOff val="-1697"/>
              <a:lumOff val="-18038"/>
            </a:schemeClr>
          </a:solidFill>
          <a:uFillTx/>
          <a:latin typeface="+mn-lt"/>
          <a:ea typeface="+mn-ea"/>
          <a:cs typeface="+mn-cs"/>
          <a:sym typeface="Didot"/>
        </a:defRPr>
      </a:lvl7pPr>
      <a:lvl8pPr marL="0" marR="0" indent="1600200" algn="l" defTabSz="584200" rtl="0" latinLnBrk="0">
        <a:lnSpc>
          <a:spcPct val="100000"/>
        </a:lnSpc>
        <a:spcBef>
          <a:spcPts val="0"/>
        </a:spcBef>
        <a:spcAft>
          <a:spcPts val="0"/>
        </a:spcAft>
        <a:buClrTx/>
        <a:buSzTx/>
        <a:buFontTx/>
        <a:buNone/>
        <a:tabLst/>
        <a:defRPr sz="6400" b="0" i="0" u="none" strike="noStrike" cap="none" spc="-128" baseline="0">
          <a:ln>
            <a:noFill/>
          </a:ln>
          <a:solidFill>
            <a:schemeClr val="accent1">
              <a:hueOff val="54750"/>
              <a:satOff val="-1697"/>
              <a:lumOff val="-18038"/>
            </a:schemeClr>
          </a:solidFill>
          <a:uFillTx/>
          <a:latin typeface="+mn-lt"/>
          <a:ea typeface="+mn-ea"/>
          <a:cs typeface="+mn-cs"/>
          <a:sym typeface="Didot"/>
        </a:defRPr>
      </a:lvl8pPr>
      <a:lvl9pPr marL="0" marR="0" indent="1828800" algn="l" defTabSz="584200" rtl="0" latinLnBrk="0">
        <a:lnSpc>
          <a:spcPct val="100000"/>
        </a:lnSpc>
        <a:spcBef>
          <a:spcPts val="0"/>
        </a:spcBef>
        <a:spcAft>
          <a:spcPts val="0"/>
        </a:spcAft>
        <a:buClrTx/>
        <a:buSzTx/>
        <a:buFontTx/>
        <a:buNone/>
        <a:tabLst/>
        <a:defRPr sz="6400" b="0" i="0" u="none" strike="noStrike" cap="none" spc="-128" baseline="0">
          <a:ln>
            <a:noFill/>
          </a:ln>
          <a:solidFill>
            <a:schemeClr val="accent1">
              <a:hueOff val="54750"/>
              <a:satOff val="-1697"/>
              <a:lumOff val="-18038"/>
            </a:schemeClr>
          </a:solidFill>
          <a:uFillTx/>
          <a:latin typeface="+mn-lt"/>
          <a:ea typeface="+mn-ea"/>
          <a:cs typeface="+mn-cs"/>
          <a:sym typeface="Didot"/>
        </a:defRPr>
      </a:lvl9pPr>
    </p:titleStyle>
    <p:bodyStyle>
      <a:lvl1pPr marL="508000" marR="0" indent="-508000" algn="l" defTabSz="584200" latinLnBrk="0">
        <a:lnSpc>
          <a:spcPct val="100000"/>
        </a:lnSpc>
        <a:spcBef>
          <a:spcPts val="3800"/>
        </a:spcBef>
        <a:spcAft>
          <a:spcPts val="0"/>
        </a:spcAft>
        <a:buClr>
          <a:srgbClr val="5C86B9"/>
        </a:buClr>
        <a:buSzPct val="70000"/>
        <a:buFont typeface="Zapf Dingbats"/>
        <a:buChar char="✤"/>
        <a:tabLst/>
        <a:defRPr sz="3800" b="0" i="0" u="none" strike="noStrike" cap="none" spc="0" baseline="0">
          <a:ln>
            <a:noFill/>
          </a:ln>
          <a:solidFill>
            <a:srgbClr val="000000"/>
          </a:solidFill>
          <a:uFillTx/>
          <a:latin typeface="Palatino"/>
          <a:ea typeface="Palatino"/>
          <a:cs typeface="Palatino"/>
          <a:sym typeface="Palatino"/>
        </a:defRPr>
      </a:lvl1pPr>
      <a:lvl2pPr marL="1016000" marR="0" indent="-508000" algn="l" defTabSz="584200" latinLnBrk="0">
        <a:lnSpc>
          <a:spcPct val="100000"/>
        </a:lnSpc>
        <a:spcBef>
          <a:spcPts val="3800"/>
        </a:spcBef>
        <a:spcAft>
          <a:spcPts val="0"/>
        </a:spcAft>
        <a:buClr>
          <a:srgbClr val="5C86B9"/>
        </a:buClr>
        <a:buSzPct val="70000"/>
        <a:buFont typeface="Zapf Dingbats"/>
        <a:buChar char="✤"/>
        <a:tabLst/>
        <a:defRPr sz="3800" b="0" i="0" u="none" strike="noStrike" cap="none" spc="0" baseline="0">
          <a:ln>
            <a:noFill/>
          </a:ln>
          <a:solidFill>
            <a:srgbClr val="000000"/>
          </a:solidFill>
          <a:uFillTx/>
          <a:latin typeface="Palatino"/>
          <a:ea typeface="Palatino"/>
          <a:cs typeface="Palatino"/>
          <a:sym typeface="Palatino"/>
        </a:defRPr>
      </a:lvl2pPr>
      <a:lvl3pPr marL="1524000" marR="0" indent="-508000" algn="l" defTabSz="584200" latinLnBrk="0">
        <a:lnSpc>
          <a:spcPct val="100000"/>
        </a:lnSpc>
        <a:spcBef>
          <a:spcPts val="3800"/>
        </a:spcBef>
        <a:spcAft>
          <a:spcPts val="0"/>
        </a:spcAft>
        <a:buClr>
          <a:srgbClr val="5C86B9"/>
        </a:buClr>
        <a:buSzPct val="70000"/>
        <a:buFont typeface="Zapf Dingbats"/>
        <a:buChar char="✤"/>
        <a:tabLst/>
        <a:defRPr sz="3800" b="0" i="0" u="none" strike="noStrike" cap="none" spc="0" baseline="0">
          <a:ln>
            <a:noFill/>
          </a:ln>
          <a:solidFill>
            <a:srgbClr val="000000"/>
          </a:solidFill>
          <a:uFillTx/>
          <a:latin typeface="Palatino"/>
          <a:ea typeface="Palatino"/>
          <a:cs typeface="Palatino"/>
          <a:sym typeface="Palatino"/>
        </a:defRPr>
      </a:lvl3pPr>
      <a:lvl4pPr marL="2032000" marR="0" indent="-508000" algn="l" defTabSz="584200" latinLnBrk="0">
        <a:lnSpc>
          <a:spcPct val="100000"/>
        </a:lnSpc>
        <a:spcBef>
          <a:spcPts val="3800"/>
        </a:spcBef>
        <a:spcAft>
          <a:spcPts val="0"/>
        </a:spcAft>
        <a:buClr>
          <a:srgbClr val="5C86B9"/>
        </a:buClr>
        <a:buSzPct val="70000"/>
        <a:buFont typeface="Zapf Dingbats"/>
        <a:buChar char="✤"/>
        <a:tabLst/>
        <a:defRPr sz="3800" b="0" i="0" u="none" strike="noStrike" cap="none" spc="0" baseline="0">
          <a:ln>
            <a:noFill/>
          </a:ln>
          <a:solidFill>
            <a:srgbClr val="000000"/>
          </a:solidFill>
          <a:uFillTx/>
          <a:latin typeface="Palatino"/>
          <a:ea typeface="Palatino"/>
          <a:cs typeface="Palatino"/>
          <a:sym typeface="Palatino"/>
        </a:defRPr>
      </a:lvl4pPr>
      <a:lvl5pPr marL="2540000" marR="0" indent="-508000" algn="l" defTabSz="584200" latinLnBrk="0">
        <a:lnSpc>
          <a:spcPct val="100000"/>
        </a:lnSpc>
        <a:spcBef>
          <a:spcPts val="3800"/>
        </a:spcBef>
        <a:spcAft>
          <a:spcPts val="0"/>
        </a:spcAft>
        <a:buClr>
          <a:srgbClr val="5C86B9"/>
        </a:buClr>
        <a:buSzPct val="70000"/>
        <a:buFont typeface="Zapf Dingbats"/>
        <a:buChar char="✤"/>
        <a:tabLst/>
        <a:defRPr sz="3800" b="0" i="0" u="none" strike="noStrike" cap="none" spc="0" baseline="0">
          <a:ln>
            <a:noFill/>
          </a:ln>
          <a:solidFill>
            <a:srgbClr val="000000"/>
          </a:solidFill>
          <a:uFillTx/>
          <a:latin typeface="Palatino"/>
          <a:ea typeface="Palatino"/>
          <a:cs typeface="Palatino"/>
          <a:sym typeface="Palatino"/>
        </a:defRPr>
      </a:lvl5pPr>
      <a:lvl6pPr marL="3048000" marR="0" indent="-508000" algn="l" defTabSz="584200" latinLnBrk="0">
        <a:lnSpc>
          <a:spcPct val="100000"/>
        </a:lnSpc>
        <a:spcBef>
          <a:spcPts val="3800"/>
        </a:spcBef>
        <a:spcAft>
          <a:spcPts val="0"/>
        </a:spcAft>
        <a:buClr>
          <a:srgbClr val="5C86B9"/>
        </a:buClr>
        <a:buSzPct val="70000"/>
        <a:buFont typeface="Zapf Dingbats"/>
        <a:buChar char="✤"/>
        <a:tabLst/>
        <a:defRPr sz="3800" b="0" i="0" u="none" strike="noStrike" cap="none" spc="0" baseline="0">
          <a:ln>
            <a:noFill/>
          </a:ln>
          <a:solidFill>
            <a:srgbClr val="000000"/>
          </a:solidFill>
          <a:uFillTx/>
          <a:latin typeface="Palatino"/>
          <a:ea typeface="Palatino"/>
          <a:cs typeface="Palatino"/>
          <a:sym typeface="Palatino"/>
        </a:defRPr>
      </a:lvl6pPr>
      <a:lvl7pPr marL="3556000" marR="0" indent="-508000" algn="l" defTabSz="584200" latinLnBrk="0">
        <a:lnSpc>
          <a:spcPct val="100000"/>
        </a:lnSpc>
        <a:spcBef>
          <a:spcPts val="3800"/>
        </a:spcBef>
        <a:spcAft>
          <a:spcPts val="0"/>
        </a:spcAft>
        <a:buClr>
          <a:srgbClr val="5C86B9"/>
        </a:buClr>
        <a:buSzPct val="70000"/>
        <a:buFont typeface="Zapf Dingbats"/>
        <a:buChar char="✤"/>
        <a:tabLst/>
        <a:defRPr sz="3800" b="0" i="0" u="none" strike="noStrike" cap="none" spc="0" baseline="0">
          <a:ln>
            <a:noFill/>
          </a:ln>
          <a:solidFill>
            <a:srgbClr val="000000"/>
          </a:solidFill>
          <a:uFillTx/>
          <a:latin typeface="Palatino"/>
          <a:ea typeface="Palatino"/>
          <a:cs typeface="Palatino"/>
          <a:sym typeface="Palatino"/>
        </a:defRPr>
      </a:lvl7pPr>
      <a:lvl8pPr marL="4064000" marR="0" indent="-508000" algn="l" defTabSz="584200" latinLnBrk="0">
        <a:lnSpc>
          <a:spcPct val="100000"/>
        </a:lnSpc>
        <a:spcBef>
          <a:spcPts val="3800"/>
        </a:spcBef>
        <a:spcAft>
          <a:spcPts val="0"/>
        </a:spcAft>
        <a:buClr>
          <a:srgbClr val="5C86B9"/>
        </a:buClr>
        <a:buSzPct val="70000"/>
        <a:buFont typeface="Zapf Dingbats"/>
        <a:buChar char="✤"/>
        <a:tabLst/>
        <a:defRPr sz="3800" b="0" i="0" u="none" strike="noStrike" cap="none" spc="0" baseline="0">
          <a:ln>
            <a:noFill/>
          </a:ln>
          <a:solidFill>
            <a:srgbClr val="000000"/>
          </a:solidFill>
          <a:uFillTx/>
          <a:latin typeface="Palatino"/>
          <a:ea typeface="Palatino"/>
          <a:cs typeface="Palatino"/>
          <a:sym typeface="Palatino"/>
        </a:defRPr>
      </a:lvl8pPr>
      <a:lvl9pPr marL="4572000" marR="0" indent="-508000" algn="l" defTabSz="584200" latinLnBrk="0">
        <a:lnSpc>
          <a:spcPct val="100000"/>
        </a:lnSpc>
        <a:spcBef>
          <a:spcPts val="3800"/>
        </a:spcBef>
        <a:spcAft>
          <a:spcPts val="0"/>
        </a:spcAft>
        <a:buClr>
          <a:srgbClr val="5C86B9"/>
        </a:buClr>
        <a:buSzPct val="70000"/>
        <a:buFont typeface="Zapf Dingbats"/>
        <a:buChar char="✤"/>
        <a:tabLst/>
        <a:defRPr sz="3800" b="0" i="0" u="none" strike="noStrike" cap="none" spc="0" baseline="0">
          <a:ln>
            <a:noFill/>
          </a:ln>
          <a:solidFill>
            <a:srgbClr val="000000"/>
          </a:solidFill>
          <a:uFillTx/>
          <a:latin typeface="Palatino"/>
          <a:ea typeface="Palatino"/>
          <a:cs typeface="Palatino"/>
          <a:sym typeface="Palatino"/>
        </a:defRPr>
      </a:lvl9pPr>
    </p:bodyStyle>
    <p:otherStyle>
      <a:lvl1pPr marL="0" marR="0" indent="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Palatino"/>
        </a:defRPr>
      </a:lvl1pPr>
      <a:lvl2pPr marL="0" marR="0" indent="22860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Palatino"/>
        </a:defRPr>
      </a:lvl2pPr>
      <a:lvl3pPr marL="0" marR="0" indent="45720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Palatino"/>
        </a:defRPr>
      </a:lvl3pPr>
      <a:lvl4pPr marL="0" marR="0" indent="68580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Palatino"/>
        </a:defRPr>
      </a:lvl4pPr>
      <a:lvl5pPr marL="0" marR="0" indent="91440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Palatino"/>
        </a:defRPr>
      </a:lvl5pPr>
      <a:lvl6pPr marL="0" marR="0" indent="114300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Palatino"/>
        </a:defRPr>
      </a:lvl6pPr>
      <a:lvl7pPr marL="0" marR="0" indent="137160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Palatino"/>
        </a:defRPr>
      </a:lvl7pPr>
      <a:lvl8pPr marL="0" marR="0" indent="160020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Palatino"/>
        </a:defRPr>
      </a:lvl8pPr>
      <a:lvl9pPr marL="0" marR="0" indent="182880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Palatino"/>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hyperlink" Target="http://journals.plos.org/plosmedicine/article?id=10.1371/journal.pmed.1001454" TargetMode="External"/><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1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hyperlink" Target="https://www.nimh.nih.gov/health/topics/depression/index.shtml" TargetMode="Externa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8" Type="http://schemas.openxmlformats.org/officeDocument/2006/relationships/hyperlink" Target="http://www.health.harvard.edu/mind-and-mood/exercise-and-depression-report-excerpt" TargetMode="External"/><Relationship Id="rId3" Type="http://schemas.openxmlformats.org/officeDocument/2006/relationships/hyperlink" Target="http://psychnews.psychiatryonline.org/doi/full/10.1176/appi.pn.2014.6b5" TargetMode="External"/><Relationship Id="rId7" Type="http://schemas.openxmlformats.org/officeDocument/2006/relationships/hyperlink" Target="http://discovery.dundee.ac.uk/portal/files/778709/Mead_2010.pdf" TargetMode="External"/><Relationship Id="rId2" Type="http://schemas.openxmlformats.org/officeDocument/2006/relationships/hyperlink" Target="http://www.mayoclinic.org/diseases-conditions/depression/in-depth/depression-and-exercise/art-20046495" TargetMode="External"/><Relationship Id="rId1" Type="http://schemas.openxmlformats.org/officeDocument/2006/relationships/slideLayout" Target="../slideLayouts/slideLayout12.xml"/><Relationship Id="rId6" Type="http://schemas.openxmlformats.org/officeDocument/2006/relationships/hyperlink" Target="http://www.ncbi.nlm.nih.gov/pmc/articles/PMC3613866/" TargetMode="External"/><Relationship Id="rId5" Type="http://schemas.openxmlformats.org/officeDocument/2006/relationships/hyperlink" Target="http://www.ncbi.nlm.nih.gov/pubmed/21658349" TargetMode="External"/><Relationship Id="rId4" Type="http://schemas.openxmlformats.org/officeDocument/2006/relationships/hyperlink" Target="http://www.ncbi.nlm.nih.gov/pubmed/16895046" TargetMode="External"/><Relationship Id="rId9" Type="http://schemas.openxmlformats.org/officeDocument/2006/relationships/hyperlink" Target="http://emedicine.medscape.com/article/88648-overview" TargetMode="External"/></Relationships>
</file>

<file path=ppt/slides/_rels/slide44.xml.rels><?xml version="1.0" encoding="UTF-8" standalone="yes"?>
<Relationships xmlns="http://schemas.openxmlformats.org/package/2006/relationships"><Relationship Id="rId8" Type="http://schemas.openxmlformats.org/officeDocument/2006/relationships/hyperlink" Target="http://www.ncbi.nlm.nih.gov/pubmed/6091217" TargetMode="External"/><Relationship Id="rId3" Type="http://schemas.openxmlformats.org/officeDocument/2006/relationships/hyperlink" Target="http://www.exerciseismedicine.org/assets/page_documents/HCP_Action_Guide(3).pdf" TargetMode="External"/><Relationship Id="rId7" Type="http://schemas.openxmlformats.org/officeDocument/2006/relationships/hyperlink" Target="http://www.ncbi.nlm.nih.gov/pubmed/8571000" TargetMode="External"/><Relationship Id="rId2" Type="http://schemas.openxmlformats.org/officeDocument/2006/relationships/hyperlink" Target="http://www.exerciseismedicine.org/support_page.php/healthcare-providers/" TargetMode="External"/><Relationship Id="rId1" Type="http://schemas.openxmlformats.org/officeDocument/2006/relationships/slideLayout" Target="../slideLayouts/slideLayout12.xml"/><Relationship Id="rId6" Type="http://schemas.openxmlformats.org/officeDocument/2006/relationships/hyperlink" Target="http://www.ncbi.nlm.nih.gov/pmc/articles/PMC474733/" TargetMode="External"/><Relationship Id="rId5" Type="http://schemas.openxmlformats.org/officeDocument/2006/relationships/hyperlink" Target="https://www.healthypeople.gov/2020/topics-objectives/topic/physical-activity/objectives" TargetMode="External"/><Relationship Id="rId4" Type="http://schemas.openxmlformats.org/officeDocument/2006/relationships/hyperlink" Target="http://www.ncbi.nlm.nih.gov/pmc/articles/PMC4264809/" TargetMode="External"/><Relationship Id="rId9" Type="http://schemas.openxmlformats.org/officeDocument/2006/relationships/hyperlink" Target="http://www.magventure.com/en-gb/FDA-cleared-TMS-depression-treatment"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 name="May 9th, 2017"/>
          <p:cNvSpPr>
            <a:spLocks noGrp="1"/>
          </p:cNvSpPr>
          <p:nvPr>
            <p:ph type="body" idx="13"/>
          </p:nvPr>
        </p:nvSpPr>
        <p:spPr>
          <a:prstGeom prst="rect">
            <a:avLst/>
          </a:prstGeom>
        </p:spPr>
        <p:txBody>
          <a:bodyPr/>
          <a:lstStyle/>
          <a:p>
            <a:r>
              <a:t>May 9th, 2017</a:t>
            </a:r>
          </a:p>
        </p:txBody>
      </p:sp>
      <p:sp>
        <p:nvSpPr>
          <p:cNvPr id="134" name="Non-Pharmacologic Management of Depression"/>
          <p:cNvSpPr>
            <a:spLocks noGrp="1"/>
          </p:cNvSpPr>
          <p:nvPr>
            <p:ph type="ctrTitle"/>
          </p:nvPr>
        </p:nvSpPr>
        <p:spPr>
          <a:xfrm>
            <a:off x="355600" y="5905500"/>
            <a:ext cx="7027380" cy="2108200"/>
          </a:xfrm>
          <a:prstGeom prst="rect">
            <a:avLst/>
          </a:prstGeom>
        </p:spPr>
        <p:txBody>
          <a:bodyPr>
            <a:normAutofit fontScale="90000"/>
          </a:bodyPr>
          <a:lstStyle>
            <a:lvl1pPr defTabSz="566674">
              <a:defRPr sz="6208" spc="-124"/>
            </a:lvl1pPr>
          </a:lstStyle>
          <a:p>
            <a:r>
              <a:rPr dirty="0"/>
              <a:t>Non-Pharmacologic Management of Depression</a:t>
            </a:r>
          </a:p>
        </p:txBody>
      </p:sp>
      <p:sp>
        <p:nvSpPr>
          <p:cNvPr id="135" name="David Martorano, M.D."/>
          <p:cNvSpPr>
            <a:spLocks noGrp="1"/>
          </p:cNvSpPr>
          <p:nvPr>
            <p:ph type="subTitle" sz="quarter" idx="1"/>
          </p:nvPr>
        </p:nvSpPr>
        <p:spPr>
          <a:prstGeom prst="rect">
            <a:avLst/>
          </a:prstGeom>
        </p:spPr>
        <p:txBody>
          <a:bodyPr/>
          <a:lstStyle/>
          <a:p>
            <a:r>
              <a:t>David Martorano, M.D.</a:t>
            </a:r>
          </a:p>
        </p:txBody>
      </p:sp>
      <p:pic>
        <p:nvPicPr>
          <p:cNvPr id="3" name="Picture 2"/>
          <p:cNvPicPr>
            <a:picLocks noChangeAspect="1"/>
          </p:cNvPicPr>
          <p:nvPr/>
        </p:nvPicPr>
        <p:blipFill>
          <a:blip r:embed="rId2"/>
          <a:stretch>
            <a:fillRect/>
          </a:stretch>
        </p:blipFill>
        <p:spPr>
          <a:xfrm>
            <a:off x="6729206" y="817770"/>
            <a:ext cx="5621820" cy="7195930"/>
          </a:xfrm>
          <a:prstGeom prst="rect">
            <a:avLst/>
          </a:prstGeom>
        </p:spPr>
      </p:pic>
    </p:spTree>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 name="What we learned from STAR*D"/>
          <p:cNvSpPr>
            <a:spLocks noGrp="1"/>
          </p:cNvSpPr>
          <p:nvPr>
            <p:ph type="title"/>
          </p:nvPr>
        </p:nvSpPr>
        <p:spPr>
          <a:prstGeom prst="rect">
            <a:avLst/>
          </a:prstGeom>
        </p:spPr>
        <p:txBody>
          <a:bodyPr/>
          <a:lstStyle/>
          <a:p>
            <a:r>
              <a:t>What we learned from STAR*D</a:t>
            </a:r>
          </a:p>
        </p:txBody>
      </p:sp>
      <p:sp>
        <p:nvSpPr>
          <p:cNvPr id="150" name="Never spend more time a on picking a name then designing a study…"/>
          <p:cNvSpPr>
            <a:spLocks noGrp="1"/>
          </p:cNvSpPr>
          <p:nvPr>
            <p:ph type="body" idx="1"/>
          </p:nvPr>
        </p:nvSpPr>
        <p:spPr>
          <a:prstGeom prst="rect">
            <a:avLst/>
          </a:prstGeom>
        </p:spPr>
        <p:txBody>
          <a:bodyPr/>
          <a:lstStyle/>
          <a:p>
            <a:r>
              <a:rPr dirty="0"/>
              <a:t>Never spend more time on picking a name then designing a study</a:t>
            </a:r>
          </a:p>
          <a:p>
            <a:r>
              <a:rPr dirty="0"/>
              <a:t>Do</a:t>
            </a:r>
            <a:r>
              <a:rPr lang="en-US" dirty="0"/>
              <a:t> no</a:t>
            </a:r>
            <a:r>
              <a:rPr dirty="0"/>
              <a:t>t try to study too much with too many people</a:t>
            </a:r>
          </a:p>
          <a:p>
            <a:r>
              <a:rPr dirty="0"/>
              <a:t>Depression can be successfully treated with antidepressants</a:t>
            </a:r>
          </a:p>
          <a:p>
            <a:r>
              <a:rPr dirty="0"/>
              <a:t>Lots of people’s depression can</a:t>
            </a:r>
            <a:r>
              <a:rPr lang="en-US" dirty="0"/>
              <a:t>no</a:t>
            </a:r>
            <a:r>
              <a:rPr dirty="0"/>
              <a:t>t be managed with antidepressants</a:t>
            </a:r>
          </a:p>
        </p:txBody>
      </p:sp>
    </p:spTree>
  </p:cSld>
  <p:clrMapOvr>
    <a:masterClrMapping/>
  </p:clrMapOvr>
  <p:transition spd="med"/>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 name="Enrolled…"/>
          <p:cNvSpPr/>
          <p:nvPr/>
        </p:nvSpPr>
        <p:spPr>
          <a:xfrm>
            <a:off x="431166" y="2174917"/>
            <a:ext cx="2969461" cy="1091372"/>
          </a:xfrm>
          <a:prstGeom prst="rect">
            <a:avLst/>
          </a:prstGeom>
          <a:blipFill>
            <a:blip r:embed="rId2"/>
          </a:blipFill>
          <a:ln w="12700">
            <a:miter lim="400000"/>
          </a:ln>
          <a:extLst>
            <a:ext uri="{C572A759-6A51-4108-AA02-DFA0A04FC94B}">
              <ma14:wrappingTextBoxFlag xmlns="" xmlns:ma14="http://schemas.microsoft.com/office/mac/drawingml/2011/main" val="1"/>
            </a:ext>
          </a:extLst>
        </p:spPr>
        <p:txBody>
          <a:bodyPr lIns="50800" tIns="50800" rIns="50800" bIns="50800" anchor="ctr"/>
          <a:lstStyle/>
          <a:p>
            <a:pPr>
              <a:defRPr>
                <a:solidFill>
                  <a:srgbClr val="FFFFFF"/>
                </a:solidFill>
              </a:defRPr>
            </a:pPr>
            <a:r>
              <a:t>Enrolled</a:t>
            </a:r>
          </a:p>
          <a:p>
            <a:pPr>
              <a:defRPr>
                <a:solidFill>
                  <a:srgbClr val="FFFFFF"/>
                </a:solidFill>
              </a:defRPr>
            </a:pPr>
            <a:r>
              <a:t>N=4,041</a:t>
            </a:r>
          </a:p>
        </p:txBody>
      </p:sp>
      <p:sp>
        <p:nvSpPr>
          <p:cNvPr id="153" name="Citalopram…"/>
          <p:cNvSpPr/>
          <p:nvPr/>
        </p:nvSpPr>
        <p:spPr>
          <a:xfrm>
            <a:off x="3894404" y="2174917"/>
            <a:ext cx="2517380" cy="1091372"/>
          </a:xfrm>
          <a:prstGeom prst="rect">
            <a:avLst/>
          </a:prstGeom>
          <a:blipFill>
            <a:blip r:embed="rId2"/>
          </a:blipFill>
          <a:ln w="12700">
            <a:miter lim="400000"/>
          </a:ln>
          <a:extLst>
            <a:ext uri="{C572A759-6A51-4108-AA02-DFA0A04FC94B}">
              <ma14:wrappingTextBoxFlag xmlns="" xmlns:ma14="http://schemas.microsoft.com/office/mac/drawingml/2011/main" val="1"/>
            </a:ext>
          </a:extLst>
        </p:spPr>
        <p:txBody>
          <a:bodyPr lIns="50800" tIns="50800" rIns="50800" bIns="50800" anchor="ctr"/>
          <a:lstStyle/>
          <a:p>
            <a:pPr>
              <a:defRPr>
                <a:solidFill>
                  <a:srgbClr val="FFFFFF"/>
                </a:solidFill>
              </a:defRPr>
            </a:pPr>
            <a:r>
              <a:t>Citalopram</a:t>
            </a:r>
          </a:p>
          <a:p>
            <a:pPr>
              <a:defRPr>
                <a:solidFill>
                  <a:srgbClr val="FFFFFF"/>
                </a:solidFill>
              </a:defRPr>
            </a:pPr>
            <a:r>
              <a:t>N=3,671</a:t>
            </a:r>
          </a:p>
        </p:txBody>
      </p:sp>
      <p:sp>
        <p:nvSpPr>
          <p:cNvPr id="154" name="Buproprion…"/>
          <p:cNvSpPr/>
          <p:nvPr/>
        </p:nvSpPr>
        <p:spPr>
          <a:xfrm>
            <a:off x="6905562" y="2174917"/>
            <a:ext cx="2517380" cy="1091372"/>
          </a:xfrm>
          <a:prstGeom prst="rect">
            <a:avLst/>
          </a:prstGeom>
          <a:blipFill>
            <a:blip r:embed="rId2"/>
          </a:blipFill>
          <a:ln w="12700">
            <a:miter lim="400000"/>
          </a:ln>
          <a:extLst>
            <a:ext uri="{C572A759-6A51-4108-AA02-DFA0A04FC94B}">
              <ma14:wrappingTextBoxFlag xmlns="" xmlns:ma14="http://schemas.microsoft.com/office/mac/drawingml/2011/main" val="1"/>
            </a:ext>
          </a:extLst>
        </p:spPr>
        <p:txBody>
          <a:bodyPr lIns="50800" tIns="50800" rIns="50800" bIns="50800" anchor="ctr"/>
          <a:lstStyle/>
          <a:p>
            <a:pPr>
              <a:defRPr>
                <a:solidFill>
                  <a:srgbClr val="FFFFFF"/>
                </a:solidFill>
              </a:defRPr>
            </a:pPr>
            <a:r>
              <a:t>Buproprion</a:t>
            </a:r>
          </a:p>
          <a:p>
            <a:pPr>
              <a:defRPr>
                <a:solidFill>
                  <a:srgbClr val="FFFFFF"/>
                </a:solidFill>
              </a:defRPr>
            </a:pPr>
            <a:r>
              <a:t>N=239</a:t>
            </a:r>
          </a:p>
        </p:txBody>
      </p:sp>
      <p:sp>
        <p:nvSpPr>
          <p:cNvPr id="155" name="Sertraline…"/>
          <p:cNvSpPr/>
          <p:nvPr/>
        </p:nvSpPr>
        <p:spPr>
          <a:xfrm>
            <a:off x="6905562" y="3522824"/>
            <a:ext cx="2517380" cy="1091372"/>
          </a:xfrm>
          <a:prstGeom prst="rect">
            <a:avLst/>
          </a:prstGeom>
          <a:blipFill>
            <a:blip r:embed="rId2"/>
          </a:blipFill>
          <a:ln w="12700">
            <a:miter lim="400000"/>
          </a:ln>
          <a:extLst>
            <a:ext uri="{C572A759-6A51-4108-AA02-DFA0A04FC94B}">
              <ma14:wrappingTextBoxFlag xmlns="" xmlns:ma14="http://schemas.microsoft.com/office/mac/drawingml/2011/main" val="1"/>
            </a:ext>
          </a:extLst>
        </p:spPr>
        <p:txBody>
          <a:bodyPr lIns="50800" tIns="50800" rIns="50800" bIns="50800" anchor="ctr"/>
          <a:lstStyle/>
          <a:p>
            <a:pPr>
              <a:defRPr>
                <a:solidFill>
                  <a:srgbClr val="FFFFFF"/>
                </a:solidFill>
              </a:defRPr>
            </a:pPr>
            <a:r>
              <a:t>Sertraline</a:t>
            </a:r>
          </a:p>
          <a:p>
            <a:pPr>
              <a:defRPr>
                <a:solidFill>
                  <a:srgbClr val="FFFFFF"/>
                </a:solidFill>
              </a:defRPr>
            </a:pPr>
            <a:r>
              <a:t>N=238</a:t>
            </a:r>
          </a:p>
        </p:txBody>
      </p:sp>
      <p:sp>
        <p:nvSpPr>
          <p:cNvPr id="156" name="Venlafaxine…"/>
          <p:cNvSpPr/>
          <p:nvPr/>
        </p:nvSpPr>
        <p:spPr>
          <a:xfrm>
            <a:off x="6905562" y="4876800"/>
            <a:ext cx="2517380" cy="1091372"/>
          </a:xfrm>
          <a:prstGeom prst="rect">
            <a:avLst/>
          </a:prstGeom>
          <a:blipFill>
            <a:blip r:embed="rId2"/>
          </a:blipFill>
          <a:ln w="12700">
            <a:miter lim="400000"/>
          </a:ln>
          <a:extLst>
            <a:ext uri="{C572A759-6A51-4108-AA02-DFA0A04FC94B}">
              <ma14:wrappingTextBoxFlag xmlns="" xmlns:ma14="http://schemas.microsoft.com/office/mac/drawingml/2011/main" val="1"/>
            </a:ext>
          </a:extLst>
        </p:spPr>
        <p:txBody>
          <a:bodyPr lIns="50800" tIns="50800" rIns="50800" bIns="50800" anchor="ctr"/>
          <a:lstStyle/>
          <a:p>
            <a:pPr>
              <a:defRPr>
                <a:solidFill>
                  <a:srgbClr val="FFFFFF"/>
                </a:solidFill>
              </a:defRPr>
            </a:pPr>
            <a:r>
              <a:t>Venlafaxine</a:t>
            </a:r>
          </a:p>
          <a:p>
            <a:pPr>
              <a:defRPr>
                <a:solidFill>
                  <a:srgbClr val="FFFFFF"/>
                </a:solidFill>
              </a:defRPr>
            </a:pPr>
            <a:r>
              <a:t>N=250</a:t>
            </a:r>
          </a:p>
        </p:txBody>
      </p:sp>
      <p:sp>
        <p:nvSpPr>
          <p:cNvPr id="157" name="Cit + Bup…"/>
          <p:cNvSpPr/>
          <p:nvPr/>
        </p:nvSpPr>
        <p:spPr>
          <a:xfrm>
            <a:off x="6905562" y="6230775"/>
            <a:ext cx="2517380" cy="1091373"/>
          </a:xfrm>
          <a:prstGeom prst="rect">
            <a:avLst/>
          </a:prstGeom>
          <a:blipFill>
            <a:blip r:embed="rId2"/>
          </a:blipFill>
          <a:ln w="12700">
            <a:miter lim="400000"/>
          </a:ln>
          <a:extLst>
            <a:ext uri="{C572A759-6A51-4108-AA02-DFA0A04FC94B}">
              <ma14:wrappingTextBoxFlag xmlns="" xmlns:ma14="http://schemas.microsoft.com/office/mac/drawingml/2011/main" val="1"/>
            </a:ext>
          </a:extLst>
        </p:spPr>
        <p:txBody>
          <a:bodyPr lIns="50800" tIns="50800" rIns="50800" bIns="50800" anchor="ctr"/>
          <a:lstStyle/>
          <a:p>
            <a:pPr>
              <a:defRPr>
                <a:solidFill>
                  <a:srgbClr val="FFFFFF"/>
                </a:solidFill>
              </a:defRPr>
            </a:pPr>
            <a:r>
              <a:t>Cit + Bup</a:t>
            </a:r>
          </a:p>
          <a:p>
            <a:pPr>
              <a:defRPr>
                <a:solidFill>
                  <a:srgbClr val="FFFFFF"/>
                </a:solidFill>
              </a:defRPr>
            </a:pPr>
            <a:r>
              <a:t>N=250</a:t>
            </a:r>
          </a:p>
        </p:txBody>
      </p:sp>
      <p:sp>
        <p:nvSpPr>
          <p:cNvPr id="158" name="Cit + BuS…"/>
          <p:cNvSpPr/>
          <p:nvPr/>
        </p:nvSpPr>
        <p:spPr>
          <a:xfrm>
            <a:off x="6905562" y="7578682"/>
            <a:ext cx="2517380" cy="1091372"/>
          </a:xfrm>
          <a:prstGeom prst="rect">
            <a:avLst/>
          </a:prstGeom>
          <a:blipFill>
            <a:blip r:embed="rId2"/>
          </a:blipFill>
          <a:ln w="12700">
            <a:miter lim="400000"/>
          </a:ln>
          <a:extLst>
            <a:ext uri="{C572A759-6A51-4108-AA02-DFA0A04FC94B}">
              <ma14:wrappingTextBoxFlag xmlns="" xmlns:ma14="http://schemas.microsoft.com/office/mac/drawingml/2011/main" val="1"/>
            </a:ext>
          </a:extLst>
        </p:spPr>
        <p:txBody>
          <a:bodyPr lIns="50800" tIns="50800" rIns="50800" bIns="50800" anchor="ctr"/>
          <a:lstStyle/>
          <a:p>
            <a:pPr>
              <a:defRPr>
                <a:solidFill>
                  <a:srgbClr val="FFFFFF"/>
                </a:solidFill>
              </a:defRPr>
            </a:pPr>
            <a:r>
              <a:t>Cit + BuS</a:t>
            </a:r>
          </a:p>
          <a:p>
            <a:pPr>
              <a:defRPr>
                <a:solidFill>
                  <a:srgbClr val="FFFFFF"/>
                </a:solidFill>
              </a:defRPr>
            </a:pPr>
            <a:r>
              <a:t>N=250</a:t>
            </a:r>
          </a:p>
        </p:txBody>
      </p:sp>
      <p:sp>
        <p:nvSpPr>
          <p:cNvPr id="159" name="Cit + CBT…"/>
          <p:cNvSpPr/>
          <p:nvPr/>
        </p:nvSpPr>
        <p:spPr>
          <a:xfrm>
            <a:off x="10052871" y="2174917"/>
            <a:ext cx="2517380" cy="1091372"/>
          </a:xfrm>
          <a:prstGeom prst="rect">
            <a:avLst/>
          </a:prstGeom>
          <a:blipFill>
            <a:blip r:embed="rId2"/>
          </a:blipFill>
          <a:ln w="12700">
            <a:miter lim="400000"/>
          </a:ln>
          <a:extLst>
            <a:ext uri="{C572A759-6A51-4108-AA02-DFA0A04FC94B}">
              <ma14:wrappingTextBoxFlag xmlns="" xmlns:ma14="http://schemas.microsoft.com/office/mac/drawingml/2011/main" val="1"/>
            </a:ext>
          </a:extLst>
        </p:spPr>
        <p:txBody>
          <a:bodyPr lIns="50800" tIns="50800" rIns="50800" bIns="50800" anchor="ctr"/>
          <a:lstStyle/>
          <a:p>
            <a:pPr>
              <a:defRPr>
                <a:solidFill>
                  <a:srgbClr val="FFFFFF"/>
                </a:solidFill>
              </a:defRPr>
            </a:pPr>
            <a:r>
              <a:t>Cit + CBT</a:t>
            </a:r>
          </a:p>
          <a:p>
            <a:pPr>
              <a:defRPr>
                <a:solidFill>
                  <a:srgbClr val="FFFFFF"/>
                </a:solidFill>
              </a:defRPr>
            </a:pPr>
            <a:r>
              <a:t>N=85</a:t>
            </a:r>
          </a:p>
        </p:txBody>
      </p:sp>
      <p:sp>
        <p:nvSpPr>
          <p:cNvPr id="160" name="CBT…"/>
          <p:cNvSpPr/>
          <p:nvPr/>
        </p:nvSpPr>
        <p:spPr>
          <a:xfrm>
            <a:off x="10052871" y="3522824"/>
            <a:ext cx="2517380" cy="1091372"/>
          </a:xfrm>
          <a:prstGeom prst="rect">
            <a:avLst/>
          </a:prstGeom>
          <a:blipFill>
            <a:blip r:embed="rId2"/>
          </a:blipFill>
          <a:ln w="12700">
            <a:miter lim="400000"/>
          </a:ln>
          <a:extLst>
            <a:ext uri="{C572A759-6A51-4108-AA02-DFA0A04FC94B}">
              <ma14:wrappingTextBoxFlag xmlns="" xmlns:ma14="http://schemas.microsoft.com/office/mac/drawingml/2011/main" val="1"/>
            </a:ext>
          </a:extLst>
        </p:spPr>
        <p:txBody>
          <a:bodyPr lIns="50800" tIns="50800" rIns="50800" bIns="50800" anchor="ctr"/>
          <a:lstStyle/>
          <a:p>
            <a:pPr>
              <a:defRPr>
                <a:solidFill>
                  <a:srgbClr val="FFFFFF"/>
                </a:solidFill>
              </a:defRPr>
            </a:pPr>
            <a:r>
              <a:t>CBT</a:t>
            </a:r>
          </a:p>
          <a:p>
            <a:pPr>
              <a:defRPr>
                <a:solidFill>
                  <a:srgbClr val="FFFFFF"/>
                </a:solidFill>
              </a:defRPr>
            </a:pPr>
            <a:r>
              <a:t>N=62</a:t>
            </a:r>
          </a:p>
        </p:txBody>
      </p:sp>
      <p:sp>
        <p:nvSpPr>
          <p:cNvPr id="161" name="370 drop out"/>
          <p:cNvSpPr/>
          <p:nvPr/>
        </p:nvSpPr>
        <p:spPr>
          <a:xfrm>
            <a:off x="789974" y="3464175"/>
            <a:ext cx="2251845" cy="60960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r>
              <a:t>370 drop out</a:t>
            </a:r>
          </a:p>
        </p:txBody>
      </p:sp>
      <p:sp>
        <p:nvSpPr>
          <p:cNvPr id="162" name="766 “exit”"/>
          <p:cNvSpPr/>
          <p:nvPr/>
        </p:nvSpPr>
        <p:spPr>
          <a:xfrm>
            <a:off x="4264925" y="3464175"/>
            <a:ext cx="1776339" cy="60960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r>
              <a:t>766 “exit”</a:t>
            </a:r>
          </a:p>
        </p:txBody>
      </p:sp>
      <p:sp>
        <p:nvSpPr>
          <p:cNvPr id="163" name="STAR*D"/>
          <p:cNvSpPr/>
          <p:nvPr/>
        </p:nvSpPr>
        <p:spPr>
          <a:xfrm>
            <a:off x="4869230" y="3111"/>
            <a:ext cx="3266340" cy="1110793"/>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lgn="l">
              <a:defRPr sz="6400" spc="-128">
                <a:solidFill>
                  <a:schemeClr val="accent1">
                    <a:hueOff val="54750"/>
                    <a:satOff val="-1697"/>
                    <a:lumOff val="-18038"/>
                  </a:schemeClr>
                </a:solidFill>
                <a:latin typeface="+mn-lt"/>
                <a:ea typeface="+mn-ea"/>
                <a:cs typeface="+mn-cs"/>
                <a:sym typeface="Didot"/>
              </a:defRPr>
            </a:lvl1pPr>
          </a:lstStyle>
          <a:p>
            <a:r>
              <a:t>STAR*D</a:t>
            </a:r>
          </a:p>
        </p:txBody>
      </p:sp>
      <p:sp>
        <p:nvSpPr>
          <p:cNvPr id="164" name="D is for DISASTER"/>
          <p:cNvSpPr/>
          <p:nvPr/>
        </p:nvSpPr>
        <p:spPr>
          <a:xfrm>
            <a:off x="4377563" y="1026998"/>
            <a:ext cx="4249675" cy="674827"/>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lgn="l">
              <a:defRPr sz="3600">
                <a:solidFill>
                  <a:srgbClr val="5C86B9"/>
                </a:solidFill>
                <a:latin typeface="+mn-lt"/>
                <a:ea typeface="+mn-ea"/>
                <a:cs typeface="+mn-cs"/>
                <a:sym typeface="Didot"/>
              </a:defRPr>
            </a:lvl1pPr>
          </a:lstStyle>
          <a:p>
            <a:r>
              <a:t>D is for DISASTER</a:t>
            </a:r>
          </a:p>
        </p:txBody>
      </p:sp>
      <p:sp>
        <p:nvSpPr>
          <p:cNvPr id="165" name="432 “exit”"/>
          <p:cNvSpPr/>
          <p:nvPr/>
        </p:nvSpPr>
        <p:spPr>
          <a:xfrm>
            <a:off x="8580736" y="8833032"/>
            <a:ext cx="1776339" cy="60960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r>
              <a:t>432 “exit”</a:t>
            </a:r>
          </a:p>
        </p:txBody>
      </p:sp>
    </p:spTree>
  </p:cSld>
  <p:clrMapOvr>
    <a:masterClrMapping/>
  </p:clrMapOvr>
  <p:transition spd="med"/>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7" name="3D Stacked Column Chart"/>
          <p:cNvGraphicFramePr/>
          <p:nvPr>
            <p:extLst>
              <p:ext uri="{D42A27DB-BD31-4B8C-83A1-F6EECF244321}">
                <p14:modId xmlns:p14="http://schemas.microsoft.com/office/powerpoint/2010/main" val="410428361"/>
              </p:ext>
            </p:extLst>
          </p:nvPr>
        </p:nvGraphicFramePr>
        <p:xfrm>
          <a:off x="311997" y="-2109946"/>
          <a:ext cx="12565803" cy="11445314"/>
        </p:xfrm>
        <a:graphic>
          <a:graphicData uri="http://schemas.openxmlformats.org/drawingml/2006/chart">
            <c:chart xmlns:c="http://schemas.openxmlformats.org/drawingml/2006/chart" xmlns:r="http://schemas.openxmlformats.org/officeDocument/2006/relationships" r:id="rId2"/>
          </a:graphicData>
        </a:graphic>
      </p:graphicFrame>
      <p:sp>
        <p:nvSpPr>
          <p:cNvPr id="168" name="48%…"/>
          <p:cNvSpPr/>
          <p:nvPr/>
        </p:nvSpPr>
        <p:spPr>
          <a:xfrm>
            <a:off x="4440951" y="5023540"/>
            <a:ext cx="1736052" cy="1487587"/>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r>
              <a:rPr dirty="0">
                <a:solidFill>
                  <a:schemeClr val="bg1">
                    <a:lumMod val="20000"/>
                    <a:lumOff val="80000"/>
                  </a:schemeClr>
                </a:solidFill>
              </a:rPr>
              <a:t>48%</a:t>
            </a:r>
          </a:p>
          <a:p>
            <a:r>
              <a:rPr dirty="0">
                <a:solidFill>
                  <a:schemeClr val="bg1">
                    <a:lumMod val="20000"/>
                    <a:lumOff val="80000"/>
                  </a:schemeClr>
                </a:solidFill>
              </a:rPr>
              <a:t>but really</a:t>
            </a:r>
          </a:p>
          <a:p>
            <a:r>
              <a:rPr dirty="0">
                <a:solidFill>
                  <a:schemeClr val="bg1">
                    <a:lumMod val="20000"/>
                    <a:lumOff val="80000"/>
                  </a:schemeClr>
                </a:solidFill>
              </a:rPr>
              <a:t>29%!</a:t>
            </a:r>
          </a:p>
        </p:txBody>
      </p:sp>
      <p:sp>
        <p:nvSpPr>
          <p:cNvPr id="169" name="36%"/>
          <p:cNvSpPr/>
          <p:nvPr/>
        </p:nvSpPr>
        <p:spPr>
          <a:xfrm>
            <a:off x="7699984" y="6433805"/>
            <a:ext cx="815281" cy="60960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r>
              <a:t>36%</a:t>
            </a:r>
          </a:p>
        </p:txBody>
      </p:sp>
      <p:sp>
        <p:nvSpPr>
          <p:cNvPr id="170" name="12%"/>
          <p:cNvSpPr/>
          <p:nvPr/>
        </p:nvSpPr>
        <p:spPr>
          <a:xfrm>
            <a:off x="10038246" y="5901526"/>
            <a:ext cx="815282" cy="60960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r>
              <a:t>12%</a:t>
            </a:r>
          </a:p>
        </p:txBody>
      </p:sp>
      <p:sp>
        <p:nvSpPr>
          <p:cNvPr id="171" name="38% overall remission rate"/>
          <p:cNvSpPr/>
          <p:nvPr/>
        </p:nvSpPr>
        <p:spPr>
          <a:xfrm>
            <a:off x="4635985" y="2376508"/>
            <a:ext cx="5738429" cy="73660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lgn="l">
              <a:spcBef>
                <a:spcPts val="4200"/>
              </a:spcBef>
              <a:defRPr sz="3800">
                <a:solidFill>
                  <a:srgbClr val="000000"/>
                </a:solidFill>
              </a:defRPr>
            </a:lvl1pPr>
          </a:lstStyle>
          <a:p>
            <a:r>
              <a:t>38% overall remission rate</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4" fill="hold" grpId="1" nodeType="clickEffect">
                                  <p:stCondLst>
                                    <p:cond delay="0"/>
                                  </p:stCondLst>
                                  <p:childTnLst>
                                    <p:set>
                                      <p:cBhvr>
                                        <p:cTn id="6" fill="hold"/>
                                        <p:tgtEl>
                                          <p:spTgt spid="167">
                                            <p:graphicEl>
                                              <a:chart seriesIdx="-3" categoryIdx="-3" bldStep="gridLegend"/>
                                            </p:graphicEl>
                                          </p:spTgt>
                                        </p:tgtEl>
                                        <p:attrNameLst>
                                          <p:attrName>style.visibility</p:attrName>
                                        </p:attrNameLst>
                                      </p:cBhvr>
                                      <p:to>
                                        <p:strVal val="visible"/>
                                      </p:to>
                                    </p:set>
                                    <p:animEffect transition="in" filter="wipe(down)">
                                      <p:cBhvr>
                                        <p:cTn id="7" dur="1000"/>
                                        <p:tgtEl>
                                          <p:spTgt spid="167">
                                            <p:graphicEl>
                                              <a:chart seriesIdx="-3" categoryIdx="-3" bldStep="gridLegend"/>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1" nodeType="clickEffect">
                                  <p:stCondLst>
                                    <p:cond delay="0"/>
                                  </p:stCondLst>
                                  <p:childTnLst>
                                    <p:set>
                                      <p:cBhvr>
                                        <p:cTn id="11" fill="hold"/>
                                        <p:tgtEl>
                                          <p:spTgt spid="167">
                                            <p:graphicEl>
                                              <a:chart seriesIdx="0" categoryIdx="-4" bldStep="series"/>
                                            </p:graphicEl>
                                          </p:spTgt>
                                        </p:tgtEl>
                                        <p:attrNameLst>
                                          <p:attrName>style.visibility</p:attrName>
                                        </p:attrNameLst>
                                      </p:cBhvr>
                                      <p:to>
                                        <p:strVal val="visible"/>
                                      </p:to>
                                    </p:set>
                                    <p:animEffect transition="in" filter="wipe(down)">
                                      <p:cBhvr>
                                        <p:cTn id="12" dur="1000"/>
                                        <p:tgtEl>
                                          <p:spTgt spid="167">
                                            <p:graphicEl>
                                              <a:chart seriesIdx="0" categoryIdx="-4" bldStep="series"/>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1" nodeType="clickEffect">
                                  <p:stCondLst>
                                    <p:cond delay="0"/>
                                  </p:stCondLst>
                                  <p:childTnLst>
                                    <p:set>
                                      <p:cBhvr>
                                        <p:cTn id="16" fill="hold"/>
                                        <p:tgtEl>
                                          <p:spTgt spid="167">
                                            <p:graphicEl>
                                              <a:chart seriesIdx="1" categoryIdx="-4" bldStep="series"/>
                                            </p:graphicEl>
                                          </p:spTgt>
                                        </p:tgtEl>
                                        <p:attrNameLst>
                                          <p:attrName>style.visibility</p:attrName>
                                        </p:attrNameLst>
                                      </p:cBhvr>
                                      <p:to>
                                        <p:strVal val="visible"/>
                                      </p:to>
                                    </p:set>
                                    <p:animEffect transition="in" filter="wipe(down)">
                                      <p:cBhvr>
                                        <p:cTn id="17" dur="1000"/>
                                        <p:tgtEl>
                                          <p:spTgt spid="167">
                                            <p:graphicEl>
                                              <a:chart seriesIdx="1" categoryIdx="-4" bldStep="series"/>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1" nodeType="clickEffect">
                                  <p:stCondLst>
                                    <p:cond delay="0"/>
                                  </p:stCondLst>
                                  <p:childTnLst>
                                    <p:set>
                                      <p:cBhvr>
                                        <p:cTn id="21" fill="hold"/>
                                        <p:tgtEl>
                                          <p:spTgt spid="167">
                                            <p:graphicEl>
                                              <a:chart seriesIdx="2" categoryIdx="-4" bldStep="series"/>
                                            </p:graphicEl>
                                          </p:spTgt>
                                        </p:tgtEl>
                                        <p:attrNameLst>
                                          <p:attrName>style.visibility</p:attrName>
                                        </p:attrNameLst>
                                      </p:cBhvr>
                                      <p:to>
                                        <p:strVal val="visible"/>
                                      </p:to>
                                    </p:set>
                                    <p:animEffect transition="in" filter="wipe(down)">
                                      <p:cBhvr>
                                        <p:cTn id="22" dur="1000"/>
                                        <p:tgtEl>
                                          <p:spTgt spid="167">
                                            <p:graphicEl>
                                              <a:chart seriesIdx="2" categoryIdx="-4" bldStep="series"/>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1" nodeType="clickEffect">
                                  <p:stCondLst>
                                    <p:cond delay="0"/>
                                  </p:stCondLst>
                                  <p:childTnLst>
                                    <p:set>
                                      <p:cBhvr>
                                        <p:cTn id="26" fill="hold"/>
                                        <p:tgtEl>
                                          <p:spTgt spid="167">
                                            <p:graphicEl>
                                              <a:chart seriesIdx="3" categoryIdx="-4" bldStep="series"/>
                                            </p:graphicEl>
                                          </p:spTgt>
                                        </p:tgtEl>
                                        <p:attrNameLst>
                                          <p:attrName>style.visibility</p:attrName>
                                        </p:attrNameLst>
                                      </p:cBhvr>
                                      <p:to>
                                        <p:strVal val="visible"/>
                                      </p:to>
                                    </p:set>
                                    <p:animEffect transition="in" filter="wipe(down)">
                                      <p:cBhvr>
                                        <p:cTn id="27" dur="1000"/>
                                        <p:tgtEl>
                                          <p:spTgt spid="167">
                                            <p:graphicEl>
                                              <a:chart seriesIdx="3" categoryIdx="-4" bldStep="series"/>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2" nodeType="clickEffect">
                                  <p:stCondLst>
                                    <p:cond delay="0"/>
                                  </p:stCondLst>
                                  <p:iterate>
                                    <p:tmAbs val="0"/>
                                  </p:iterate>
                                  <p:childTnLst>
                                    <p:set>
                                      <p:cBhvr>
                                        <p:cTn id="31" fill="hold"/>
                                        <p:tgtEl>
                                          <p:spTgt spid="168"/>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3" nodeType="clickEffect">
                                  <p:stCondLst>
                                    <p:cond delay="0"/>
                                  </p:stCondLst>
                                  <p:iterate>
                                    <p:tmAbs val="0"/>
                                  </p:iterate>
                                  <p:childTnLst>
                                    <p:set>
                                      <p:cBhvr>
                                        <p:cTn id="35" fill="hold"/>
                                        <p:tgtEl>
                                          <p:spTgt spid="170"/>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4" nodeType="clickEffect">
                                  <p:stCondLst>
                                    <p:cond delay="0"/>
                                  </p:stCondLst>
                                  <p:iterate>
                                    <p:tmAbs val="0"/>
                                  </p:iterate>
                                  <p:childTnLst>
                                    <p:set>
                                      <p:cBhvr>
                                        <p:cTn id="39" fill="hold"/>
                                        <p:tgtEl>
                                          <p:spTgt spid="1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67" grpId="1">
        <p:bldSub>
          <a:bldChart bld="series"/>
        </p:bldSub>
      </p:bldGraphic>
      <p:bldP spid="168" grpId="2" animBg="1" advAuto="0"/>
      <p:bldP spid="169" grpId="4" animBg="1" advAuto="0"/>
      <p:bldP spid="170" grpId="3" animBg="1" advAuto="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Non-Pharmacologic Management of Depression"/>
          <p:cNvSpPr>
            <a:spLocks noGrp="1"/>
          </p:cNvSpPr>
          <p:nvPr>
            <p:ph type="title"/>
          </p:nvPr>
        </p:nvSpPr>
        <p:spPr>
          <a:prstGeom prst="rect">
            <a:avLst/>
          </a:prstGeom>
        </p:spPr>
        <p:txBody>
          <a:bodyPr/>
          <a:lstStyle>
            <a:lvl1pPr defTabSz="560831">
              <a:defRPr sz="6144" spc="-122"/>
            </a:lvl1pPr>
          </a:lstStyle>
          <a:p>
            <a:r>
              <a:t>Non-Pharmacologic Management of Depression</a:t>
            </a:r>
          </a:p>
        </p:txBody>
      </p:sp>
      <p:sp>
        <p:nvSpPr>
          <p:cNvPr id="174" name="Electro Convulsive Therapy ECT…"/>
          <p:cNvSpPr>
            <a:spLocks noGrp="1"/>
          </p:cNvSpPr>
          <p:nvPr>
            <p:ph type="body" idx="1"/>
          </p:nvPr>
        </p:nvSpPr>
        <p:spPr>
          <a:prstGeom prst="rect">
            <a:avLst/>
          </a:prstGeom>
        </p:spPr>
        <p:txBody>
          <a:bodyPr/>
          <a:lstStyle/>
          <a:p>
            <a:pPr marL="487679" indent="-487679" defTabSz="560831">
              <a:spcBef>
                <a:spcPts val="4000"/>
              </a:spcBef>
              <a:defRPr sz="3648"/>
            </a:pPr>
            <a:r>
              <a:rPr dirty="0"/>
              <a:t>Electro Convulsive Therapy ECT</a:t>
            </a:r>
          </a:p>
          <a:p>
            <a:pPr marL="487679" indent="-487679" defTabSz="560831">
              <a:spcBef>
                <a:spcPts val="4000"/>
              </a:spcBef>
              <a:defRPr sz="3648"/>
            </a:pPr>
            <a:r>
              <a:rPr dirty="0"/>
              <a:t>Psychotherapy </a:t>
            </a:r>
          </a:p>
          <a:p>
            <a:pPr marL="487679" indent="-487679" defTabSz="560831">
              <a:spcBef>
                <a:spcPts val="4000"/>
              </a:spcBef>
              <a:defRPr sz="3648"/>
            </a:pPr>
            <a:r>
              <a:rPr dirty="0"/>
              <a:t>Light Therapy</a:t>
            </a:r>
          </a:p>
          <a:p>
            <a:pPr marL="487679" indent="-487679" defTabSz="560831">
              <a:spcBef>
                <a:spcPts val="4000"/>
              </a:spcBef>
              <a:defRPr sz="3648"/>
            </a:pPr>
            <a:r>
              <a:rPr dirty="0"/>
              <a:t>Sleep Deprivation </a:t>
            </a:r>
          </a:p>
          <a:p>
            <a:pPr marL="487679" indent="-487679" defTabSz="560831">
              <a:spcBef>
                <a:spcPts val="4000"/>
              </a:spcBef>
              <a:defRPr sz="3648"/>
            </a:pPr>
            <a:r>
              <a:rPr dirty="0"/>
              <a:t>Exercise (supplements are still pharmacotherapy)</a:t>
            </a:r>
          </a:p>
          <a:p>
            <a:pPr marL="487679" indent="-487679" defTabSz="560831">
              <a:spcBef>
                <a:spcPts val="4000"/>
              </a:spcBef>
              <a:defRPr sz="3648"/>
            </a:pPr>
            <a:r>
              <a:rPr dirty="0"/>
              <a:t>Transcranial Magnetic Stimulation TMS</a:t>
            </a:r>
          </a:p>
        </p:txBody>
      </p:sp>
    </p:spTree>
  </p:cSld>
  <p:clrMapOvr>
    <a:masterClrMapping/>
  </p:clrMapOvr>
  <p:transition spd="med"/>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 name="ECT"/>
          <p:cNvSpPr>
            <a:spLocks noGrp="1"/>
          </p:cNvSpPr>
          <p:nvPr>
            <p:ph type="title"/>
          </p:nvPr>
        </p:nvSpPr>
        <p:spPr>
          <a:prstGeom prst="rect">
            <a:avLst/>
          </a:prstGeom>
        </p:spPr>
        <p:txBody>
          <a:bodyPr/>
          <a:lstStyle/>
          <a:p>
            <a:r>
              <a:t>ECT</a:t>
            </a:r>
          </a:p>
        </p:txBody>
      </p:sp>
      <p:sp>
        <p:nvSpPr>
          <p:cNvPr id="177" name="Gold Standard of Depression Treatments…"/>
          <p:cNvSpPr>
            <a:spLocks noGrp="1"/>
          </p:cNvSpPr>
          <p:nvPr>
            <p:ph type="body" idx="1"/>
          </p:nvPr>
        </p:nvSpPr>
        <p:spPr>
          <a:prstGeom prst="rect">
            <a:avLst/>
          </a:prstGeom>
        </p:spPr>
        <p:txBody>
          <a:bodyPr/>
          <a:lstStyle/>
          <a:p>
            <a:r>
              <a:rPr dirty="0"/>
              <a:t>Gold Standard of Depression Treatments</a:t>
            </a:r>
          </a:p>
          <a:p>
            <a:r>
              <a:rPr dirty="0"/>
              <a:t>First Line for Psychotic Depression</a:t>
            </a:r>
          </a:p>
          <a:p>
            <a:r>
              <a:rPr dirty="0"/>
              <a:t>Expensive</a:t>
            </a:r>
          </a:p>
          <a:p>
            <a:r>
              <a:rPr dirty="0"/>
              <a:t>High Morbidity</a:t>
            </a:r>
            <a:r>
              <a:rPr lang="en-US" dirty="0"/>
              <a:t> (memory loss common)</a:t>
            </a:r>
            <a:endParaRPr dirty="0"/>
          </a:p>
          <a:p>
            <a:r>
              <a:rPr dirty="0"/>
              <a:t>Usually requires maintenance for recurrent depression</a:t>
            </a:r>
          </a:p>
        </p:txBody>
      </p:sp>
    </p:spTree>
  </p:cSld>
  <p:clrMapOvr>
    <a:masterClrMapping/>
  </p:clrMapOvr>
  <p:transition spd="med"/>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 name="ECT"/>
          <p:cNvSpPr>
            <a:spLocks noGrp="1"/>
          </p:cNvSpPr>
          <p:nvPr>
            <p:ph type="title"/>
          </p:nvPr>
        </p:nvSpPr>
        <p:spPr>
          <a:prstGeom prst="rect">
            <a:avLst/>
          </a:prstGeom>
        </p:spPr>
        <p:txBody>
          <a:bodyPr/>
          <a:lstStyle/>
          <a:p>
            <a:r>
              <a:t>ECT</a:t>
            </a:r>
          </a:p>
        </p:txBody>
      </p:sp>
      <p:sp>
        <p:nvSpPr>
          <p:cNvPr id="180" name="Unilateral (right) vs Bilateral…"/>
          <p:cNvSpPr>
            <a:spLocks noGrp="1"/>
          </p:cNvSpPr>
          <p:nvPr>
            <p:ph type="body" idx="1"/>
          </p:nvPr>
        </p:nvSpPr>
        <p:spPr>
          <a:xfrm>
            <a:off x="355600" y="2984500"/>
            <a:ext cx="8383666" cy="6324600"/>
          </a:xfrm>
          <a:prstGeom prst="rect">
            <a:avLst/>
          </a:prstGeom>
        </p:spPr>
        <p:txBody>
          <a:bodyPr>
            <a:normAutofit fontScale="92500" lnSpcReduction="10000"/>
          </a:bodyPr>
          <a:lstStyle/>
          <a:p>
            <a:r>
              <a:rPr dirty="0"/>
              <a:t>Unilateral (right) vs Bilateral</a:t>
            </a:r>
          </a:p>
          <a:p>
            <a:r>
              <a:rPr dirty="0"/>
              <a:t>Requires paralysis and general anesthesia</a:t>
            </a:r>
          </a:p>
          <a:p>
            <a:r>
              <a:rPr dirty="0"/>
              <a:t>MWF treatment for 20-24 sessions</a:t>
            </a:r>
          </a:p>
          <a:p>
            <a:r>
              <a:rPr lang="en-US" dirty="0"/>
              <a:t>70</a:t>
            </a:r>
            <a:r>
              <a:rPr dirty="0"/>
              <a:t>% response rates</a:t>
            </a:r>
            <a:r>
              <a:rPr lang="en-US" dirty="0"/>
              <a:t> </a:t>
            </a:r>
          </a:p>
          <a:p>
            <a:r>
              <a:rPr lang="en-US" dirty="0"/>
              <a:t>50% remission rate</a:t>
            </a:r>
            <a:endParaRPr dirty="0"/>
          </a:p>
          <a:p>
            <a:r>
              <a:rPr dirty="0"/>
              <a:t>Also treats psychosis and mania</a:t>
            </a:r>
          </a:p>
        </p:txBody>
      </p:sp>
      <p:pic>
        <p:nvPicPr>
          <p:cNvPr id="4" name="Content Placeholder 4"/>
          <p:cNvPicPr>
            <a:picLocks noChangeAspect="1"/>
          </p:cNvPicPr>
          <p:nvPr/>
        </p:nvPicPr>
        <p:blipFill>
          <a:blip r:embed="rId2"/>
          <a:srcRect l="13585" r="13585"/>
          <a:stretch>
            <a:fillRect/>
          </a:stretch>
        </p:blipFill>
        <p:spPr>
          <a:xfrm>
            <a:off x="8232148" y="3417757"/>
            <a:ext cx="4592770" cy="4729396"/>
          </a:xfrm>
          <a:prstGeom prst="rect">
            <a:avLst/>
          </a:prstGeom>
          <a:ln w="12700">
            <a:miter lim="400000"/>
          </a:ln>
          <a:extLst>
            <a:ext uri="{C572A759-6A51-4108-AA02-DFA0A04FC94B}">
              <ma14:wrappingTextBoxFlag xmlns="" xmlns:ma14="http://schemas.microsoft.com/office/mac/drawingml/2011/main" val="1"/>
            </a:ext>
          </a:extLst>
        </p:spPr>
      </p:pic>
    </p:spTree>
  </p:cSld>
  <p:clrMapOvr>
    <a:masterClrMapping/>
  </p:clrMapOvr>
  <p:transition spd="med"/>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 name="Psychotherapy in Depression"/>
          <p:cNvSpPr>
            <a:spLocks noGrp="1"/>
          </p:cNvSpPr>
          <p:nvPr>
            <p:ph type="title"/>
          </p:nvPr>
        </p:nvSpPr>
        <p:spPr>
          <a:prstGeom prst="rect">
            <a:avLst/>
          </a:prstGeom>
        </p:spPr>
        <p:txBody>
          <a:bodyPr/>
          <a:lstStyle/>
          <a:p>
            <a:r>
              <a:t>Psychotherapy in Depression</a:t>
            </a:r>
          </a:p>
        </p:txBody>
      </p:sp>
      <p:sp>
        <p:nvSpPr>
          <p:cNvPr id="183" name="Talk is cheap…"/>
          <p:cNvSpPr/>
          <p:nvPr/>
        </p:nvSpPr>
        <p:spPr>
          <a:xfrm>
            <a:off x="4224414" y="2002459"/>
            <a:ext cx="3282950" cy="656590"/>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3600" b="1" i="1"/>
            </a:lvl1pPr>
          </a:lstStyle>
          <a:p>
            <a:r>
              <a:rPr dirty="0"/>
              <a:t>Talk is cheap…</a:t>
            </a:r>
          </a:p>
        </p:txBody>
      </p:sp>
      <p:sp>
        <p:nvSpPr>
          <p:cNvPr id="184" name="Proven Psychotherapies"/>
          <p:cNvSpPr/>
          <p:nvPr/>
        </p:nvSpPr>
        <p:spPr>
          <a:xfrm>
            <a:off x="552092" y="2841546"/>
            <a:ext cx="4261955" cy="60960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r>
              <a:rPr dirty="0"/>
              <a:t>Proven Psychotherapies </a:t>
            </a:r>
          </a:p>
        </p:txBody>
      </p:sp>
      <p:sp>
        <p:nvSpPr>
          <p:cNvPr id="185" name="Cognitive Behavioral Therapy"/>
          <p:cNvSpPr/>
          <p:nvPr/>
        </p:nvSpPr>
        <p:spPr>
          <a:xfrm>
            <a:off x="1098036" y="4740936"/>
            <a:ext cx="5400517" cy="564257"/>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r>
              <a:rPr b="1" dirty="0"/>
              <a:t>Cognitive Behavioral Therapy</a:t>
            </a:r>
          </a:p>
        </p:txBody>
      </p:sp>
      <p:sp>
        <p:nvSpPr>
          <p:cNvPr id="186" name="Interpersonal Psychotherapy"/>
          <p:cNvSpPr/>
          <p:nvPr/>
        </p:nvSpPr>
        <p:spPr>
          <a:xfrm>
            <a:off x="1049946" y="3460332"/>
            <a:ext cx="5254644" cy="564257"/>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r>
              <a:rPr b="1" dirty="0"/>
              <a:t>Interpersonal Psychotherapy</a:t>
            </a:r>
            <a:r>
              <a:rPr lang="en-US" b="1" dirty="0"/>
              <a:t> </a:t>
            </a:r>
            <a:endParaRPr b="1" dirty="0"/>
          </a:p>
        </p:txBody>
      </p:sp>
      <p:sp>
        <p:nvSpPr>
          <p:cNvPr id="187" name="Behavioral Activation"/>
          <p:cNvSpPr/>
          <p:nvPr/>
        </p:nvSpPr>
        <p:spPr>
          <a:xfrm>
            <a:off x="1117336" y="4125560"/>
            <a:ext cx="3938579" cy="564257"/>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r>
              <a:rPr b="1" dirty="0"/>
              <a:t>Behavioral Activation</a:t>
            </a:r>
          </a:p>
        </p:txBody>
      </p:sp>
      <p:sp>
        <p:nvSpPr>
          <p:cNvPr id="188" name="Problem Solving Therapy"/>
          <p:cNvSpPr/>
          <p:nvPr/>
        </p:nvSpPr>
        <p:spPr>
          <a:xfrm>
            <a:off x="1098036" y="5372973"/>
            <a:ext cx="4632679" cy="564257"/>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r>
              <a:rPr b="1" dirty="0"/>
              <a:t>Problem Solving Therapy</a:t>
            </a:r>
          </a:p>
        </p:txBody>
      </p:sp>
      <p:sp>
        <p:nvSpPr>
          <p:cNvPr id="189" name="Psychodynamic Psychotherapy"/>
          <p:cNvSpPr/>
          <p:nvPr/>
        </p:nvSpPr>
        <p:spPr>
          <a:xfrm>
            <a:off x="1098036" y="6050355"/>
            <a:ext cx="5589672" cy="564257"/>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r>
              <a:rPr dirty="0"/>
              <a:t>Psychodynamic Psychotherapy</a:t>
            </a:r>
            <a:r>
              <a:rPr lang="en-US" dirty="0"/>
              <a:t>*</a:t>
            </a:r>
            <a:endParaRPr dirty="0"/>
          </a:p>
        </p:txBody>
      </p:sp>
      <p:sp>
        <p:nvSpPr>
          <p:cNvPr id="190" name="Social Skill Therapy"/>
          <p:cNvSpPr/>
          <p:nvPr/>
        </p:nvSpPr>
        <p:spPr>
          <a:xfrm>
            <a:off x="1117353" y="6775108"/>
            <a:ext cx="3458283" cy="60960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r>
              <a:rPr dirty="0"/>
              <a:t>Social Skill Therapy</a:t>
            </a:r>
          </a:p>
        </p:txBody>
      </p:sp>
      <p:sp>
        <p:nvSpPr>
          <p:cNvPr id="191" name="Supportive Counseling"/>
          <p:cNvSpPr/>
          <p:nvPr/>
        </p:nvSpPr>
        <p:spPr>
          <a:xfrm>
            <a:off x="1117336" y="7417766"/>
            <a:ext cx="4017691" cy="60960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r>
              <a:rPr dirty="0"/>
              <a:t>Supportive Counseling</a:t>
            </a:r>
          </a:p>
        </p:txBody>
      </p:sp>
    </p:spTree>
  </p:cSld>
  <p:clrMapOvr>
    <a:masterClrMapping/>
  </p:clrMapOvr>
  <p:transition spd="med"/>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5658" y="981797"/>
            <a:ext cx="11069495" cy="768647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txBox="1">
            <a:spLocks noChangeArrowheads="1"/>
          </p:cNvSpPr>
          <p:nvPr/>
        </p:nvSpPr>
        <p:spPr>
          <a:xfrm>
            <a:off x="355600" y="210483"/>
            <a:ext cx="12034520" cy="595035"/>
          </a:xfrm>
          <a:prstGeom prst="rect">
            <a:avLst/>
          </a:prstGeom>
          <a:noFill/>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lvl1pPr marL="508000" marR="0" indent="-508000" algn="l" defTabSz="584200" latinLnBrk="0">
              <a:lnSpc>
                <a:spcPct val="100000"/>
              </a:lnSpc>
              <a:spcBef>
                <a:spcPts val="3800"/>
              </a:spcBef>
              <a:spcAft>
                <a:spcPts val="0"/>
              </a:spcAft>
              <a:buClr>
                <a:srgbClr val="5C86B9"/>
              </a:buClr>
              <a:buSzPct val="70000"/>
              <a:buFont typeface="Zapf Dingbats"/>
              <a:buChar char="✤"/>
              <a:tabLst/>
              <a:defRPr sz="3800" b="0" i="0" u="none" strike="noStrike" cap="none" spc="0" baseline="0">
                <a:ln>
                  <a:noFill/>
                </a:ln>
                <a:solidFill>
                  <a:srgbClr val="000000"/>
                </a:solidFill>
                <a:uFillTx/>
                <a:latin typeface="Palatino"/>
                <a:ea typeface="Palatino"/>
                <a:cs typeface="Palatino"/>
                <a:sym typeface="Palatino"/>
              </a:defRPr>
            </a:lvl1pPr>
            <a:lvl2pPr marL="1016000" marR="0" indent="-508000" algn="l" defTabSz="584200" latinLnBrk="0">
              <a:lnSpc>
                <a:spcPct val="100000"/>
              </a:lnSpc>
              <a:spcBef>
                <a:spcPts val="3800"/>
              </a:spcBef>
              <a:spcAft>
                <a:spcPts val="0"/>
              </a:spcAft>
              <a:buClr>
                <a:srgbClr val="5C86B9"/>
              </a:buClr>
              <a:buSzPct val="70000"/>
              <a:buFont typeface="Zapf Dingbats"/>
              <a:buChar char="✤"/>
              <a:tabLst/>
              <a:defRPr sz="3800" b="0" i="0" u="none" strike="noStrike" cap="none" spc="0" baseline="0">
                <a:ln>
                  <a:noFill/>
                </a:ln>
                <a:solidFill>
                  <a:srgbClr val="000000"/>
                </a:solidFill>
                <a:uFillTx/>
                <a:latin typeface="Palatino"/>
                <a:ea typeface="Palatino"/>
                <a:cs typeface="Palatino"/>
                <a:sym typeface="Palatino"/>
              </a:defRPr>
            </a:lvl2pPr>
            <a:lvl3pPr marL="1524000" marR="0" indent="-508000" algn="l" defTabSz="584200" latinLnBrk="0">
              <a:lnSpc>
                <a:spcPct val="100000"/>
              </a:lnSpc>
              <a:spcBef>
                <a:spcPts val="3800"/>
              </a:spcBef>
              <a:spcAft>
                <a:spcPts val="0"/>
              </a:spcAft>
              <a:buClr>
                <a:srgbClr val="5C86B9"/>
              </a:buClr>
              <a:buSzPct val="70000"/>
              <a:buFont typeface="Zapf Dingbats"/>
              <a:buChar char="✤"/>
              <a:tabLst/>
              <a:defRPr sz="3800" b="0" i="0" u="none" strike="noStrike" cap="none" spc="0" baseline="0">
                <a:ln>
                  <a:noFill/>
                </a:ln>
                <a:solidFill>
                  <a:srgbClr val="000000"/>
                </a:solidFill>
                <a:uFillTx/>
                <a:latin typeface="Palatino"/>
                <a:ea typeface="Palatino"/>
                <a:cs typeface="Palatino"/>
                <a:sym typeface="Palatino"/>
              </a:defRPr>
            </a:lvl3pPr>
            <a:lvl4pPr marL="2032000" marR="0" indent="-508000" algn="l" defTabSz="584200" latinLnBrk="0">
              <a:lnSpc>
                <a:spcPct val="100000"/>
              </a:lnSpc>
              <a:spcBef>
                <a:spcPts val="3800"/>
              </a:spcBef>
              <a:spcAft>
                <a:spcPts val="0"/>
              </a:spcAft>
              <a:buClr>
                <a:srgbClr val="5C86B9"/>
              </a:buClr>
              <a:buSzPct val="70000"/>
              <a:buFont typeface="Zapf Dingbats"/>
              <a:buChar char="✤"/>
              <a:tabLst/>
              <a:defRPr sz="3800" b="0" i="0" u="none" strike="noStrike" cap="none" spc="0" baseline="0">
                <a:ln>
                  <a:noFill/>
                </a:ln>
                <a:solidFill>
                  <a:srgbClr val="000000"/>
                </a:solidFill>
                <a:uFillTx/>
                <a:latin typeface="Palatino"/>
                <a:ea typeface="Palatino"/>
                <a:cs typeface="Palatino"/>
                <a:sym typeface="Palatino"/>
              </a:defRPr>
            </a:lvl4pPr>
            <a:lvl5pPr marL="2540000" marR="0" indent="-508000" algn="l" defTabSz="584200" latinLnBrk="0">
              <a:lnSpc>
                <a:spcPct val="100000"/>
              </a:lnSpc>
              <a:spcBef>
                <a:spcPts val="3800"/>
              </a:spcBef>
              <a:spcAft>
                <a:spcPts val="0"/>
              </a:spcAft>
              <a:buClr>
                <a:srgbClr val="5C86B9"/>
              </a:buClr>
              <a:buSzPct val="70000"/>
              <a:buFont typeface="Zapf Dingbats"/>
              <a:buChar char="✤"/>
              <a:tabLst/>
              <a:defRPr sz="3800" b="0" i="0" u="none" strike="noStrike" cap="none" spc="0" baseline="0">
                <a:ln>
                  <a:noFill/>
                </a:ln>
                <a:solidFill>
                  <a:srgbClr val="000000"/>
                </a:solidFill>
                <a:uFillTx/>
                <a:latin typeface="Palatino"/>
                <a:ea typeface="Palatino"/>
                <a:cs typeface="Palatino"/>
                <a:sym typeface="Palatino"/>
              </a:defRPr>
            </a:lvl5pPr>
            <a:lvl6pPr marL="3048000" marR="0" indent="-508000" algn="l" defTabSz="584200" latinLnBrk="0">
              <a:lnSpc>
                <a:spcPct val="100000"/>
              </a:lnSpc>
              <a:spcBef>
                <a:spcPts val="3800"/>
              </a:spcBef>
              <a:spcAft>
                <a:spcPts val="0"/>
              </a:spcAft>
              <a:buClr>
                <a:srgbClr val="5C86B9"/>
              </a:buClr>
              <a:buSzPct val="70000"/>
              <a:buFont typeface="Zapf Dingbats"/>
              <a:buChar char="✤"/>
              <a:tabLst/>
              <a:defRPr sz="3800" b="0" i="0" u="none" strike="noStrike" cap="none" spc="0" baseline="0">
                <a:ln>
                  <a:noFill/>
                </a:ln>
                <a:solidFill>
                  <a:srgbClr val="000000"/>
                </a:solidFill>
                <a:uFillTx/>
                <a:latin typeface="Palatino"/>
                <a:ea typeface="Palatino"/>
                <a:cs typeface="Palatino"/>
                <a:sym typeface="Palatino"/>
              </a:defRPr>
            </a:lvl6pPr>
            <a:lvl7pPr marL="3556000" marR="0" indent="-508000" algn="l" defTabSz="584200" latinLnBrk="0">
              <a:lnSpc>
                <a:spcPct val="100000"/>
              </a:lnSpc>
              <a:spcBef>
                <a:spcPts val="3800"/>
              </a:spcBef>
              <a:spcAft>
                <a:spcPts val="0"/>
              </a:spcAft>
              <a:buClr>
                <a:srgbClr val="5C86B9"/>
              </a:buClr>
              <a:buSzPct val="70000"/>
              <a:buFont typeface="Zapf Dingbats"/>
              <a:buChar char="✤"/>
              <a:tabLst/>
              <a:defRPr sz="3800" b="0" i="0" u="none" strike="noStrike" cap="none" spc="0" baseline="0">
                <a:ln>
                  <a:noFill/>
                </a:ln>
                <a:solidFill>
                  <a:srgbClr val="000000"/>
                </a:solidFill>
                <a:uFillTx/>
                <a:latin typeface="Palatino"/>
                <a:ea typeface="Palatino"/>
                <a:cs typeface="Palatino"/>
                <a:sym typeface="Palatino"/>
              </a:defRPr>
            </a:lvl7pPr>
            <a:lvl8pPr marL="4064000" marR="0" indent="-508000" algn="l" defTabSz="584200" latinLnBrk="0">
              <a:lnSpc>
                <a:spcPct val="100000"/>
              </a:lnSpc>
              <a:spcBef>
                <a:spcPts val="3800"/>
              </a:spcBef>
              <a:spcAft>
                <a:spcPts val="0"/>
              </a:spcAft>
              <a:buClr>
                <a:srgbClr val="5C86B9"/>
              </a:buClr>
              <a:buSzPct val="70000"/>
              <a:buFont typeface="Zapf Dingbats"/>
              <a:buChar char="✤"/>
              <a:tabLst/>
              <a:defRPr sz="3800" b="0" i="0" u="none" strike="noStrike" cap="none" spc="0" baseline="0">
                <a:ln>
                  <a:noFill/>
                </a:ln>
                <a:solidFill>
                  <a:srgbClr val="000000"/>
                </a:solidFill>
                <a:uFillTx/>
                <a:latin typeface="Palatino"/>
                <a:ea typeface="Palatino"/>
                <a:cs typeface="Palatino"/>
                <a:sym typeface="Palatino"/>
              </a:defRPr>
            </a:lvl8pPr>
            <a:lvl9pPr marL="4572000" marR="0" indent="-508000" algn="l" defTabSz="584200" latinLnBrk="0">
              <a:lnSpc>
                <a:spcPct val="100000"/>
              </a:lnSpc>
              <a:spcBef>
                <a:spcPts val="3800"/>
              </a:spcBef>
              <a:spcAft>
                <a:spcPts val="0"/>
              </a:spcAft>
              <a:buClr>
                <a:srgbClr val="5C86B9"/>
              </a:buClr>
              <a:buSzPct val="70000"/>
              <a:buFont typeface="Zapf Dingbats"/>
              <a:buChar char="✤"/>
              <a:tabLst/>
              <a:defRPr sz="3800" b="0" i="0" u="none" strike="noStrike" cap="none" spc="0" baseline="0">
                <a:ln>
                  <a:noFill/>
                </a:ln>
                <a:solidFill>
                  <a:srgbClr val="000000"/>
                </a:solidFill>
                <a:uFillTx/>
                <a:latin typeface="Palatino"/>
                <a:ea typeface="Palatino"/>
                <a:cs typeface="Palatino"/>
                <a:sym typeface="Palatino"/>
              </a:defRPr>
            </a:lvl9pPr>
          </a:lstStyle>
          <a:p>
            <a:pPr marL="0" indent="0" algn="ctr" hangingPunct="1">
              <a:spcBef>
                <a:spcPct val="0"/>
              </a:spcBef>
              <a:buFontTx/>
              <a:buNone/>
            </a:pPr>
            <a:r>
              <a:rPr lang="en-US" altLang="x-none" sz="1600" b="1">
                <a:solidFill>
                  <a:schemeClr val="tx2"/>
                </a:solidFill>
              </a:rPr>
              <a:t>Table 3. </a:t>
            </a:r>
            <a:r>
              <a:rPr lang="en-US" altLang="x-none" sz="1600" b="1" dirty="0">
                <a:solidFill>
                  <a:schemeClr val="tx2"/>
                </a:solidFill>
              </a:rPr>
              <a:t>Relative effect sizes (and 95% credibility intervals) of psychotherapeutic interventions and control conditions from conventional meta-analysis (upper triangle) and network meta-analysis (lower triangle).</a:t>
            </a:r>
          </a:p>
        </p:txBody>
      </p:sp>
      <p:sp>
        <p:nvSpPr>
          <p:cNvPr id="4" name="Text Box 4"/>
          <p:cNvSpPr txBox="1">
            <a:spLocks noChangeArrowheads="1"/>
          </p:cNvSpPr>
          <p:nvPr/>
        </p:nvSpPr>
        <p:spPr bwMode="auto">
          <a:xfrm>
            <a:off x="533400" y="8844555"/>
            <a:ext cx="1185672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eaLnBrk="1" hangingPunct="1"/>
            <a:r>
              <a:rPr lang="en-US" altLang="x-none" sz="1200" dirty="0"/>
              <a:t>Barth J, </a:t>
            </a:r>
            <a:r>
              <a:rPr lang="en-US" altLang="x-none" sz="1200" dirty="0" err="1"/>
              <a:t>Munder</a:t>
            </a:r>
            <a:r>
              <a:rPr lang="en-US" altLang="x-none" sz="1200" dirty="0"/>
              <a:t> T, </a:t>
            </a:r>
            <a:r>
              <a:rPr lang="en-US" altLang="x-none" sz="1200" dirty="0" err="1"/>
              <a:t>Gerger</a:t>
            </a:r>
            <a:r>
              <a:rPr lang="en-US" altLang="x-none" sz="1200" dirty="0"/>
              <a:t> H, </a:t>
            </a:r>
            <a:r>
              <a:rPr lang="en-US" altLang="x-none" sz="1200" dirty="0" err="1"/>
              <a:t>Nüesch</a:t>
            </a:r>
            <a:r>
              <a:rPr lang="en-US" altLang="x-none" sz="1200" dirty="0"/>
              <a:t> E, </a:t>
            </a:r>
            <a:r>
              <a:rPr lang="en-US" altLang="x-none" sz="1200" dirty="0" err="1"/>
              <a:t>Trelle</a:t>
            </a:r>
            <a:r>
              <a:rPr lang="en-US" altLang="x-none" sz="1200" dirty="0"/>
              <a:t> S, et al. (2013) Comparative Efficacy of Seven Psychotherapeutic Interventions for Patients with Depression: A Network Meta-Analysis. PLOS Medicine 10(5): e1001454. https://</a:t>
            </a:r>
            <a:r>
              <a:rPr lang="en-US" altLang="x-none" sz="1200" dirty="0" err="1"/>
              <a:t>doi.org</a:t>
            </a:r>
            <a:r>
              <a:rPr lang="en-US" altLang="x-none" sz="1200" dirty="0"/>
              <a:t>/10.1371/journal.pmed.1001454</a:t>
            </a:r>
          </a:p>
          <a:p>
            <a:pPr eaLnBrk="1" hangingPunct="1"/>
            <a:r>
              <a:rPr lang="en-US" altLang="x-none" sz="1200" dirty="0">
                <a:hlinkClick r:id="rId3"/>
              </a:rPr>
              <a:t>http://journals.plos.org/plosmedicine/article?id=10.1371/journal.pmed.1001454</a:t>
            </a:r>
            <a:endParaRPr lang="en-US" altLang="x-none" sz="1200" dirty="0"/>
          </a:p>
        </p:txBody>
      </p:sp>
    </p:spTree>
    <p:extLst>
      <p:ext uri="{BB962C8B-B14F-4D97-AF65-F5344CB8AC3E}">
        <p14:creationId xmlns:p14="http://schemas.microsoft.com/office/powerpoint/2010/main" val="1970906951"/>
      </p:ext>
    </p:extLst>
  </p:cSld>
  <p:clrMapOvr>
    <a:masterClrMapping/>
  </p:clrMapOvr>
  <p:transition spd="med"/>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128016" y="2487716"/>
            <a:ext cx="6374384" cy="5655691"/>
          </a:xfrm>
        </p:spPr>
        <p:txBody>
          <a:bodyPr>
            <a:normAutofit lnSpcReduction="10000"/>
          </a:bodyPr>
          <a:lstStyle/>
          <a:p>
            <a:r>
              <a:rPr lang="en-US" dirty="0">
                <a:solidFill>
                  <a:srgbClr val="333333"/>
                </a:solidFill>
                <a:latin typeface="Guardian TextSans Web" charset="0"/>
              </a:rPr>
              <a:t>Randomized, double-blind, placebo- and sham-controlled, 8-week trial in adults (aged 19-60 years) with MDD of at least moderate depression.</a:t>
            </a:r>
          </a:p>
          <a:p>
            <a:r>
              <a:rPr lang="en-US" dirty="0">
                <a:solidFill>
                  <a:srgbClr val="333333"/>
                </a:solidFill>
                <a:latin typeface="Guardian TextSans Web" charset="0"/>
              </a:rPr>
              <a:t>Light Monotherapy, and combined Fluoxetine and light effective for depression</a:t>
            </a:r>
            <a:endParaRPr lang="en-US" dirty="0"/>
          </a:p>
        </p:txBody>
      </p:sp>
      <p:sp>
        <p:nvSpPr>
          <p:cNvPr id="3" name="Rectangle 2"/>
          <p:cNvSpPr/>
          <p:nvPr/>
        </p:nvSpPr>
        <p:spPr>
          <a:xfrm>
            <a:off x="3251200" y="2796633"/>
            <a:ext cx="6502400" cy="553998"/>
          </a:xfrm>
          <a:prstGeom prst="rect">
            <a:avLst/>
          </a:prstGeom>
        </p:spPr>
        <p:txBody>
          <a:bodyPr>
            <a:spAutoFit/>
          </a:bodyPr>
          <a:lstStyle/>
          <a:p>
            <a:r>
              <a:rPr lang="en-US" dirty="0">
                <a:solidFill>
                  <a:srgbClr val="333333"/>
                </a:solidFill>
                <a:latin typeface="Guardian TextSans Web" charset="0"/>
              </a:rPr>
              <a:t>.</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79624" y="2796633"/>
            <a:ext cx="6291919" cy="5024754"/>
          </a:xfrm>
          <a:prstGeom prst="rect">
            <a:avLst/>
          </a:prstGeom>
        </p:spPr>
      </p:pic>
      <p:sp>
        <p:nvSpPr>
          <p:cNvPr id="5" name="Rectangle 4"/>
          <p:cNvSpPr/>
          <p:nvPr/>
        </p:nvSpPr>
        <p:spPr>
          <a:xfrm>
            <a:off x="4410999" y="1416626"/>
            <a:ext cx="3414717" cy="553998"/>
          </a:xfrm>
          <a:prstGeom prst="rect">
            <a:avLst/>
          </a:prstGeom>
        </p:spPr>
        <p:txBody>
          <a:bodyPr wrap="none">
            <a:spAutoFit/>
          </a:bodyPr>
          <a:lstStyle/>
          <a:p>
            <a:r>
              <a:rPr lang="en-US" dirty="0">
                <a:solidFill>
                  <a:srgbClr val="333333"/>
                </a:solidFill>
                <a:latin typeface="Guardian TextSans Web" charset="0"/>
              </a:rPr>
              <a:t>“Let There be Light”</a:t>
            </a:r>
            <a:endParaRPr lang="en-US" dirty="0"/>
          </a:p>
        </p:txBody>
      </p:sp>
      <p:sp>
        <p:nvSpPr>
          <p:cNvPr id="6" name="Rectangle 5"/>
          <p:cNvSpPr/>
          <p:nvPr/>
        </p:nvSpPr>
        <p:spPr>
          <a:xfrm>
            <a:off x="0" y="8452324"/>
            <a:ext cx="12648184" cy="1015663"/>
          </a:xfrm>
          <a:prstGeom prst="rect">
            <a:avLst/>
          </a:prstGeom>
        </p:spPr>
        <p:txBody>
          <a:bodyPr wrap="square">
            <a:spAutoFit/>
          </a:bodyPr>
          <a:lstStyle/>
          <a:p>
            <a:r>
              <a:rPr lang="en-US" sz="2000" dirty="0">
                <a:solidFill>
                  <a:srgbClr val="333333"/>
                </a:solidFill>
                <a:latin typeface="Guardian TextSans Web" charset="0"/>
              </a:rPr>
              <a:t>Lam RW, Levitt AJ, et al Efficacy of Bright Light Treatment, Fluoxetine, and the Combination in Patients With </a:t>
            </a:r>
            <a:r>
              <a:rPr lang="en-US" sz="2000" dirty="0" err="1">
                <a:solidFill>
                  <a:srgbClr val="333333"/>
                </a:solidFill>
                <a:latin typeface="Guardian TextSans Web" charset="0"/>
              </a:rPr>
              <a:t>Nonseasonal</a:t>
            </a:r>
            <a:r>
              <a:rPr lang="en-US" sz="2000" dirty="0">
                <a:solidFill>
                  <a:srgbClr val="333333"/>
                </a:solidFill>
                <a:latin typeface="Guardian TextSans Web" charset="0"/>
              </a:rPr>
              <a:t> Major Depressive </a:t>
            </a:r>
            <a:r>
              <a:rPr lang="en-US" sz="2000" dirty="0" err="1">
                <a:solidFill>
                  <a:srgbClr val="333333"/>
                </a:solidFill>
                <a:latin typeface="Guardian TextSans Web" charset="0"/>
              </a:rPr>
              <a:t>DisorderA</a:t>
            </a:r>
            <a:r>
              <a:rPr lang="en-US" sz="2000" dirty="0">
                <a:solidFill>
                  <a:srgbClr val="333333"/>
                </a:solidFill>
                <a:latin typeface="Guardian TextSans Web" charset="0"/>
              </a:rPr>
              <a:t> Randomized Clinical Trial. </a:t>
            </a:r>
            <a:r>
              <a:rPr lang="en-US" sz="2000" i="1" dirty="0">
                <a:solidFill>
                  <a:srgbClr val="333333"/>
                </a:solidFill>
                <a:latin typeface="Guardian TextSans Web" charset="0"/>
              </a:rPr>
              <a:t>JAMA Psychiatry.</a:t>
            </a:r>
            <a:r>
              <a:rPr lang="en-US" sz="2000" dirty="0">
                <a:solidFill>
                  <a:srgbClr val="333333"/>
                </a:solidFill>
                <a:latin typeface="Guardian TextSans Web" charset="0"/>
              </a:rPr>
              <a:t> 2016;73(1):56-63. doi:10.1001/jamapsychiatry.2015.2235</a:t>
            </a:r>
            <a:endParaRPr lang="en-US" sz="2000" dirty="0"/>
          </a:p>
        </p:txBody>
      </p:sp>
      <p:sp>
        <p:nvSpPr>
          <p:cNvPr id="7" name="Rectangle 6"/>
          <p:cNvSpPr/>
          <p:nvPr/>
        </p:nvSpPr>
        <p:spPr>
          <a:xfrm>
            <a:off x="2018516" y="457841"/>
            <a:ext cx="8199681" cy="1015663"/>
          </a:xfrm>
          <a:prstGeom prst="rect">
            <a:avLst/>
          </a:prstGeom>
        </p:spPr>
        <p:txBody>
          <a:bodyPr wrap="none">
            <a:spAutoFit/>
          </a:bodyPr>
          <a:lstStyle/>
          <a:p>
            <a:r>
              <a:rPr lang="en-US" sz="6000" b="1">
                <a:solidFill>
                  <a:srgbClr val="333333"/>
                </a:solidFill>
                <a:latin typeface="Guardian TextSans Web" charset="0"/>
              </a:rPr>
              <a:t>Light Therapy for MDD</a:t>
            </a:r>
            <a:endParaRPr lang="en-US" sz="6000" b="1" dirty="0"/>
          </a:p>
        </p:txBody>
      </p:sp>
    </p:spTree>
    <p:extLst>
      <p:ext uri="{BB962C8B-B14F-4D97-AF65-F5344CB8AC3E}">
        <p14:creationId xmlns:p14="http://schemas.microsoft.com/office/powerpoint/2010/main" val="1903496625"/>
      </p:ext>
    </p:extLst>
  </p:cSld>
  <p:clrMapOvr>
    <a:masterClrMapping/>
  </p:clrMapOvr>
  <p:transition spd="med"/>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txBox="1">
            <a:spLocks/>
          </p:cNvSpPr>
          <p:nvPr/>
        </p:nvSpPr>
        <p:spPr>
          <a:xfrm>
            <a:off x="438912" y="2506004"/>
            <a:ext cx="6374384" cy="5655691"/>
          </a:xfrm>
          <a:prstGeom prst="rect">
            <a:avLst/>
          </a:prstGeom>
        </p:spPr>
        <p:txBody>
          <a:bodyPr>
            <a:normAutofit lnSpcReduction="10000"/>
          </a:bodyPr>
          <a:lstStyle>
            <a:lvl1pPr marL="508000" marR="0" indent="-508000" algn="l" defTabSz="584200" latinLnBrk="0">
              <a:lnSpc>
                <a:spcPct val="100000"/>
              </a:lnSpc>
              <a:spcBef>
                <a:spcPts val="3800"/>
              </a:spcBef>
              <a:spcAft>
                <a:spcPts val="0"/>
              </a:spcAft>
              <a:buClr>
                <a:srgbClr val="5C86B9"/>
              </a:buClr>
              <a:buSzPct val="70000"/>
              <a:buFont typeface="Zapf Dingbats"/>
              <a:buChar char="✤"/>
              <a:tabLst/>
              <a:defRPr sz="3800" b="0" i="0" u="none" strike="noStrike" cap="none" spc="0" baseline="0">
                <a:ln>
                  <a:noFill/>
                </a:ln>
                <a:solidFill>
                  <a:srgbClr val="000000"/>
                </a:solidFill>
                <a:uFillTx/>
                <a:latin typeface="Palatino"/>
                <a:ea typeface="Palatino"/>
                <a:cs typeface="Palatino"/>
                <a:sym typeface="Palatino"/>
              </a:defRPr>
            </a:lvl1pPr>
            <a:lvl2pPr marL="1016000" marR="0" indent="-508000" algn="l" defTabSz="584200" latinLnBrk="0">
              <a:lnSpc>
                <a:spcPct val="100000"/>
              </a:lnSpc>
              <a:spcBef>
                <a:spcPts val="3800"/>
              </a:spcBef>
              <a:spcAft>
                <a:spcPts val="0"/>
              </a:spcAft>
              <a:buClr>
                <a:srgbClr val="5C86B9"/>
              </a:buClr>
              <a:buSzPct val="70000"/>
              <a:buFont typeface="Zapf Dingbats"/>
              <a:buChar char="✤"/>
              <a:tabLst/>
              <a:defRPr sz="3800" b="0" i="0" u="none" strike="noStrike" cap="none" spc="0" baseline="0">
                <a:ln>
                  <a:noFill/>
                </a:ln>
                <a:solidFill>
                  <a:srgbClr val="000000"/>
                </a:solidFill>
                <a:uFillTx/>
                <a:latin typeface="Palatino"/>
                <a:ea typeface="Palatino"/>
                <a:cs typeface="Palatino"/>
                <a:sym typeface="Palatino"/>
              </a:defRPr>
            </a:lvl2pPr>
            <a:lvl3pPr marL="1524000" marR="0" indent="-508000" algn="l" defTabSz="584200" latinLnBrk="0">
              <a:lnSpc>
                <a:spcPct val="100000"/>
              </a:lnSpc>
              <a:spcBef>
                <a:spcPts val="3800"/>
              </a:spcBef>
              <a:spcAft>
                <a:spcPts val="0"/>
              </a:spcAft>
              <a:buClr>
                <a:srgbClr val="5C86B9"/>
              </a:buClr>
              <a:buSzPct val="70000"/>
              <a:buFont typeface="Zapf Dingbats"/>
              <a:buChar char="✤"/>
              <a:tabLst/>
              <a:defRPr sz="3800" b="0" i="0" u="none" strike="noStrike" cap="none" spc="0" baseline="0">
                <a:ln>
                  <a:noFill/>
                </a:ln>
                <a:solidFill>
                  <a:srgbClr val="000000"/>
                </a:solidFill>
                <a:uFillTx/>
                <a:latin typeface="Palatino"/>
                <a:ea typeface="Palatino"/>
                <a:cs typeface="Palatino"/>
                <a:sym typeface="Palatino"/>
              </a:defRPr>
            </a:lvl3pPr>
            <a:lvl4pPr marL="2032000" marR="0" indent="-508000" algn="l" defTabSz="584200" latinLnBrk="0">
              <a:lnSpc>
                <a:spcPct val="100000"/>
              </a:lnSpc>
              <a:spcBef>
                <a:spcPts val="3800"/>
              </a:spcBef>
              <a:spcAft>
                <a:spcPts val="0"/>
              </a:spcAft>
              <a:buClr>
                <a:srgbClr val="5C86B9"/>
              </a:buClr>
              <a:buSzPct val="70000"/>
              <a:buFont typeface="Zapf Dingbats"/>
              <a:buChar char="✤"/>
              <a:tabLst/>
              <a:defRPr sz="3800" b="0" i="0" u="none" strike="noStrike" cap="none" spc="0" baseline="0">
                <a:ln>
                  <a:noFill/>
                </a:ln>
                <a:solidFill>
                  <a:srgbClr val="000000"/>
                </a:solidFill>
                <a:uFillTx/>
                <a:latin typeface="Palatino"/>
                <a:ea typeface="Palatino"/>
                <a:cs typeface="Palatino"/>
                <a:sym typeface="Palatino"/>
              </a:defRPr>
            </a:lvl4pPr>
            <a:lvl5pPr marL="2540000" marR="0" indent="-508000" algn="l" defTabSz="584200" latinLnBrk="0">
              <a:lnSpc>
                <a:spcPct val="100000"/>
              </a:lnSpc>
              <a:spcBef>
                <a:spcPts val="3800"/>
              </a:spcBef>
              <a:spcAft>
                <a:spcPts val="0"/>
              </a:spcAft>
              <a:buClr>
                <a:srgbClr val="5C86B9"/>
              </a:buClr>
              <a:buSzPct val="70000"/>
              <a:buFont typeface="Zapf Dingbats"/>
              <a:buChar char="✤"/>
              <a:tabLst/>
              <a:defRPr sz="3800" b="0" i="0" u="none" strike="noStrike" cap="none" spc="0" baseline="0">
                <a:ln>
                  <a:noFill/>
                </a:ln>
                <a:solidFill>
                  <a:srgbClr val="000000"/>
                </a:solidFill>
                <a:uFillTx/>
                <a:latin typeface="Palatino"/>
                <a:ea typeface="Palatino"/>
                <a:cs typeface="Palatino"/>
                <a:sym typeface="Palatino"/>
              </a:defRPr>
            </a:lvl5pPr>
            <a:lvl6pPr marL="3048000" marR="0" indent="-508000" algn="l" defTabSz="584200" latinLnBrk="0">
              <a:lnSpc>
                <a:spcPct val="100000"/>
              </a:lnSpc>
              <a:spcBef>
                <a:spcPts val="3800"/>
              </a:spcBef>
              <a:spcAft>
                <a:spcPts val="0"/>
              </a:spcAft>
              <a:buClr>
                <a:srgbClr val="5C86B9"/>
              </a:buClr>
              <a:buSzPct val="70000"/>
              <a:buFont typeface="Zapf Dingbats"/>
              <a:buChar char="✤"/>
              <a:tabLst/>
              <a:defRPr sz="3800" b="0" i="0" u="none" strike="noStrike" cap="none" spc="0" baseline="0">
                <a:ln>
                  <a:noFill/>
                </a:ln>
                <a:solidFill>
                  <a:srgbClr val="000000"/>
                </a:solidFill>
                <a:uFillTx/>
                <a:latin typeface="Palatino"/>
                <a:ea typeface="Palatino"/>
                <a:cs typeface="Palatino"/>
                <a:sym typeface="Palatino"/>
              </a:defRPr>
            </a:lvl6pPr>
            <a:lvl7pPr marL="3556000" marR="0" indent="-508000" algn="l" defTabSz="584200" latinLnBrk="0">
              <a:lnSpc>
                <a:spcPct val="100000"/>
              </a:lnSpc>
              <a:spcBef>
                <a:spcPts val="3800"/>
              </a:spcBef>
              <a:spcAft>
                <a:spcPts val="0"/>
              </a:spcAft>
              <a:buClr>
                <a:srgbClr val="5C86B9"/>
              </a:buClr>
              <a:buSzPct val="70000"/>
              <a:buFont typeface="Zapf Dingbats"/>
              <a:buChar char="✤"/>
              <a:tabLst/>
              <a:defRPr sz="3800" b="0" i="0" u="none" strike="noStrike" cap="none" spc="0" baseline="0">
                <a:ln>
                  <a:noFill/>
                </a:ln>
                <a:solidFill>
                  <a:srgbClr val="000000"/>
                </a:solidFill>
                <a:uFillTx/>
                <a:latin typeface="Palatino"/>
                <a:ea typeface="Palatino"/>
                <a:cs typeface="Palatino"/>
                <a:sym typeface="Palatino"/>
              </a:defRPr>
            </a:lvl7pPr>
            <a:lvl8pPr marL="4064000" marR="0" indent="-508000" algn="l" defTabSz="584200" latinLnBrk="0">
              <a:lnSpc>
                <a:spcPct val="100000"/>
              </a:lnSpc>
              <a:spcBef>
                <a:spcPts val="3800"/>
              </a:spcBef>
              <a:spcAft>
                <a:spcPts val="0"/>
              </a:spcAft>
              <a:buClr>
                <a:srgbClr val="5C86B9"/>
              </a:buClr>
              <a:buSzPct val="70000"/>
              <a:buFont typeface="Zapf Dingbats"/>
              <a:buChar char="✤"/>
              <a:tabLst/>
              <a:defRPr sz="3800" b="0" i="0" u="none" strike="noStrike" cap="none" spc="0" baseline="0">
                <a:ln>
                  <a:noFill/>
                </a:ln>
                <a:solidFill>
                  <a:srgbClr val="000000"/>
                </a:solidFill>
                <a:uFillTx/>
                <a:latin typeface="Palatino"/>
                <a:ea typeface="Palatino"/>
                <a:cs typeface="Palatino"/>
                <a:sym typeface="Palatino"/>
              </a:defRPr>
            </a:lvl8pPr>
            <a:lvl9pPr marL="4572000" marR="0" indent="-508000" algn="l" defTabSz="584200" latinLnBrk="0">
              <a:lnSpc>
                <a:spcPct val="100000"/>
              </a:lnSpc>
              <a:spcBef>
                <a:spcPts val="3800"/>
              </a:spcBef>
              <a:spcAft>
                <a:spcPts val="0"/>
              </a:spcAft>
              <a:buClr>
                <a:srgbClr val="5C86B9"/>
              </a:buClr>
              <a:buSzPct val="70000"/>
              <a:buFont typeface="Zapf Dingbats"/>
              <a:buChar char="✤"/>
              <a:tabLst/>
              <a:defRPr sz="3800" b="0" i="0" u="none" strike="noStrike" cap="none" spc="0" baseline="0">
                <a:ln>
                  <a:noFill/>
                </a:ln>
                <a:solidFill>
                  <a:srgbClr val="000000"/>
                </a:solidFill>
                <a:uFillTx/>
                <a:latin typeface="Palatino"/>
                <a:ea typeface="Palatino"/>
                <a:cs typeface="Palatino"/>
                <a:sym typeface="Palatino"/>
              </a:defRPr>
            </a:lvl9pPr>
          </a:lstStyle>
          <a:p>
            <a:pPr hangingPunct="1"/>
            <a:r>
              <a:rPr lang="en-US" dirty="0">
                <a:solidFill>
                  <a:srgbClr val="333333"/>
                </a:solidFill>
                <a:latin typeface="Guardian TextSans Web" charset="0"/>
              </a:rPr>
              <a:t>10,000 Lux</a:t>
            </a:r>
          </a:p>
          <a:p>
            <a:pPr hangingPunct="1"/>
            <a:r>
              <a:rPr lang="en-US" dirty="0">
                <a:solidFill>
                  <a:srgbClr val="333333"/>
                </a:solidFill>
                <a:latin typeface="Guardian TextSans Web" charset="0"/>
              </a:rPr>
              <a:t>Full Spectrum Lighting</a:t>
            </a:r>
          </a:p>
          <a:p>
            <a:pPr hangingPunct="1"/>
            <a:r>
              <a:rPr lang="en-US" dirty="0">
                <a:solidFill>
                  <a:srgbClr val="333333"/>
                </a:solidFill>
                <a:latin typeface="Guardian TextSans Web" charset="0"/>
              </a:rPr>
              <a:t>30 minutes @ breakfast</a:t>
            </a:r>
          </a:p>
          <a:p>
            <a:pPr hangingPunct="1"/>
            <a:r>
              <a:rPr lang="en-US" dirty="0">
                <a:solidFill>
                  <a:srgbClr val="333333"/>
                </a:solidFill>
                <a:latin typeface="Guardian TextSans Web" charset="0"/>
              </a:rPr>
              <a:t>Better with SSRI</a:t>
            </a:r>
          </a:p>
          <a:p>
            <a:pPr hangingPunct="1"/>
            <a:r>
              <a:rPr lang="en-US" dirty="0">
                <a:solidFill>
                  <a:srgbClr val="333333"/>
                </a:solidFill>
                <a:latin typeface="Guardian TextSans Web" charset="0"/>
              </a:rPr>
              <a:t>Risk of Mania </a:t>
            </a:r>
          </a:p>
          <a:p>
            <a:pPr hangingPunct="1"/>
            <a:r>
              <a:rPr lang="en-US" dirty="0">
                <a:solidFill>
                  <a:srgbClr val="333333"/>
                </a:solidFill>
                <a:latin typeface="Guardian TextSans Web" charset="0"/>
              </a:rPr>
              <a:t>Risk of Insomnia</a:t>
            </a:r>
            <a:endParaRPr lang="en-US" dirty="0"/>
          </a:p>
        </p:txBody>
      </p:sp>
      <p:sp>
        <p:nvSpPr>
          <p:cNvPr id="3" name="Rectangle 2"/>
          <p:cNvSpPr/>
          <p:nvPr/>
        </p:nvSpPr>
        <p:spPr>
          <a:xfrm>
            <a:off x="1981940" y="235043"/>
            <a:ext cx="8199681" cy="1015663"/>
          </a:xfrm>
          <a:prstGeom prst="rect">
            <a:avLst/>
          </a:prstGeom>
        </p:spPr>
        <p:txBody>
          <a:bodyPr wrap="none">
            <a:spAutoFit/>
          </a:bodyPr>
          <a:lstStyle/>
          <a:p>
            <a:r>
              <a:rPr lang="en-US" sz="6000" b="1">
                <a:solidFill>
                  <a:srgbClr val="333333"/>
                </a:solidFill>
                <a:latin typeface="Guardian TextSans Web" charset="0"/>
              </a:rPr>
              <a:t>Light Therapy for MDD</a:t>
            </a:r>
            <a:endParaRPr lang="en-US" sz="6000" b="1"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62018" y="5016600"/>
            <a:ext cx="5800857" cy="3915156"/>
          </a:xfrm>
          <a:prstGeom prst="rect">
            <a:avLst/>
          </a:prstGeom>
        </p:spPr>
      </p:pic>
      <p:pic>
        <p:nvPicPr>
          <p:cNvPr id="6" name="Picture 5"/>
          <p:cNvPicPr>
            <a:picLocks noChangeAspect="1"/>
          </p:cNvPicPr>
          <p:nvPr/>
        </p:nvPicPr>
        <p:blipFill>
          <a:blip r:embed="rId3"/>
          <a:stretch>
            <a:fillRect/>
          </a:stretch>
        </p:blipFill>
        <p:spPr>
          <a:xfrm>
            <a:off x="6462018" y="1473504"/>
            <a:ext cx="4089400" cy="3543096"/>
          </a:xfrm>
          <a:prstGeom prst="rect">
            <a:avLst/>
          </a:prstGeom>
        </p:spPr>
      </p:pic>
    </p:spTree>
    <p:extLst>
      <p:ext uri="{BB962C8B-B14F-4D97-AF65-F5344CB8AC3E}">
        <p14:creationId xmlns:p14="http://schemas.microsoft.com/office/powerpoint/2010/main" val="769335145"/>
      </p:ext>
    </p:extLst>
  </p:cSld>
  <p:clrMapOvr>
    <a:masterClrMapping/>
  </p:clrMapOvr>
  <p:transition spd="med"/>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Disclosures"/>
          <p:cNvSpPr>
            <a:spLocks noGrp="1"/>
          </p:cNvSpPr>
          <p:nvPr>
            <p:ph type="title"/>
          </p:nvPr>
        </p:nvSpPr>
        <p:spPr>
          <a:prstGeom prst="rect">
            <a:avLst/>
          </a:prstGeom>
        </p:spPr>
        <p:txBody>
          <a:bodyPr/>
          <a:lstStyle/>
          <a:p>
            <a:r>
              <a:t>Disclosures</a:t>
            </a:r>
          </a:p>
        </p:txBody>
      </p:sp>
      <p:sp>
        <p:nvSpPr>
          <p:cNvPr id="138" name="I practice psychotherapy and financially benefit from referrals…"/>
          <p:cNvSpPr>
            <a:spLocks noGrp="1"/>
          </p:cNvSpPr>
          <p:nvPr>
            <p:ph type="body" idx="1"/>
          </p:nvPr>
        </p:nvSpPr>
        <p:spPr>
          <a:prstGeom prst="rect">
            <a:avLst/>
          </a:prstGeom>
        </p:spPr>
        <p:txBody>
          <a:bodyPr>
            <a:normAutofit/>
          </a:bodyPr>
          <a:lstStyle/>
          <a:p>
            <a:r>
              <a:rPr dirty="0"/>
              <a:t>I practice psychotherapy and benefit from referrals </a:t>
            </a:r>
            <a:endParaRPr lang="en-US" dirty="0"/>
          </a:p>
          <a:p>
            <a:r>
              <a:rPr lang="en-US" dirty="0"/>
              <a:t>I provide antidepressant medications and benefit from referrals</a:t>
            </a:r>
            <a:endParaRPr dirty="0"/>
          </a:p>
          <a:p>
            <a:r>
              <a:rPr dirty="0"/>
              <a:t>I work for a psychiatric hospital</a:t>
            </a:r>
            <a:r>
              <a:rPr lang="en-US" dirty="0"/>
              <a:t> and benefit from referrals</a:t>
            </a:r>
            <a:endParaRPr dirty="0"/>
          </a:p>
          <a:p>
            <a:r>
              <a:rPr dirty="0"/>
              <a:t>I own a TMS machine and benefit from referrals</a:t>
            </a:r>
          </a:p>
        </p:txBody>
      </p:sp>
    </p:spTree>
  </p:cSld>
  <p:clrMapOvr>
    <a:masterClrMapping/>
  </p:clrMapOvr>
  <p:transition spd="med"/>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475701" y="574665"/>
            <a:ext cx="9601200" cy="960120"/>
          </a:xfrm>
          <a:prstGeom prst="rect">
            <a:avLst/>
          </a:prstGeom>
        </p:spPr>
        <p:txBody>
          <a:bodyPr/>
          <a:lstStyle>
            <a:lvl1pPr marL="0" marR="0" indent="0" algn="l" defTabSz="584200" rtl="0" latinLnBrk="0">
              <a:lnSpc>
                <a:spcPct val="100000"/>
              </a:lnSpc>
              <a:spcBef>
                <a:spcPts val="0"/>
              </a:spcBef>
              <a:spcAft>
                <a:spcPts val="0"/>
              </a:spcAft>
              <a:buClrTx/>
              <a:buSzTx/>
              <a:buFontTx/>
              <a:buNone/>
              <a:tabLst/>
              <a:defRPr sz="6400" b="0" i="0" u="none" strike="noStrike" cap="none" spc="-128" baseline="0">
                <a:ln>
                  <a:noFill/>
                </a:ln>
                <a:solidFill>
                  <a:schemeClr val="accent1">
                    <a:hueOff val="54750"/>
                    <a:satOff val="-1697"/>
                    <a:lumOff val="-18038"/>
                  </a:schemeClr>
                </a:solidFill>
                <a:uFillTx/>
                <a:latin typeface="+mn-lt"/>
                <a:ea typeface="+mn-ea"/>
                <a:cs typeface="+mn-cs"/>
                <a:sym typeface="Didot"/>
              </a:defRPr>
            </a:lvl1pPr>
            <a:lvl2pPr marL="0" marR="0" indent="228600" algn="l" defTabSz="584200" rtl="0" latinLnBrk="0">
              <a:lnSpc>
                <a:spcPct val="100000"/>
              </a:lnSpc>
              <a:spcBef>
                <a:spcPts val="0"/>
              </a:spcBef>
              <a:spcAft>
                <a:spcPts val="0"/>
              </a:spcAft>
              <a:buClrTx/>
              <a:buSzTx/>
              <a:buFontTx/>
              <a:buNone/>
              <a:tabLst/>
              <a:defRPr sz="6400" b="0" i="0" u="none" strike="noStrike" cap="none" spc="-128" baseline="0">
                <a:ln>
                  <a:noFill/>
                </a:ln>
                <a:solidFill>
                  <a:schemeClr val="accent1">
                    <a:hueOff val="54750"/>
                    <a:satOff val="-1697"/>
                    <a:lumOff val="-18038"/>
                  </a:schemeClr>
                </a:solidFill>
                <a:uFillTx/>
                <a:latin typeface="+mn-lt"/>
                <a:ea typeface="+mn-ea"/>
                <a:cs typeface="+mn-cs"/>
                <a:sym typeface="Didot"/>
              </a:defRPr>
            </a:lvl2pPr>
            <a:lvl3pPr marL="0" marR="0" indent="457200" algn="l" defTabSz="584200" rtl="0" latinLnBrk="0">
              <a:lnSpc>
                <a:spcPct val="100000"/>
              </a:lnSpc>
              <a:spcBef>
                <a:spcPts val="0"/>
              </a:spcBef>
              <a:spcAft>
                <a:spcPts val="0"/>
              </a:spcAft>
              <a:buClrTx/>
              <a:buSzTx/>
              <a:buFontTx/>
              <a:buNone/>
              <a:tabLst/>
              <a:defRPr sz="6400" b="0" i="0" u="none" strike="noStrike" cap="none" spc="-128" baseline="0">
                <a:ln>
                  <a:noFill/>
                </a:ln>
                <a:solidFill>
                  <a:schemeClr val="accent1">
                    <a:hueOff val="54750"/>
                    <a:satOff val="-1697"/>
                    <a:lumOff val="-18038"/>
                  </a:schemeClr>
                </a:solidFill>
                <a:uFillTx/>
                <a:latin typeface="+mn-lt"/>
                <a:ea typeface="+mn-ea"/>
                <a:cs typeface="+mn-cs"/>
                <a:sym typeface="Didot"/>
              </a:defRPr>
            </a:lvl3pPr>
            <a:lvl4pPr marL="0" marR="0" indent="685800" algn="l" defTabSz="584200" rtl="0" latinLnBrk="0">
              <a:lnSpc>
                <a:spcPct val="100000"/>
              </a:lnSpc>
              <a:spcBef>
                <a:spcPts val="0"/>
              </a:spcBef>
              <a:spcAft>
                <a:spcPts val="0"/>
              </a:spcAft>
              <a:buClrTx/>
              <a:buSzTx/>
              <a:buFontTx/>
              <a:buNone/>
              <a:tabLst/>
              <a:defRPr sz="6400" b="0" i="0" u="none" strike="noStrike" cap="none" spc="-128" baseline="0">
                <a:ln>
                  <a:noFill/>
                </a:ln>
                <a:solidFill>
                  <a:schemeClr val="accent1">
                    <a:hueOff val="54750"/>
                    <a:satOff val="-1697"/>
                    <a:lumOff val="-18038"/>
                  </a:schemeClr>
                </a:solidFill>
                <a:uFillTx/>
                <a:latin typeface="+mn-lt"/>
                <a:ea typeface="+mn-ea"/>
                <a:cs typeface="+mn-cs"/>
                <a:sym typeface="Didot"/>
              </a:defRPr>
            </a:lvl4pPr>
            <a:lvl5pPr marL="0" marR="0" indent="914400" algn="l" defTabSz="584200" rtl="0" latinLnBrk="0">
              <a:lnSpc>
                <a:spcPct val="100000"/>
              </a:lnSpc>
              <a:spcBef>
                <a:spcPts val="0"/>
              </a:spcBef>
              <a:spcAft>
                <a:spcPts val="0"/>
              </a:spcAft>
              <a:buClrTx/>
              <a:buSzTx/>
              <a:buFontTx/>
              <a:buNone/>
              <a:tabLst/>
              <a:defRPr sz="6400" b="0" i="0" u="none" strike="noStrike" cap="none" spc="-128" baseline="0">
                <a:ln>
                  <a:noFill/>
                </a:ln>
                <a:solidFill>
                  <a:schemeClr val="accent1">
                    <a:hueOff val="54750"/>
                    <a:satOff val="-1697"/>
                    <a:lumOff val="-18038"/>
                  </a:schemeClr>
                </a:solidFill>
                <a:uFillTx/>
                <a:latin typeface="+mn-lt"/>
                <a:ea typeface="+mn-ea"/>
                <a:cs typeface="+mn-cs"/>
                <a:sym typeface="Didot"/>
              </a:defRPr>
            </a:lvl5pPr>
            <a:lvl6pPr marL="0" marR="0" indent="1143000" algn="l" defTabSz="584200" rtl="0" latinLnBrk="0">
              <a:lnSpc>
                <a:spcPct val="100000"/>
              </a:lnSpc>
              <a:spcBef>
                <a:spcPts val="0"/>
              </a:spcBef>
              <a:spcAft>
                <a:spcPts val="0"/>
              </a:spcAft>
              <a:buClrTx/>
              <a:buSzTx/>
              <a:buFontTx/>
              <a:buNone/>
              <a:tabLst/>
              <a:defRPr sz="6400" b="0" i="0" u="none" strike="noStrike" cap="none" spc="-128" baseline="0">
                <a:ln>
                  <a:noFill/>
                </a:ln>
                <a:solidFill>
                  <a:schemeClr val="accent1">
                    <a:hueOff val="54750"/>
                    <a:satOff val="-1697"/>
                    <a:lumOff val="-18038"/>
                  </a:schemeClr>
                </a:solidFill>
                <a:uFillTx/>
                <a:latin typeface="+mn-lt"/>
                <a:ea typeface="+mn-ea"/>
                <a:cs typeface="+mn-cs"/>
                <a:sym typeface="Didot"/>
              </a:defRPr>
            </a:lvl6pPr>
            <a:lvl7pPr marL="0" marR="0" indent="1371600" algn="l" defTabSz="584200" rtl="0" latinLnBrk="0">
              <a:lnSpc>
                <a:spcPct val="100000"/>
              </a:lnSpc>
              <a:spcBef>
                <a:spcPts val="0"/>
              </a:spcBef>
              <a:spcAft>
                <a:spcPts val="0"/>
              </a:spcAft>
              <a:buClrTx/>
              <a:buSzTx/>
              <a:buFontTx/>
              <a:buNone/>
              <a:tabLst/>
              <a:defRPr sz="6400" b="0" i="0" u="none" strike="noStrike" cap="none" spc="-128" baseline="0">
                <a:ln>
                  <a:noFill/>
                </a:ln>
                <a:solidFill>
                  <a:schemeClr val="accent1">
                    <a:hueOff val="54750"/>
                    <a:satOff val="-1697"/>
                    <a:lumOff val="-18038"/>
                  </a:schemeClr>
                </a:solidFill>
                <a:uFillTx/>
                <a:latin typeface="+mn-lt"/>
                <a:ea typeface="+mn-ea"/>
                <a:cs typeface="+mn-cs"/>
                <a:sym typeface="Didot"/>
              </a:defRPr>
            </a:lvl7pPr>
            <a:lvl8pPr marL="0" marR="0" indent="1600200" algn="l" defTabSz="584200" rtl="0" latinLnBrk="0">
              <a:lnSpc>
                <a:spcPct val="100000"/>
              </a:lnSpc>
              <a:spcBef>
                <a:spcPts val="0"/>
              </a:spcBef>
              <a:spcAft>
                <a:spcPts val="0"/>
              </a:spcAft>
              <a:buClrTx/>
              <a:buSzTx/>
              <a:buFontTx/>
              <a:buNone/>
              <a:tabLst/>
              <a:defRPr sz="6400" b="0" i="0" u="none" strike="noStrike" cap="none" spc="-128" baseline="0">
                <a:ln>
                  <a:noFill/>
                </a:ln>
                <a:solidFill>
                  <a:schemeClr val="accent1">
                    <a:hueOff val="54750"/>
                    <a:satOff val="-1697"/>
                    <a:lumOff val="-18038"/>
                  </a:schemeClr>
                </a:solidFill>
                <a:uFillTx/>
                <a:latin typeface="+mn-lt"/>
                <a:ea typeface="+mn-ea"/>
                <a:cs typeface="+mn-cs"/>
                <a:sym typeface="Didot"/>
              </a:defRPr>
            </a:lvl8pPr>
            <a:lvl9pPr marL="0" marR="0" indent="1828800" algn="l" defTabSz="584200" rtl="0" latinLnBrk="0">
              <a:lnSpc>
                <a:spcPct val="100000"/>
              </a:lnSpc>
              <a:spcBef>
                <a:spcPts val="0"/>
              </a:spcBef>
              <a:spcAft>
                <a:spcPts val="0"/>
              </a:spcAft>
              <a:buClrTx/>
              <a:buSzTx/>
              <a:buFontTx/>
              <a:buNone/>
              <a:tabLst/>
              <a:defRPr sz="6400" b="0" i="0" u="none" strike="noStrike" cap="none" spc="-128" baseline="0">
                <a:ln>
                  <a:noFill/>
                </a:ln>
                <a:solidFill>
                  <a:schemeClr val="accent1">
                    <a:hueOff val="54750"/>
                    <a:satOff val="-1697"/>
                    <a:lumOff val="-18038"/>
                  </a:schemeClr>
                </a:solidFill>
                <a:uFillTx/>
                <a:latin typeface="+mn-lt"/>
                <a:ea typeface="+mn-ea"/>
                <a:cs typeface="+mn-cs"/>
                <a:sym typeface="Didot"/>
              </a:defRPr>
            </a:lvl9pPr>
          </a:lstStyle>
          <a:p>
            <a:pPr hangingPunct="1"/>
            <a:r>
              <a:rPr lang="en-US" sz="5000" dirty="0"/>
              <a:t>How Might Exercise Help?</a:t>
            </a:r>
          </a:p>
        </p:txBody>
      </p:sp>
      <p:sp>
        <p:nvSpPr>
          <p:cNvPr id="3" name="Content Placeholder 2"/>
          <p:cNvSpPr txBox="1">
            <a:spLocks/>
          </p:cNvSpPr>
          <p:nvPr/>
        </p:nvSpPr>
        <p:spPr>
          <a:xfrm>
            <a:off x="1160583" y="1814731"/>
            <a:ext cx="10839157" cy="7455877"/>
          </a:xfrm>
          <a:prstGeom prst="rect">
            <a:avLst/>
          </a:prstGeom>
        </p:spPr>
        <p:txBody>
          <a:bodyPr/>
          <a:lstStyle>
            <a:lvl1pPr marL="508000" marR="0" indent="-508000" algn="l" defTabSz="584200" latinLnBrk="0">
              <a:lnSpc>
                <a:spcPct val="100000"/>
              </a:lnSpc>
              <a:spcBef>
                <a:spcPts val="3800"/>
              </a:spcBef>
              <a:spcAft>
                <a:spcPts val="0"/>
              </a:spcAft>
              <a:buClr>
                <a:srgbClr val="5C86B9"/>
              </a:buClr>
              <a:buSzPct val="70000"/>
              <a:buFont typeface="Zapf Dingbats"/>
              <a:buChar char="✤"/>
              <a:tabLst/>
              <a:defRPr sz="3800" b="0" i="0" u="none" strike="noStrike" cap="none" spc="0" baseline="0">
                <a:ln>
                  <a:noFill/>
                </a:ln>
                <a:solidFill>
                  <a:srgbClr val="000000"/>
                </a:solidFill>
                <a:uFillTx/>
                <a:latin typeface="Palatino"/>
                <a:ea typeface="Palatino"/>
                <a:cs typeface="Palatino"/>
                <a:sym typeface="Palatino"/>
              </a:defRPr>
            </a:lvl1pPr>
            <a:lvl2pPr marL="1016000" marR="0" indent="-508000" algn="l" defTabSz="584200" latinLnBrk="0">
              <a:lnSpc>
                <a:spcPct val="100000"/>
              </a:lnSpc>
              <a:spcBef>
                <a:spcPts val="3800"/>
              </a:spcBef>
              <a:spcAft>
                <a:spcPts val="0"/>
              </a:spcAft>
              <a:buClr>
                <a:srgbClr val="5C86B9"/>
              </a:buClr>
              <a:buSzPct val="70000"/>
              <a:buFont typeface="Zapf Dingbats"/>
              <a:buChar char="✤"/>
              <a:tabLst/>
              <a:defRPr sz="3800" b="0" i="0" u="none" strike="noStrike" cap="none" spc="0" baseline="0">
                <a:ln>
                  <a:noFill/>
                </a:ln>
                <a:solidFill>
                  <a:srgbClr val="000000"/>
                </a:solidFill>
                <a:uFillTx/>
                <a:latin typeface="Palatino"/>
                <a:ea typeface="Palatino"/>
                <a:cs typeface="Palatino"/>
                <a:sym typeface="Palatino"/>
              </a:defRPr>
            </a:lvl2pPr>
            <a:lvl3pPr marL="1524000" marR="0" indent="-508000" algn="l" defTabSz="584200" latinLnBrk="0">
              <a:lnSpc>
                <a:spcPct val="100000"/>
              </a:lnSpc>
              <a:spcBef>
                <a:spcPts val="3800"/>
              </a:spcBef>
              <a:spcAft>
                <a:spcPts val="0"/>
              </a:spcAft>
              <a:buClr>
                <a:srgbClr val="5C86B9"/>
              </a:buClr>
              <a:buSzPct val="70000"/>
              <a:buFont typeface="Zapf Dingbats"/>
              <a:buChar char="✤"/>
              <a:tabLst/>
              <a:defRPr sz="3800" b="0" i="0" u="none" strike="noStrike" cap="none" spc="0" baseline="0">
                <a:ln>
                  <a:noFill/>
                </a:ln>
                <a:solidFill>
                  <a:srgbClr val="000000"/>
                </a:solidFill>
                <a:uFillTx/>
                <a:latin typeface="Palatino"/>
                <a:ea typeface="Palatino"/>
                <a:cs typeface="Palatino"/>
                <a:sym typeface="Palatino"/>
              </a:defRPr>
            </a:lvl3pPr>
            <a:lvl4pPr marL="2032000" marR="0" indent="-508000" algn="l" defTabSz="584200" latinLnBrk="0">
              <a:lnSpc>
                <a:spcPct val="100000"/>
              </a:lnSpc>
              <a:spcBef>
                <a:spcPts val="3800"/>
              </a:spcBef>
              <a:spcAft>
                <a:spcPts val="0"/>
              </a:spcAft>
              <a:buClr>
                <a:srgbClr val="5C86B9"/>
              </a:buClr>
              <a:buSzPct val="70000"/>
              <a:buFont typeface="Zapf Dingbats"/>
              <a:buChar char="✤"/>
              <a:tabLst/>
              <a:defRPr sz="3800" b="0" i="0" u="none" strike="noStrike" cap="none" spc="0" baseline="0">
                <a:ln>
                  <a:noFill/>
                </a:ln>
                <a:solidFill>
                  <a:srgbClr val="000000"/>
                </a:solidFill>
                <a:uFillTx/>
                <a:latin typeface="Palatino"/>
                <a:ea typeface="Palatino"/>
                <a:cs typeface="Palatino"/>
                <a:sym typeface="Palatino"/>
              </a:defRPr>
            </a:lvl4pPr>
            <a:lvl5pPr marL="2540000" marR="0" indent="-508000" algn="l" defTabSz="584200" latinLnBrk="0">
              <a:lnSpc>
                <a:spcPct val="100000"/>
              </a:lnSpc>
              <a:spcBef>
                <a:spcPts val="3800"/>
              </a:spcBef>
              <a:spcAft>
                <a:spcPts val="0"/>
              </a:spcAft>
              <a:buClr>
                <a:srgbClr val="5C86B9"/>
              </a:buClr>
              <a:buSzPct val="70000"/>
              <a:buFont typeface="Zapf Dingbats"/>
              <a:buChar char="✤"/>
              <a:tabLst/>
              <a:defRPr sz="3800" b="0" i="0" u="none" strike="noStrike" cap="none" spc="0" baseline="0">
                <a:ln>
                  <a:noFill/>
                </a:ln>
                <a:solidFill>
                  <a:srgbClr val="000000"/>
                </a:solidFill>
                <a:uFillTx/>
                <a:latin typeface="Palatino"/>
                <a:ea typeface="Palatino"/>
                <a:cs typeface="Palatino"/>
                <a:sym typeface="Palatino"/>
              </a:defRPr>
            </a:lvl5pPr>
            <a:lvl6pPr marL="3048000" marR="0" indent="-508000" algn="l" defTabSz="584200" latinLnBrk="0">
              <a:lnSpc>
                <a:spcPct val="100000"/>
              </a:lnSpc>
              <a:spcBef>
                <a:spcPts val="3800"/>
              </a:spcBef>
              <a:spcAft>
                <a:spcPts val="0"/>
              </a:spcAft>
              <a:buClr>
                <a:srgbClr val="5C86B9"/>
              </a:buClr>
              <a:buSzPct val="70000"/>
              <a:buFont typeface="Zapf Dingbats"/>
              <a:buChar char="✤"/>
              <a:tabLst/>
              <a:defRPr sz="3800" b="0" i="0" u="none" strike="noStrike" cap="none" spc="0" baseline="0">
                <a:ln>
                  <a:noFill/>
                </a:ln>
                <a:solidFill>
                  <a:srgbClr val="000000"/>
                </a:solidFill>
                <a:uFillTx/>
                <a:latin typeface="Palatino"/>
                <a:ea typeface="Palatino"/>
                <a:cs typeface="Palatino"/>
                <a:sym typeface="Palatino"/>
              </a:defRPr>
            </a:lvl6pPr>
            <a:lvl7pPr marL="3556000" marR="0" indent="-508000" algn="l" defTabSz="584200" latinLnBrk="0">
              <a:lnSpc>
                <a:spcPct val="100000"/>
              </a:lnSpc>
              <a:spcBef>
                <a:spcPts val="3800"/>
              </a:spcBef>
              <a:spcAft>
                <a:spcPts val="0"/>
              </a:spcAft>
              <a:buClr>
                <a:srgbClr val="5C86B9"/>
              </a:buClr>
              <a:buSzPct val="70000"/>
              <a:buFont typeface="Zapf Dingbats"/>
              <a:buChar char="✤"/>
              <a:tabLst/>
              <a:defRPr sz="3800" b="0" i="0" u="none" strike="noStrike" cap="none" spc="0" baseline="0">
                <a:ln>
                  <a:noFill/>
                </a:ln>
                <a:solidFill>
                  <a:srgbClr val="000000"/>
                </a:solidFill>
                <a:uFillTx/>
                <a:latin typeface="Palatino"/>
                <a:ea typeface="Palatino"/>
                <a:cs typeface="Palatino"/>
                <a:sym typeface="Palatino"/>
              </a:defRPr>
            </a:lvl7pPr>
            <a:lvl8pPr marL="4064000" marR="0" indent="-508000" algn="l" defTabSz="584200" latinLnBrk="0">
              <a:lnSpc>
                <a:spcPct val="100000"/>
              </a:lnSpc>
              <a:spcBef>
                <a:spcPts val="3800"/>
              </a:spcBef>
              <a:spcAft>
                <a:spcPts val="0"/>
              </a:spcAft>
              <a:buClr>
                <a:srgbClr val="5C86B9"/>
              </a:buClr>
              <a:buSzPct val="70000"/>
              <a:buFont typeface="Zapf Dingbats"/>
              <a:buChar char="✤"/>
              <a:tabLst/>
              <a:defRPr sz="3800" b="0" i="0" u="none" strike="noStrike" cap="none" spc="0" baseline="0">
                <a:ln>
                  <a:noFill/>
                </a:ln>
                <a:solidFill>
                  <a:srgbClr val="000000"/>
                </a:solidFill>
                <a:uFillTx/>
                <a:latin typeface="Palatino"/>
                <a:ea typeface="Palatino"/>
                <a:cs typeface="Palatino"/>
                <a:sym typeface="Palatino"/>
              </a:defRPr>
            </a:lvl8pPr>
            <a:lvl9pPr marL="4572000" marR="0" indent="-508000" algn="l" defTabSz="584200" latinLnBrk="0">
              <a:lnSpc>
                <a:spcPct val="100000"/>
              </a:lnSpc>
              <a:spcBef>
                <a:spcPts val="3800"/>
              </a:spcBef>
              <a:spcAft>
                <a:spcPts val="0"/>
              </a:spcAft>
              <a:buClr>
                <a:srgbClr val="5C86B9"/>
              </a:buClr>
              <a:buSzPct val="70000"/>
              <a:buFont typeface="Zapf Dingbats"/>
              <a:buChar char="✤"/>
              <a:tabLst/>
              <a:defRPr sz="3800" b="0" i="0" u="none" strike="noStrike" cap="none" spc="0" baseline="0">
                <a:ln>
                  <a:noFill/>
                </a:ln>
                <a:solidFill>
                  <a:srgbClr val="000000"/>
                </a:solidFill>
                <a:uFillTx/>
                <a:latin typeface="Palatino"/>
                <a:ea typeface="Palatino"/>
                <a:cs typeface="Palatino"/>
                <a:sym typeface="Palatino"/>
              </a:defRPr>
            </a:lvl9pPr>
          </a:lstStyle>
          <a:p>
            <a:pPr hangingPunct="1"/>
            <a:r>
              <a:rPr lang="en-US" sz="2000" b="1" dirty="0"/>
              <a:t>Physiological </a:t>
            </a:r>
          </a:p>
          <a:p>
            <a:pPr lvl="1" hangingPunct="1"/>
            <a:r>
              <a:rPr lang="en-US" sz="2000" dirty="0"/>
              <a:t>Releasing neurotransmitters (5-HT, Dopamine, noradrenalin), Endorphins and endocannabinoids</a:t>
            </a:r>
          </a:p>
          <a:p>
            <a:pPr lvl="1" hangingPunct="1"/>
            <a:r>
              <a:rPr lang="en-US" sz="2000" dirty="0"/>
              <a:t>Reducing perception of pain (endorphins- Beta-endorphins, beta-</a:t>
            </a:r>
            <a:r>
              <a:rPr lang="en-US" sz="2000" dirty="0" err="1"/>
              <a:t>lipotrophins</a:t>
            </a:r>
            <a:r>
              <a:rPr lang="en-US" sz="2000" dirty="0"/>
              <a:t>)</a:t>
            </a:r>
          </a:p>
          <a:p>
            <a:pPr lvl="1" hangingPunct="1"/>
            <a:r>
              <a:rPr lang="en-US" sz="2000" dirty="0"/>
              <a:t>Increasing body temperature (calming effect)</a:t>
            </a:r>
          </a:p>
          <a:p>
            <a:pPr hangingPunct="1"/>
            <a:r>
              <a:rPr lang="en-US" sz="2000" b="1" dirty="0"/>
              <a:t>Psychological and emotional </a:t>
            </a:r>
          </a:p>
          <a:p>
            <a:pPr lvl="1" hangingPunct="1"/>
            <a:r>
              <a:rPr lang="en-US" sz="2000" dirty="0"/>
              <a:t>Increased confidence </a:t>
            </a:r>
          </a:p>
          <a:p>
            <a:pPr lvl="1" hangingPunct="1"/>
            <a:r>
              <a:rPr lang="en-US" sz="2000" dirty="0"/>
              <a:t>Distraction </a:t>
            </a:r>
          </a:p>
          <a:p>
            <a:pPr lvl="1" hangingPunct="1"/>
            <a:r>
              <a:rPr lang="en-US" sz="2000" dirty="0"/>
              <a:t>Social Interaction </a:t>
            </a:r>
          </a:p>
          <a:p>
            <a:pPr lvl="1" hangingPunct="1"/>
            <a:r>
              <a:rPr lang="en-US" sz="2000" dirty="0"/>
              <a:t>Coping Strategy </a:t>
            </a:r>
          </a:p>
          <a:p>
            <a:pPr lvl="1" hangingPunct="1"/>
            <a:endParaRPr lang="en-US" sz="2000" dirty="0"/>
          </a:p>
          <a:p>
            <a:pPr hangingPunct="1"/>
            <a:endParaRPr lang="en-US" sz="2000" dirty="0"/>
          </a:p>
        </p:txBody>
      </p:sp>
    </p:spTree>
    <p:extLst>
      <p:ext uri="{BB962C8B-B14F-4D97-AF65-F5344CB8AC3E}">
        <p14:creationId xmlns:p14="http://schemas.microsoft.com/office/powerpoint/2010/main" val="840138548"/>
      </p:ext>
    </p:extLst>
  </p:cSld>
  <p:clrMapOvr>
    <a:masterClrMapping/>
  </p:clrMapOvr>
  <p:transition spd="med"/>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40713" y="430015"/>
            <a:ext cx="12181059" cy="1323439"/>
          </a:xfrm>
          <a:prstGeom prst="rect">
            <a:avLst/>
          </a:prstGeom>
        </p:spPr>
        <p:txBody>
          <a:bodyPr wrap="square">
            <a:spAutoFit/>
          </a:bodyPr>
          <a:lstStyle/>
          <a:p>
            <a:r>
              <a:rPr lang="en-US" sz="4000" dirty="0"/>
              <a:t>TREAD- Treatment with Exercise Augmentation for Depression</a:t>
            </a:r>
          </a:p>
        </p:txBody>
      </p:sp>
      <p:sp>
        <p:nvSpPr>
          <p:cNvPr id="11" name="Rectangle 10"/>
          <p:cNvSpPr/>
          <p:nvPr/>
        </p:nvSpPr>
        <p:spPr>
          <a:xfrm>
            <a:off x="804041" y="2017985"/>
            <a:ext cx="11617731" cy="7017306"/>
          </a:xfrm>
          <a:prstGeom prst="rect">
            <a:avLst/>
          </a:prstGeom>
        </p:spPr>
        <p:txBody>
          <a:bodyPr wrap="square">
            <a:spAutoFit/>
          </a:bodyPr>
          <a:lstStyle/>
          <a:p>
            <a:pPr algn="l"/>
            <a:r>
              <a:rPr lang="en-US" dirty="0"/>
              <a:t>122 patients who had a partial response to an SSRI, randomized  into two groups</a:t>
            </a:r>
          </a:p>
          <a:p>
            <a:pPr lvl="1" algn="l"/>
            <a:r>
              <a:rPr lang="en-US" dirty="0"/>
              <a:t>-Low- dose- 40-60 min of aerobic exercise as week </a:t>
            </a:r>
          </a:p>
          <a:p>
            <a:pPr lvl="1" algn="l"/>
            <a:r>
              <a:rPr lang="en-US" dirty="0"/>
              <a:t>-High-dose 150 min of aerobic exercise a week</a:t>
            </a:r>
          </a:p>
          <a:p>
            <a:pPr lvl="1" algn="l"/>
            <a:endParaRPr lang="en-US" dirty="0"/>
          </a:p>
          <a:p>
            <a:pPr algn="l"/>
            <a:r>
              <a:rPr lang="en-US" dirty="0"/>
              <a:t>Conclusions </a:t>
            </a:r>
          </a:p>
          <a:p>
            <a:pPr lvl="1" algn="l"/>
            <a:r>
              <a:rPr lang="en-US" dirty="0"/>
              <a:t>High-dose group were more likely to have:</a:t>
            </a:r>
          </a:p>
          <a:p>
            <a:pPr lvl="2" algn="l"/>
            <a:r>
              <a:rPr lang="en-US" dirty="0"/>
              <a:t>-Fewer and less-severe symptoms associated</a:t>
            </a:r>
          </a:p>
          <a:p>
            <a:pPr lvl="2" algn="l"/>
            <a:r>
              <a:rPr lang="en-US" dirty="0"/>
              <a:t>-Higher recovery rates</a:t>
            </a:r>
          </a:p>
          <a:p>
            <a:pPr lvl="2" algn="l"/>
            <a:r>
              <a:rPr lang="en-US" dirty="0"/>
              <a:t>-Maintain longer remission</a:t>
            </a:r>
          </a:p>
          <a:p>
            <a:pPr lvl="2" algn="l"/>
            <a:endParaRPr lang="en-US" dirty="0"/>
          </a:p>
          <a:p>
            <a:pPr lvl="2" algn="l"/>
            <a:r>
              <a:rPr lang="en-US" dirty="0"/>
              <a:t>Aerobic exercise, regardless of dose, was associated with reducing blood levels of pro-inflammatory cytokines such as interleukin-1β (IL-1β) and tumor necrosis factor-α (TNF-α), which have been shown as elevated in some patients with MDD.</a:t>
            </a:r>
          </a:p>
        </p:txBody>
      </p:sp>
    </p:spTree>
    <p:extLst>
      <p:ext uri="{BB962C8B-B14F-4D97-AF65-F5344CB8AC3E}">
        <p14:creationId xmlns:p14="http://schemas.microsoft.com/office/powerpoint/2010/main" val="536886778"/>
      </p:ext>
    </p:extLst>
  </p:cSld>
  <p:clrMapOvr>
    <a:masterClrMapping/>
  </p:clrMapOvr>
  <p:transition spd="med"/>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08479" y="1911834"/>
            <a:ext cx="11357237" cy="6093976"/>
          </a:xfrm>
          <a:prstGeom prst="rect">
            <a:avLst/>
          </a:prstGeom>
        </p:spPr>
        <p:txBody>
          <a:bodyPr wrap="square">
            <a:spAutoFit/>
          </a:bodyPr>
          <a:lstStyle/>
          <a:p>
            <a:pPr algn="l"/>
            <a:r>
              <a:rPr lang="en-US" dirty="0"/>
              <a:t>4 RCTs  have failed to find any antidepressant effects of exercise:</a:t>
            </a:r>
          </a:p>
          <a:p>
            <a:pPr algn="l"/>
            <a:r>
              <a:rPr lang="en-US" dirty="0"/>
              <a:t> </a:t>
            </a:r>
          </a:p>
          <a:p>
            <a:pPr lvl="1" algn="l"/>
            <a:r>
              <a:rPr lang="en-US" u="sng" dirty="0"/>
              <a:t>DEMO (Krogh et al., 2009), </a:t>
            </a:r>
          </a:p>
          <a:p>
            <a:pPr lvl="1" algn="l"/>
            <a:r>
              <a:rPr lang="en-US" u="sng" dirty="0"/>
              <a:t>DEMO II (Krogh et al., 2012),</a:t>
            </a:r>
          </a:p>
          <a:p>
            <a:pPr lvl="1" algn="l"/>
            <a:r>
              <a:rPr lang="en-US" u="sng" dirty="0"/>
              <a:t>TREAD  (Trivedi et al., 2011), </a:t>
            </a:r>
          </a:p>
          <a:p>
            <a:pPr lvl="1" algn="l"/>
            <a:r>
              <a:rPr lang="en-US" u="sng" dirty="0"/>
              <a:t>TREAD-UK (</a:t>
            </a:r>
            <a:r>
              <a:rPr lang="en-US" u="sng" dirty="0" err="1"/>
              <a:t>Chalder</a:t>
            </a:r>
            <a:r>
              <a:rPr lang="en-US" u="sng" dirty="0"/>
              <a:t> et al., 2012). </a:t>
            </a:r>
          </a:p>
          <a:p>
            <a:pPr algn="l"/>
            <a:endParaRPr lang="en-US" dirty="0"/>
          </a:p>
          <a:p>
            <a:pPr algn="l"/>
            <a:r>
              <a:rPr lang="en-US" dirty="0"/>
              <a:t>Instrument used to assess depression and the diagnosis of depression may lead to misunderstandings regarding efficacy and benefits of exercise. </a:t>
            </a:r>
          </a:p>
          <a:p>
            <a:pPr algn="l"/>
            <a:endParaRPr lang="en-US" dirty="0"/>
          </a:p>
          <a:p>
            <a:pPr algn="l"/>
            <a:r>
              <a:rPr lang="en-US" dirty="0"/>
              <a:t>Negative findings concerning the use of exercise as a treatment for depressed patients must be interpreted with caution. </a:t>
            </a:r>
          </a:p>
        </p:txBody>
      </p:sp>
      <p:sp>
        <p:nvSpPr>
          <p:cNvPr id="3" name="Rectangle 2"/>
          <p:cNvSpPr/>
          <p:nvPr/>
        </p:nvSpPr>
        <p:spPr>
          <a:xfrm>
            <a:off x="190104" y="406174"/>
            <a:ext cx="11993989" cy="861774"/>
          </a:xfrm>
          <a:prstGeom prst="rect">
            <a:avLst/>
          </a:prstGeom>
        </p:spPr>
        <p:txBody>
          <a:bodyPr wrap="none">
            <a:spAutoFit/>
          </a:bodyPr>
          <a:lstStyle/>
          <a:p>
            <a:r>
              <a:rPr lang="en-US" sz="5000" dirty="0"/>
              <a:t>Exercise is Augmentation- Not Treatment</a:t>
            </a:r>
          </a:p>
        </p:txBody>
      </p:sp>
    </p:spTree>
    <p:extLst>
      <p:ext uri="{BB962C8B-B14F-4D97-AF65-F5344CB8AC3E}">
        <p14:creationId xmlns:p14="http://schemas.microsoft.com/office/powerpoint/2010/main" val="751180410"/>
      </p:ext>
    </p:extLst>
  </p:cSld>
  <p:clrMapOvr>
    <a:masterClrMapping/>
  </p:clrMapOvr>
  <p:transition spd="med"/>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Sleep Deprivation as Adjunct</a:t>
            </a:r>
          </a:p>
        </p:txBody>
      </p:sp>
      <p:sp>
        <p:nvSpPr>
          <p:cNvPr id="3" name="Text Placeholder 2"/>
          <p:cNvSpPr>
            <a:spLocks noGrp="1"/>
          </p:cNvSpPr>
          <p:nvPr>
            <p:ph type="body" idx="1"/>
          </p:nvPr>
        </p:nvSpPr>
        <p:spPr>
          <a:xfrm>
            <a:off x="203200" y="2919730"/>
            <a:ext cx="12446000" cy="5171948"/>
          </a:xfrm>
        </p:spPr>
        <p:txBody>
          <a:bodyPr>
            <a:normAutofit/>
          </a:bodyPr>
          <a:lstStyle/>
          <a:p>
            <a:r>
              <a:rPr lang="en-US" dirty="0"/>
              <a:t>Sleep Deprivation is effective for depressive symptoms</a:t>
            </a:r>
          </a:p>
          <a:p>
            <a:r>
              <a:rPr lang="en-US" dirty="0"/>
              <a:t>No RCT’s for MDD with appropriate follow up</a:t>
            </a:r>
          </a:p>
          <a:p>
            <a:r>
              <a:rPr lang="en-US" dirty="0"/>
              <a:t>Small Studies show sleep deprivation is most effective when combined with SSRI &amp; Light Therapy</a:t>
            </a:r>
          </a:p>
          <a:p>
            <a:r>
              <a:rPr lang="en-US" dirty="0"/>
              <a:t>Sleep Deprivation is usually 5AM wake up X 3 days.</a:t>
            </a:r>
          </a:p>
        </p:txBody>
      </p:sp>
      <p:sp>
        <p:nvSpPr>
          <p:cNvPr id="4" name="Rectangle 3"/>
          <p:cNvSpPr/>
          <p:nvPr/>
        </p:nvSpPr>
        <p:spPr>
          <a:xfrm>
            <a:off x="355600" y="8522209"/>
            <a:ext cx="12271248" cy="769441"/>
          </a:xfrm>
          <a:prstGeom prst="rect">
            <a:avLst/>
          </a:prstGeom>
        </p:spPr>
        <p:txBody>
          <a:bodyPr wrap="square">
            <a:spAutoFit/>
          </a:bodyPr>
          <a:lstStyle/>
          <a:p>
            <a:r>
              <a:rPr lang="en-US" sz="1400" dirty="0" err="1"/>
              <a:t>Güdücü</a:t>
            </a:r>
            <a:r>
              <a:rPr lang="en-US" sz="1400" dirty="0"/>
              <a:t> F, </a:t>
            </a:r>
            <a:r>
              <a:rPr lang="en-US" sz="1400" dirty="0" err="1"/>
              <a:t>Caliyurt</a:t>
            </a:r>
            <a:r>
              <a:rPr lang="en-US" sz="1400" dirty="0"/>
              <a:t> O, Vardar E, </a:t>
            </a:r>
            <a:r>
              <a:rPr lang="en-US" sz="1400" dirty="0" err="1"/>
              <a:t>Tuğlu</a:t>
            </a:r>
            <a:r>
              <a:rPr lang="en-US" sz="1400" dirty="0"/>
              <a:t> C, </a:t>
            </a:r>
            <a:r>
              <a:rPr lang="en-US" sz="1400" dirty="0" err="1"/>
              <a:t>Abay</a:t>
            </a:r>
            <a:r>
              <a:rPr lang="en-US" sz="1400" dirty="0"/>
              <a:t> E. [Combination therapy using sertraline with sleep deprivation and light therapy compared to sertraline monotherapy for major depressive disorder]. Turk </a:t>
            </a:r>
            <a:r>
              <a:rPr lang="en-US" sz="1400" dirty="0" err="1"/>
              <a:t>Psikiyatri</a:t>
            </a:r>
            <a:r>
              <a:rPr lang="en-US" sz="1400" dirty="0"/>
              <a:t> </a:t>
            </a:r>
            <a:r>
              <a:rPr lang="en-US" sz="1400" dirty="0" err="1"/>
              <a:t>Derg</a:t>
            </a:r>
            <a:r>
              <a:rPr lang="en-US" sz="1400" dirty="0"/>
              <a:t>. 2005 Winter;16(4):245-51</a:t>
            </a:r>
            <a:r>
              <a:rPr lang="en-US" dirty="0"/>
              <a:t>.</a:t>
            </a:r>
          </a:p>
        </p:txBody>
      </p:sp>
    </p:spTree>
    <p:extLst>
      <p:ext uri="{BB962C8B-B14F-4D97-AF65-F5344CB8AC3E}">
        <p14:creationId xmlns:p14="http://schemas.microsoft.com/office/powerpoint/2010/main" val="122446424"/>
      </p:ext>
    </p:extLst>
  </p:cSld>
  <p:clrMapOvr>
    <a:masterClrMapping/>
  </p:clrMapOvr>
  <p:transition spd="med"/>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53566" y="2953875"/>
            <a:ext cx="8361680" cy="5078313"/>
          </a:xfrm>
          <a:prstGeom prst="rect">
            <a:avLst/>
          </a:prstGeom>
        </p:spPr>
        <p:txBody>
          <a:bodyPr wrap="square">
            <a:spAutoFit/>
          </a:bodyPr>
          <a:lstStyle/>
          <a:p>
            <a:pPr marL="457200" indent="-457200" algn="l">
              <a:buFont typeface="Arial" charset="0"/>
              <a:buChar char="•"/>
            </a:pPr>
            <a:r>
              <a:rPr lang="en-US" sz="3600" dirty="0">
                <a:effectLst>
                  <a:glow>
                    <a:schemeClr val="accent1">
                      <a:alpha val="40000"/>
                    </a:schemeClr>
                  </a:glow>
                  <a:reflection endPos="0" dist="50800" dir="5400000" sy="-100000" algn="bl" rotWithShape="0"/>
                </a:effectLst>
              </a:rPr>
              <a:t>Repetitive magnetic pulses to induce regional depolarization of neurons. Specially designed coils focus the area of effect to extremely local brain regions</a:t>
            </a:r>
          </a:p>
          <a:p>
            <a:pPr marL="457200" indent="-457200" algn="l">
              <a:buFont typeface="Arial" charset="0"/>
              <a:buChar char="•"/>
            </a:pPr>
            <a:r>
              <a:rPr lang="en-US" sz="3600" dirty="0">
                <a:effectLst>
                  <a:glow>
                    <a:schemeClr val="accent1">
                      <a:alpha val="40000"/>
                    </a:schemeClr>
                  </a:glow>
                  <a:reflection endPos="0" dist="50800" dir="5400000" sy="-100000" algn="bl" rotWithShape="0"/>
                </a:effectLst>
              </a:rPr>
              <a:t>Very low incidence of side effects, mainly headache </a:t>
            </a:r>
            <a:r>
              <a:rPr lang="en-US" sz="3600" i="1" dirty="0">
                <a:effectLst>
                  <a:glow>
                    <a:schemeClr val="accent1">
                      <a:alpha val="40000"/>
                    </a:schemeClr>
                  </a:glow>
                  <a:reflection endPos="0" dist="50800" dir="5400000" sy="-100000" algn="bl" rotWithShape="0"/>
                </a:effectLst>
              </a:rPr>
              <a:t>rarely</a:t>
            </a:r>
            <a:r>
              <a:rPr lang="en-US" sz="3600" dirty="0">
                <a:effectLst>
                  <a:glow>
                    <a:schemeClr val="accent1">
                      <a:alpha val="40000"/>
                    </a:schemeClr>
                  </a:glow>
                  <a:reflection endPos="0" dist="50800" dir="5400000" sy="-100000" algn="bl" rotWithShape="0"/>
                </a:effectLst>
              </a:rPr>
              <a:t> seizure, usually self-limited</a:t>
            </a:r>
          </a:p>
          <a:p>
            <a:pPr marL="457200" indent="-457200" algn="l">
              <a:buFont typeface="Arial" charset="0"/>
              <a:buChar char="•"/>
            </a:pPr>
            <a:r>
              <a:rPr lang="en-US" sz="3600" dirty="0">
                <a:effectLst>
                  <a:glow>
                    <a:schemeClr val="accent1">
                      <a:alpha val="40000"/>
                    </a:schemeClr>
                  </a:glow>
                  <a:reflection endPos="0" dist="50800" dir="5400000" sy="-100000" algn="bl" rotWithShape="0"/>
                </a:effectLst>
              </a:rPr>
              <a:t>FDA approved for treating MDD</a:t>
            </a:r>
          </a:p>
        </p:txBody>
      </p:sp>
      <p:sp>
        <p:nvSpPr>
          <p:cNvPr id="4" name="Rectangle 3"/>
          <p:cNvSpPr/>
          <p:nvPr/>
        </p:nvSpPr>
        <p:spPr>
          <a:xfrm>
            <a:off x="653566" y="721159"/>
            <a:ext cx="10960053" cy="923330"/>
          </a:xfrm>
          <a:prstGeom prst="rect">
            <a:avLst/>
          </a:prstGeom>
        </p:spPr>
        <p:txBody>
          <a:bodyPr wrap="none">
            <a:spAutoFit/>
          </a:bodyPr>
          <a:lstStyle/>
          <a:p>
            <a:r>
              <a:rPr lang="en-US" sz="5400" dirty="0">
                <a:effectLst>
                  <a:glow>
                    <a:schemeClr val="accent1">
                      <a:alpha val="40000"/>
                    </a:schemeClr>
                  </a:glow>
                  <a:reflection endPos="0" dist="50800" dir="5400000" sy="-100000" algn="bl" rotWithShape="0"/>
                </a:effectLst>
              </a:rPr>
              <a:t>Transcranial Magnetic Stimulation </a:t>
            </a:r>
            <a:endParaRPr lang="en-US" sz="4800" dirty="0"/>
          </a:p>
        </p:txBody>
      </p:sp>
      <p:pic>
        <p:nvPicPr>
          <p:cNvPr id="6" name="Picture 5"/>
          <p:cNvPicPr>
            <a:picLocks noChangeAspect="1"/>
          </p:cNvPicPr>
          <p:nvPr/>
        </p:nvPicPr>
        <p:blipFill>
          <a:blip r:embed="rId2"/>
          <a:stretch>
            <a:fillRect/>
          </a:stretch>
        </p:blipFill>
        <p:spPr>
          <a:xfrm>
            <a:off x="9180576" y="2658110"/>
            <a:ext cx="2589242" cy="1731010"/>
          </a:xfrm>
          <a:prstGeom prst="rect">
            <a:avLst/>
          </a:prstGeom>
        </p:spPr>
      </p:pic>
      <p:pic>
        <p:nvPicPr>
          <p:cNvPr id="7" name="Picture 6"/>
          <p:cNvPicPr>
            <a:picLocks noChangeAspect="1"/>
          </p:cNvPicPr>
          <p:nvPr/>
        </p:nvPicPr>
        <p:blipFill>
          <a:blip r:embed="rId3"/>
          <a:stretch>
            <a:fillRect/>
          </a:stretch>
        </p:blipFill>
        <p:spPr>
          <a:xfrm>
            <a:off x="8427489" y="5493032"/>
            <a:ext cx="3588466" cy="2242791"/>
          </a:xfrm>
          <a:prstGeom prst="rect">
            <a:avLst/>
          </a:prstGeom>
        </p:spPr>
      </p:pic>
      <p:sp>
        <p:nvSpPr>
          <p:cNvPr id="8" name="Rectangle 7"/>
          <p:cNvSpPr/>
          <p:nvPr/>
        </p:nvSpPr>
        <p:spPr>
          <a:xfrm>
            <a:off x="3219570" y="1566524"/>
            <a:ext cx="3922870" cy="584775"/>
          </a:xfrm>
          <a:prstGeom prst="rect">
            <a:avLst/>
          </a:prstGeom>
        </p:spPr>
        <p:txBody>
          <a:bodyPr wrap="none">
            <a:spAutoFit/>
          </a:bodyPr>
          <a:lstStyle/>
          <a:p>
            <a:r>
              <a:rPr lang="en-US" sz="3200" i="1" dirty="0">
                <a:effectLst>
                  <a:glow>
                    <a:schemeClr val="accent1">
                      <a:alpha val="40000"/>
                    </a:schemeClr>
                  </a:glow>
                  <a:reflection endPos="0" dist="50800" dir="5400000" sy="-100000" algn="bl" rotWithShape="0"/>
                </a:effectLst>
              </a:rPr>
              <a:t>It’s not </a:t>
            </a:r>
            <a:r>
              <a:rPr lang="en-US" sz="3200" i="1" dirty="0" err="1">
                <a:effectLst>
                  <a:glow>
                    <a:schemeClr val="accent1">
                      <a:alpha val="40000"/>
                    </a:schemeClr>
                  </a:glow>
                  <a:reflection endPos="0" dist="50800" dir="5400000" sy="-100000" algn="bl" rotWithShape="0"/>
                </a:effectLst>
              </a:rPr>
              <a:t>just”magnets</a:t>
            </a:r>
            <a:r>
              <a:rPr lang="en-US" sz="3200" i="1" dirty="0">
                <a:effectLst>
                  <a:glow>
                    <a:schemeClr val="accent1">
                      <a:alpha val="40000"/>
                    </a:schemeClr>
                  </a:glow>
                  <a:reflection endPos="0" dist="50800" dir="5400000" sy="-100000" algn="bl" rotWithShape="0"/>
                </a:effectLst>
              </a:rPr>
              <a:t>”</a:t>
            </a:r>
            <a:endParaRPr lang="en-US" i="1" dirty="0"/>
          </a:p>
        </p:txBody>
      </p:sp>
    </p:spTree>
    <p:extLst>
      <p:ext uri="{BB962C8B-B14F-4D97-AF65-F5344CB8AC3E}">
        <p14:creationId xmlns:p14="http://schemas.microsoft.com/office/powerpoint/2010/main" val="1906664850"/>
      </p:ext>
    </p:extLst>
  </p:cSld>
  <p:clrMapOvr>
    <a:masterClrMapping/>
  </p:clrMapOvr>
  <p:transition spd="med"/>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1751" y="953400"/>
            <a:ext cx="8374823" cy="8291283"/>
          </a:xfrm>
          <a:prstGeom prst="rect">
            <a:avLst/>
          </a:prstGeom>
        </p:spPr>
      </p:pic>
      <p:sp>
        <p:nvSpPr>
          <p:cNvPr id="3" name="Rectangle 2"/>
          <p:cNvSpPr/>
          <p:nvPr/>
        </p:nvSpPr>
        <p:spPr>
          <a:xfrm>
            <a:off x="1981752" y="7523696"/>
            <a:ext cx="8374822" cy="1795363"/>
          </a:xfrm>
          <a:prstGeom prst="rect">
            <a:avLst/>
          </a:prstGeom>
          <a:solidFill>
            <a:schemeClr val="accent2">
              <a:lumMod val="40000"/>
              <a:lumOff val="6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lang="en-US" b="1" dirty="0">
              <a:solidFill>
                <a:srgbClr val="FFFFFF"/>
              </a:solidFill>
            </a:endParaRPr>
          </a:p>
          <a:p>
            <a:pPr marL="0" marR="0" indent="0" algn="ctr" defTabSz="584200" rtl="0" fontAlgn="auto" latinLnBrk="0" hangingPunct="0">
              <a:lnSpc>
                <a:spcPct val="100000"/>
              </a:lnSpc>
              <a:spcBef>
                <a:spcPts val="0"/>
              </a:spcBef>
              <a:spcAft>
                <a:spcPts val="0"/>
              </a:spcAft>
              <a:buClrTx/>
              <a:buSzTx/>
              <a:buFontTx/>
              <a:buNone/>
              <a:tabLst/>
            </a:pPr>
            <a:r>
              <a:rPr lang="en-US" sz="4000" b="1" dirty="0">
                <a:solidFill>
                  <a:srgbClr val="FFFFFF"/>
                </a:solidFill>
              </a:rPr>
              <a:t>”I thought of you when I saw it. </a:t>
            </a:r>
          </a:p>
          <a:p>
            <a:pPr marL="0" marR="0" indent="0" algn="ctr" defTabSz="584200" rtl="0" fontAlgn="auto" latinLnBrk="0" hangingPunct="0">
              <a:lnSpc>
                <a:spcPct val="100000"/>
              </a:lnSpc>
              <a:spcBef>
                <a:spcPts val="0"/>
              </a:spcBef>
              <a:spcAft>
                <a:spcPts val="0"/>
              </a:spcAft>
              <a:buClrTx/>
              <a:buSzTx/>
              <a:buFontTx/>
              <a:buNone/>
              <a:tabLst/>
            </a:pPr>
            <a:r>
              <a:rPr lang="en-US" sz="4000" b="1" dirty="0">
                <a:solidFill>
                  <a:srgbClr val="FFFFFF"/>
                </a:solidFill>
              </a:rPr>
              <a:t>It’s a fridge magnet.”</a:t>
            </a:r>
          </a:p>
        </p:txBody>
      </p:sp>
    </p:spTree>
    <p:extLst>
      <p:ext uri="{BB962C8B-B14F-4D97-AF65-F5344CB8AC3E}">
        <p14:creationId xmlns:p14="http://schemas.microsoft.com/office/powerpoint/2010/main" val="1331032983"/>
      </p:ext>
    </p:extLst>
  </p:cSld>
  <p:clrMapOvr>
    <a:masterClrMapping/>
  </p:clrMapOvr>
  <p:transition spd="med"/>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6"/>
          <p:cNvPicPr>
            <a:picLocks noChangeAspect="1"/>
          </p:cNvPicPr>
          <p:nvPr/>
        </p:nvPicPr>
        <p:blipFill>
          <a:blip r:embed="rId3"/>
          <a:stretch>
            <a:fillRect/>
          </a:stretch>
        </p:blipFill>
        <p:spPr>
          <a:xfrm>
            <a:off x="7379399" y="5065776"/>
            <a:ext cx="5266943" cy="3511295"/>
          </a:xfrm>
          <a:prstGeom prst="rect">
            <a:avLst/>
          </a:prstGeom>
          <a:ln w="12700">
            <a:miter lim="400000"/>
          </a:ln>
        </p:spPr>
      </p:pic>
      <p:sp>
        <p:nvSpPr>
          <p:cNvPr id="3" name="Rectangle 2"/>
          <p:cNvSpPr/>
          <p:nvPr/>
        </p:nvSpPr>
        <p:spPr>
          <a:xfrm>
            <a:off x="854734" y="853661"/>
            <a:ext cx="10960053" cy="923330"/>
          </a:xfrm>
          <a:prstGeom prst="rect">
            <a:avLst/>
          </a:prstGeom>
        </p:spPr>
        <p:txBody>
          <a:bodyPr wrap="none">
            <a:spAutoFit/>
          </a:bodyPr>
          <a:lstStyle/>
          <a:p>
            <a:r>
              <a:rPr lang="en-US" sz="5400" dirty="0">
                <a:effectLst>
                  <a:glow>
                    <a:schemeClr val="accent1">
                      <a:alpha val="40000"/>
                    </a:schemeClr>
                  </a:glow>
                  <a:reflection endPos="0" dist="50800" dir="5400000" sy="-100000" algn="bl" rotWithShape="0"/>
                </a:effectLst>
              </a:rPr>
              <a:t>Transcranial Magnetic Stimulation </a:t>
            </a:r>
            <a:endParaRPr lang="en-US" sz="4800" dirty="0"/>
          </a:p>
        </p:txBody>
      </p:sp>
      <p:pic>
        <p:nvPicPr>
          <p:cNvPr id="4" name="Picture 3"/>
          <p:cNvPicPr>
            <a:picLocks noChangeAspect="1"/>
          </p:cNvPicPr>
          <p:nvPr/>
        </p:nvPicPr>
        <p:blipFill>
          <a:blip r:embed="rId4"/>
          <a:stretch>
            <a:fillRect/>
          </a:stretch>
        </p:blipFill>
        <p:spPr>
          <a:xfrm>
            <a:off x="8189572" y="2135912"/>
            <a:ext cx="3625215" cy="2570943"/>
          </a:xfrm>
          <a:prstGeom prst="rect">
            <a:avLst/>
          </a:prstGeom>
        </p:spPr>
      </p:pic>
      <p:sp>
        <p:nvSpPr>
          <p:cNvPr id="6" name="Rectangle 5"/>
          <p:cNvSpPr/>
          <p:nvPr/>
        </p:nvSpPr>
        <p:spPr>
          <a:xfrm>
            <a:off x="507262" y="2135912"/>
            <a:ext cx="6689257" cy="7294305"/>
          </a:xfrm>
          <a:prstGeom prst="rect">
            <a:avLst/>
          </a:prstGeom>
        </p:spPr>
        <p:txBody>
          <a:bodyPr wrap="square">
            <a:spAutoFit/>
          </a:bodyPr>
          <a:lstStyle/>
          <a:p>
            <a:pPr marL="457200" indent="-457200" algn="l">
              <a:buFont typeface="Arial" charset="0"/>
              <a:buChar char="•"/>
            </a:pPr>
            <a:r>
              <a:rPr lang="en-US" sz="3600" dirty="0">
                <a:effectLst>
                  <a:glow>
                    <a:schemeClr val="accent1">
                      <a:alpha val="40000"/>
                    </a:schemeClr>
                  </a:glow>
                  <a:reflection endPos="0" dist="50800" dir="5400000" sy="-100000" algn="bl" rotWithShape="0"/>
                </a:effectLst>
              </a:rPr>
              <a:t>First session focused on locating Dorsolateral Prefrontal Cortex and determining the motor threshold </a:t>
            </a:r>
          </a:p>
          <a:p>
            <a:pPr marL="457200" indent="-457200" algn="l">
              <a:buFont typeface="Arial" charset="0"/>
              <a:buChar char="•"/>
            </a:pPr>
            <a:r>
              <a:rPr lang="en-US" sz="3600" dirty="0" err="1">
                <a:effectLst>
                  <a:glow>
                    <a:schemeClr val="accent1">
                      <a:alpha val="40000"/>
                    </a:schemeClr>
                  </a:glow>
                  <a:reflection endPos="0" dist="50800" dir="5400000" sy="-100000" algn="bl" rotWithShape="0"/>
                </a:effectLst>
              </a:rPr>
              <a:t>Neuronavigation</a:t>
            </a:r>
            <a:r>
              <a:rPr lang="en-US" sz="3600" dirty="0">
                <a:effectLst>
                  <a:glow>
                    <a:schemeClr val="accent1">
                      <a:alpha val="40000"/>
                    </a:schemeClr>
                  </a:glow>
                  <a:reflection endPos="0" dist="50800" dir="5400000" sy="-100000" algn="bl" rotWithShape="0"/>
                </a:effectLst>
              </a:rPr>
              <a:t> vs motor threshold vs 10-20 system</a:t>
            </a:r>
          </a:p>
          <a:p>
            <a:pPr marL="457200" indent="-457200" algn="l">
              <a:buFont typeface="Arial" charset="0"/>
              <a:buChar char="•"/>
            </a:pPr>
            <a:r>
              <a:rPr lang="en-US" sz="3600" dirty="0">
                <a:effectLst>
                  <a:glow>
                    <a:schemeClr val="accent1">
                      <a:alpha val="40000"/>
                    </a:schemeClr>
                  </a:glow>
                  <a:reflection endPos="0" dist="50800" dir="5400000" sy="-100000" algn="bl" rotWithShape="0"/>
                </a:effectLst>
              </a:rPr>
              <a:t>4 different treatment protocols</a:t>
            </a:r>
          </a:p>
          <a:p>
            <a:pPr marL="457200" indent="-457200" algn="l">
              <a:buFont typeface="Arial" charset="0"/>
              <a:buChar char="•"/>
            </a:pPr>
            <a:r>
              <a:rPr lang="en-US" sz="3600" dirty="0">
                <a:effectLst>
                  <a:glow>
                    <a:schemeClr val="accent1">
                      <a:alpha val="40000"/>
                    </a:schemeClr>
                  </a:glow>
                  <a:reflection endPos="0" dist="50800" dir="5400000" sy="-100000" algn="bl" rotWithShape="0"/>
                </a:effectLst>
              </a:rPr>
              <a:t>Left-Sided treatments are stimulatory</a:t>
            </a:r>
          </a:p>
          <a:p>
            <a:pPr marL="457200" indent="-457200" algn="l">
              <a:buFont typeface="Arial" charset="0"/>
              <a:buChar char="•"/>
            </a:pPr>
            <a:r>
              <a:rPr lang="en-US" sz="3600" dirty="0">
                <a:effectLst>
                  <a:glow>
                    <a:schemeClr val="accent1">
                      <a:alpha val="40000"/>
                    </a:schemeClr>
                  </a:glow>
                  <a:reflection endPos="0" dist="50800" dir="5400000" sy="-100000" algn="bl" rotWithShape="0"/>
                </a:effectLst>
              </a:rPr>
              <a:t>Right-Sided treatments are generally inhibitory</a:t>
            </a:r>
          </a:p>
        </p:txBody>
      </p:sp>
    </p:spTree>
    <p:extLst>
      <p:ext uri="{BB962C8B-B14F-4D97-AF65-F5344CB8AC3E}">
        <p14:creationId xmlns:p14="http://schemas.microsoft.com/office/powerpoint/2010/main" val="1641870520"/>
      </p:ext>
    </p:extLst>
  </p:cSld>
  <p:clrMapOvr>
    <a:masterClrMapping/>
  </p:clrMapOvr>
  <p:transition spd="med"/>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86226" y="634205"/>
            <a:ext cx="8097088" cy="923330"/>
          </a:xfrm>
          <a:prstGeom prst="rect">
            <a:avLst/>
          </a:prstGeom>
        </p:spPr>
        <p:txBody>
          <a:bodyPr wrap="none">
            <a:spAutoFit/>
          </a:bodyPr>
          <a:lstStyle/>
          <a:p>
            <a:r>
              <a:rPr lang="en-US" sz="5400" dirty="0">
                <a:effectLst>
                  <a:glow>
                    <a:schemeClr val="accent1">
                      <a:alpha val="40000"/>
                    </a:schemeClr>
                  </a:glow>
                  <a:reflection endPos="0" dist="50800" dir="5400000" sy="-100000" algn="bl" rotWithShape="0"/>
                </a:effectLst>
              </a:rPr>
              <a:t>TMS </a:t>
            </a:r>
            <a:r>
              <a:rPr lang="mr-IN" sz="5400" dirty="0">
                <a:effectLst>
                  <a:glow>
                    <a:schemeClr val="accent1">
                      <a:alpha val="40000"/>
                    </a:schemeClr>
                  </a:glow>
                  <a:reflection endPos="0" dist="50800" dir="5400000" sy="-100000" algn="bl" rotWithShape="0"/>
                </a:effectLst>
              </a:rPr>
              <a:t>–</a:t>
            </a:r>
            <a:r>
              <a:rPr lang="en-US" sz="5400" dirty="0">
                <a:effectLst>
                  <a:glow>
                    <a:schemeClr val="accent1">
                      <a:alpha val="40000"/>
                    </a:schemeClr>
                  </a:glow>
                  <a:reflection endPos="0" dist="50800" dir="5400000" sy="-100000" algn="bl" rotWithShape="0"/>
                </a:effectLst>
              </a:rPr>
              <a:t> Why does it work?</a:t>
            </a:r>
            <a:endParaRPr lang="en-US" sz="4800" dirty="0"/>
          </a:p>
        </p:txBody>
      </p:sp>
      <p:sp>
        <p:nvSpPr>
          <p:cNvPr id="4" name="Rectangle 3"/>
          <p:cNvSpPr/>
          <p:nvPr/>
        </p:nvSpPr>
        <p:spPr>
          <a:xfrm>
            <a:off x="507262" y="2025003"/>
            <a:ext cx="11325074" cy="7294305"/>
          </a:xfrm>
          <a:prstGeom prst="rect">
            <a:avLst/>
          </a:prstGeom>
        </p:spPr>
        <p:txBody>
          <a:bodyPr wrap="square">
            <a:spAutoFit/>
          </a:bodyPr>
          <a:lstStyle/>
          <a:p>
            <a:pPr marL="457200" indent="-457200" algn="l">
              <a:buFont typeface="Arial" charset="0"/>
              <a:buChar char="•"/>
            </a:pPr>
            <a:r>
              <a:rPr lang="en-US" sz="3600" dirty="0">
                <a:effectLst>
                  <a:glow>
                    <a:schemeClr val="accent1">
                      <a:alpha val="40000"/>
                    </a:schemeClr>
                  </a:glow>
                  <a:reflection endPos="0" dist="50800" dir="5400000" sy="-100000" algn="bl" rotWithShape="0"/>
                </a:effectLst>
              </a:rPr>
              <a:t>DLPFC has deep limbic connections</a:t>
            </a:r>
          </a:p>
          <a:p>
            <a:pPr marL="457200" indent="-457200" algn="l">
              <a:buFont typeface="Arial" charset="0"/>
              <a:buChar char="•"/>
            </a:pPr>
            <a:r>
              <a:rPr lang="en-US" sz="3600" dirty="0">
                <a:effectLst>
                  <a:glow>
                    <a:schemeClr val="accent1">
                      <a:alpha val="40000"/>
                    </a:schemeClr>
                  </a:glow>
                  <a:reflection endPos="0" dist="50800" dir="5400000" sy="-100000" algn="bl" rotWithShape="0"/>
                </a:effectLst>
              </a:rPr>
              <a:t>L-DLPFC is hypoactive in depression</a:t>
            </a:r>
          </a:p>
          <a:p>
            <a:pPr marL="457200" indent="-457200" algn="l">
              <a:buFont typeface="Arial" charset="0"/>
              <a:buChar char="•"/>
            </a:pPr>
            <a:r>
              <a:rPr lang="en-US" sz="3600" dirty="0">
                <a:effectLst>
                  <a:glow>
                    <a:schemeClr val="accent1">
                      <a:alpha val="40000"/>
                    </a:schemeClr>
                  </a:glow>
                  <a:reflection endPos="0" dist="50800" dir="5400000" sy="-100000" algn="bl" rotWithShape="0"/>
                </a:effectLst>
              </a:rPr>
              <a:t>R-RLPFC is hyperactive in depression</a:t>
            </a:r>
          </a:p>
          <a:p>
            <a:pPr marL="457200" indent="-457200" algn="l">
              <a:buFont typeface="Arial" charset="0"/>
              <a:buChar char="•"/>
            </a:pPr>
            <a:r>
              <a:rPr lang="en-US" sz="3600" dirty="0">
                <a:effectLst>
                  <a:glow>
                    <a:schemeClr val="accent1">
                      <a:alpha val="40000"/>
                    </a:schemeClr>
                  </a:glow>
                  <a:reflection endPos="0" dist="50800" dir="5400000" sy="-100000" algn="bl" rotWithShape="0"/>
                </a:effectLst>
              </a:rPr>
              <a:t>High frequency treatment increases regional brain activity</a:t>
            </a:r>
          </a:p>
          <a:p>
            <a:pPr marL="457200" indent="-457200" algn="l">
              <a:buFont typeface="Arial" charset="0"/>
              <a:buChar char="•"/>
            </a:pPr>
            <a:r>
              <a:rPr lang="en-US" sz="3600" dirty="0">
                <a:effectLst>
                  <a:glow>
                    <a:schemeClr val="accent1">
                      <a:alpha val="40000"/>
                    </a:schemeClr>
                  </a:glow>
                  <a:reflection endPos="0" dist="50800" dir="5400000" sy="-100000" algn="bl" rotWithShape="0"/>
                </a:effectLst>
              </a:rPr>
              <a:t>Low frequency treatment decreases regional brain activity</a:t>
            </a:r>
          </a:p>
          <a:p>
            <a:pPr marL="457200" indent="-457200" algn="l">
              <a:buFont typeface="Arial" charset="0"/>
              <a:buChar char="•"/>
            </a:pPr>
            <a:r>
              <a:rPr lang="en-US" sz="3600" dirty="0">
                <a:effectLst>
                  <a:glow>
                    <a:schemeClr val="accent1">
                      <a:alpha val="40000"/>
                    </a:schemeClr>
                  </a:glow>
                  <a:reflection endPos="0" dist="50800" dir="5400000" sy="-100000" algn="bl" rotWithShape="0"/>
                </a:effectLst>
              </a:rPr>
              <a:t>Magnetic field is small, and unlike ECT treatment is focused</a:t>
            </a:r>
          </a:p>
          <a:p>
            <a:pPr marL="457200" indent="-457200" algn="l">
              <a:buFont typeface="Arial" charset="0"/>
              <a:buChar char="•"/>
            </a:pPr>
            <a:r>
              <a:rPr lang="en-US" sz="3600" dirty="0">
                <a:effectLst>
                  <a:glow>
                    <a:schemeClr val="accent1">
                      <a:alpha val="40000"/>
                    </a:schemeClr>
                  </a:glow>
                  <a:reflection endPos="0" dist="50800" dir="5400000" sy="-100000" algn="bl" rotWithShape="0"/>
                </a:effectLst>
              </a:rPr>
              <a:t>1 treatment introduces up to 5,000 synchronous depolarization events regionally</a:t>
            </a:r>
          </a:p>
          <a:p>
            <a:pPr marL="457200" indent="-457200" algn="l">
              <a:buFont typeface="Arial" charset="0"/>
              <a:buChar char="•"/>
            </a:pPr>
            <a:r>
              <a:rPr lang="en-US" sz="3600" dirty="0">
                <a:effectLst>
                  <a:glow>
                    <a:schemeClr val="accent1">
                      <a:alpha val="40000"/>
                    </a:schemeClr>
                  </a:glow>
                  <a:reflection endPos="0" dist="50800" dir="5400000" sy="-100000" algn="bl" rotWithShape="0"/>
                </a:effectLst>
              </a:rPr>
              <a:t>Effects persist between treatment and duration of effect increases with subsequent treatments</a:t>
            </a:r>
          </a:p>
        </p:txBody>
      </p:sp>
    </p:spTree>
    <p:extLst>
      <p:ext uri="{BB962C8B-B14F-4D97-AF65-F5344CB8AC3E}">
        <p14:creationId xmlns:p14="http://schemas.microsoft.com/office/powerpoint/2010/main" val="1729493673"/>
      </p:ext>
    </p:extLst>
  </p:cSld>
  <p:clrMapOvr>
    <a:masterClrMapping/>
  </p:clrMapOvr>
  <p:transition spd="med"/>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32563" y="707357"/>
            <a:ext cx="8148384" cy="923330"/>
          </a:xfrm>
          <a:prstGeom prst="rect">
            <a:avLst/>
          </a:prstGeom>
        </p:spPr>
        <p:txBody>
          <a:bodyPr wrap="none">
            <a:spAutoFit/>
          </a:bodyPr>
          <a:lstStyle/>
          <a:p>
            <a:r>
              <a:rPr lang="en-US" sz="5400" dirty="0">
                <a:effectLst>
                  <a:glow>
                    <a:schemeClr val="accent1">
                      <a:alpha val="40000"/>
                    </a:schemeClr>
                  </a:glow>
                  <a:reflection endPos="0" dist="50800" dir="5400000" sy="-100000" algn="bl" rotWithShape="0"/>
                </a:effectLst>
              </a:rPr>
              <a:t>TMS </a:t>
            </a:r>
            <a:r>
              <a:rPr lang="mr-IN" sz="5400" dirty="0">
                <a:effectLst>
                  <a:glow>
                    <a:schemeClr val="accent1">
                      <a:alpha val="40000"/>
                    </a:schemeClr>
                  </a:glow>
                  <a:reflection endPos="0" dist="50800" dir="5400000" sy="-100000" algn="bl" rotWithShape="0"/>
                </a:effectLst>
              </a:rPr>
              <a:t>–</a:t>
            </a:r>
            <a:r>
              <a:rPr lang="en-US" sz="5400" dirty="0">
                <a:effectLst>
                  <a:glow>
                    <a:schemeClr val="accent1">
                      <a:alpha val="40000"/>
                    </a:schemeClr>
                  </a:glow>
                  <a:reflection endPos="0" dist="50800" dir="5400000" sy="-100000" algn="bl" rotWithShape="0"/>
                </a:effectLst>
              </a:rPr>
              <a:t> How does it work?</a:t>
            </a:r>
            <a:endParaRPr lang="en-US" sz="4800" dirty="0"/>
          </a:p>
        </p:txBody>
      </p:sp>
      <p:sp>
        <p:nvSpPr>
          <p:cNvPr id="3" name="Rectangle 2"/>
          <p:cNvSpPr/>
          <p:nvPr/>
        </p:nvSpPr>
        <p:spPr>
          <a:xfrm>
            <a:off x="1335023" y="2066544"/>
            <a:ext cx="10969619" cy="6986528"/>
          </a:xfrm>
          <a:prstGeom prst="rect">
            <a:avLst/>
          </a:prstGeom>
        </p:spPr>
        <p:txBody>
          <a:bodyPr wrap="square">
            <a:spAutoFit/>
          </a:bodyPr>
          <a:lstStyle/>
          <a:p>
            <a:pPr marL="457200" indent="-457200" algn="l">
              <a:buFont typeface="Arial" charset="0"/>
              <a:buChar char="•"/>
            </a:pPr>
            <a:r>
              <a:rPr lang="en-US" sz="3200" dirty="0">
                <a:effectLst>
                  <a:glow>
                    <a:schemeClr val="accent1">
                      <a:alpha val="40000"/>
                    </a:schemeClr>
                  </a:glow>
                  <a:reflection endPos="0" dist="50800" dir="5400000" sy="-100000" algn="bl" rotWithShape="0"/>
                </a:effectLst>
              </a:rPr>
              <a:t>The proposed mechanism is similar to the post-ictal activity observed in ECT. </a:t>
            </a:r>
          </a:p>
          <a:p>
            <a:pPr marL="457200" indent="-457200" algn="l">
              <a:buFont typeface="Arial" charset="0"/>
              <a:buChar char="•"/>
            </a:pPr>
            <a:r>
              <a:rPr lang="en-US" sz="3200" dirty="0">
                <a:effectLst>
                  <a:glow>
                    <a:schemeClr val="accent1">
                      <a:alpha val="40000"/>
                    </a:schemeClr>
                  </a:glow>
                  <a:reflection endPos="0" dist="50800" dir="5400000" sy="-100000" algn="bl" rotWithShape="0"/>
                </a:effectLst>
              </a:rPr>
              <a:t> In ECT, pyramidal neurons synchronously depolarize activating GABAergic interneurons.</a:t>
            </a:r>
          </a:p>
          <a:p>
            <a:pPr marL="457200" indent="-457200" algn="l">
              <a:buFont typeface="Arial" charset="0"/>
              <a:buChar char="•"/>
            </a:pPr>
            <a:r>
              <a:rPr lang="en-US" sz="3200" dirty="0">
                <a:effectLst>
                  <a:glow>
                    <a:schemeClr val="accent1">
                      <a:alpha val="40000"/>
                    </a:schemeClr>
                  </a:glow>
                  <a:reflection endPos="0" dist="50800" dir="5400000" sy="-100000" algn="bl" rotWithShape="0"/>
                </a:effectLst>
              </a:rPr>
              <a:t>In rTMS GABAergic interneurons, resulting in EEG patterns closely paralleling the post-ictal phase of ECT</a:t>
            </a:r>
          </a:p>
          <a:p>
            <a:pPr marL="457200" indent="-457200" algn="l">
              <a:buFont typeface="Arial" charset="0"/>
              <a:buChar char="•"/>
            </a:pPr>
            <a:r>
              <a:rPr lang="en-US" sz="3200" dirty="0">
                <a:effectLst>
                  <a:glow>
                    <a:schemeClr val="accent1">
                      <a:alpha val="40000"/>
                    </a:schemeClr>
                  </a:glow>
                  <a:reflection endPos="0" dist="50800" dir="5400000" sy="-100000" algn="bl" rotWithShape="0"/>
                </a:effectLst>
              </a:rPr>
              <a:t>rTMS has been proven to improve neural plasticity, contrary to the established inhibition of neuroplasticity associated with depression</a:t>
            </a:r>
          </a:p>
          <a:p>
            <a:pPr marL="457200" indent="-457200" algn="l">
              <a:buFont typeface="Arial" charset="0"/>
              <a:buChar char="•"/>
            </a:pPr>
            <a:r>
              <a:rPr lang="en-US" sz="3200" dirty="0">
                <a:effectLst>
                  <a:glow>
                    <a:schemeClr val="accent1">
                      <a:alpha val="40000"/>
                    </a:schemeClr>
                  </a:glow>
                  <a:reflection endPos="0" dist="50800" dir="5400000" sy="-100000" algn="bl" rotWithShape="0"/>
                </a:effectLst>
              </a:rPr>
              <a:t>rTMS is associated with increases in BDNF- a marker of neuroplasticity</a:t>
            </a:r>
          </a:p>
          <a:p>
            <a:pPr marL="457200" indent="-457200" algn="l">
              <a:buFont typeface="Arial" charset="0"/>
              <a:buChar char="•"/>
            </a:pPr>
            <a:r>
              <a:rPr lang="en-US" sz="3200" dirty="0">
                <a:effectLst>
                  <a:glow>
                    <a:schemeClr val="accent1">
                      <a:alpha val="40000"/>
                    </a:schemeClr>
                  </a:glow>
                  <a:reflection endPos="0" dist="50800" dir="5400000" sy="-100000" algn="bl" rotWithShape="0"/>
                </a:effectLst>
              </a:rPr>
              <a:t>High frequency rTMS is associated with PET and NIRS evidence of increased metabolism</a:t>
            </a:r>
          </a:p>
          <a:p>
            <a:pPr marL="457200" indent="-457200" algn="l">
              <a:buFont typeface="Arial" charset="0"/>
              <a:buChar char="•"/>
            </a:pPr>
            <a:endParaRPr lang="en-US" sz="3200" dirty="0">
              <a:effectLst>
                <a:glow>
                  <a:schemeClr val="accent1">
                    <a:alpha val="40000"/>
                  </a:schemeClr>
                </a:glow>
                <a:reflection endPos="0" dist="50800" dir="5400000" sy="-100000" algn="bl" rotWithShape="0"/>
              </a:effectLst>
            </a:endParaRPr>
          </a:p>
        </p:txBody>
      </p:sp>
    </p:spTree>
    <p:extLst>
      <p:ext uri="{BB962C8B-B14F-4D97-AF65-F5344CB8AC3E}">
        <p14:creationId xmlns:p14="http://schemas.microsoft.com/office/powerpoint/2010/main" val="351660819"/>
      </p:ext>
    </p:extLst>
  </p:cSld>
  <p:clrMapOvr>
    <a:masterClrMapping/>
  </p:clrMapOvr>
  <p:transition spd="med"/>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17587" y="1011892"/>
            <a:ext cx="9634369" cy="923330"/>
          </a:xfrm>
          <a:prstGeom prst="rect">
            <a:avLst/>
          </a:prstGeom>
        </p:spPr>
        <p:txBody>
          <a:bodyPr wrap="none">
            <a:spAutoFit/>
          </a:bodyPr>
          <a:lstStyle/>
          <a:p>
            <a:r>
              <a:rPr lang="en-US" sz="5400" dirty="0">
                <a:effectLst>
                  <a:glow>
                    <a:schemeClr val="accent1">
                      <a:alpha val="40000"/>
                    </a:schemeClr>
                  </a:glow>
                  <a:reflection endPos="0" dist="50800" dir="5400000" sy="-100000" algn="bl" rotWithShape="0"/>
                </a:effectLst>
              </a:rPr>
              <a:t>TMS </a:t>
            </a:r>
            <a:r>
              <a:rPr lang="mr-IN" sz="5400" dirty="0">
                <a:effectLst>
                  <a:glow>
                    <a:schemeClr val="accent1">
                      <a:alpha val="40000"/>
                    </a:schemeClr>
                  </a:glow>
                  <a:reflection endPos="0" dist="50800" dir="5400000" sy="-100000" algn="bl" rotWithShape="0"/>
                </a:effectLst>
              </a:rPr>
              <a:t>–</a:t>
            </a:r>
            <a:r>
              <a:rPr lang="en-US" sz="5400" dirty="0">
                <a:effectLst>
                  <a:glow>
                    <a:schemeClr val="accent1">
                      <a:alpha val="40000"/>
                    </a:schemeClr>
                  </a:glow>
                  <a:reflection endPos="0" dist="50800" dir="5400000" sy="-100000" algn="bl" rotWithShape="0"/>
                </a:effectLst>
              </a:rPr>
              <a:t> How well does it work?</a:t>
            </a:r>
            <a:endParaRPr lang="en-US" sz="4800" dirty="0"/>
          </a:p>
        </p:txBody>
      </p:sp>
      <p:sp>
        <p:nvSpPr>
          <p:cNvPr id="3" name="Rectangle 2"/>
          <p:cNvSpPr/>
          <p:nvPr/>
        </p:nvSpPr>
        <p:spPr>
          <a:xfrm>
            <a:off x="1318804" y="2822713"/>
            <a:ext cx="10528639" cy="4401205"/>
          </a:xfrm>
          <a:prstGeom prst="rect">
            <a:avLst/>
          </a:prstGeom>
        </p:spPr>
        <p:txBody>
          <a:bodyPr wrap="square">
            <a:spAutoFit/>
          </a:bodyPr>
          <a:lstStyle/>
          <a:p>
            <a:pPr marL="457200" indent="-457200" algn="l">
              <a:buFont typeface="Arial" charset="0"/>
              <a:buChar char="•"/>
            </a:pPr>
            <a:r>
              <a:rPr lang="en-US" sz="2800" dirty="0">
                <a:effectLst>
                  <a:glow>
                    <a:schemeClr val="accent1">
                      <a:alpha val="40000"/>
                    </a:schemeClr>
                  </a:glow>
                  <a:reflection endPos="0" dist="50800" dir="5400000" sy="-100000" algn="bl" rotWithShape="0"/>
                </a:effectLst>
              </a:rPr>
              <a:t>9 out of 12 sham-controlled studies showed significant improvement versus sham treatment</a:t>
            </a:r>
          </a:p>
          <a:p>
            <a:pPr marL="457200" indent="-457200" algn="l">
              <a:buFont typeface="Arial" charset="0"/>
              <a:buChar char="•"/>
            </a:pPr>
            <a:r>
              <a:rPr lang="en-US" sz="2800" dirty="0">
                <a:effectLst>
                  <a:glow>
                    <a:schemeClr val="accent1">
                      <a:alpha val="40000"/>
                    </a:schemeClr>
                  </a:glow>
                  <a:reflection endPos="0" dist="50800" dir="5400000" sy="-100000" algn="bl" rotWithShape="0"/>
                </a:effectLst>
              </a:rPr>
              <a:t>rTMS works best without medication</a:t>
            </a:r>
          </a:p>
          <a:p>
            <a:pPr marL="457200" indent="-457200" algn="l">
              <a:buFont typeface="Arial" charset="0"/>
              <a:buChar char="•"/>
            </a:pPr>
            <a:r>
              <a:rPr lang="en-US" sz="2800" dirty="0">
                <a:effectLst>
                  <a:glow>
                    <a:schemeClr val="accent1">
                      <a:alpha val="40000"/>
                    </a:schemeClr>
                  </a:glow>
                  <a:reflection endPos="0" dist="50800" dir="5400000" sy="-100000" algn="bl" rotWithShape="0"/>
                </a:effectLst>
              </a:rPr>
              <a:t>rTMS in the only published head to head trial against ECT was found to be equally effective</a:t>
            </a:r>
          </a:p>
          <a:p>
            <a:pPr marL="457200" indent="-457200" algn="l">
              <a:buFont typeface="Arial" charset="0"/>
              <a:buChar char="•"/>
            </a:pPr>
            <a:r>
              <a:rPr lang="en-US" sz="2800" dirty="0">
                <a:effectLst>
                  <a:glow>
                    <a:schemeClr val="accent1">
                      <a:alpha val="40000"/>
                    </a:schemeClr>
                  </a:glow>
                  <a:reflection endPos="0" dist="50800" dir="5400000" sy="-100000" algn="bl" rotWithShape="0"/>
                </a:effectLst>
              </a:rPr>
              <a:t>rTMS has largely been studied in the most treatment resistant patient populations</a:t>
            </a:r>
          </a:p>
          <a:p>
            <a:pPr marL="457200" indent="-457200" algn="l">
              <a:buFont typeface="Arial" charset="0"/>
              <a:buChar char="•"/>
            </a:pPr>
            <a:r>
              <a:rPr lang="en-US" sz="2800" dirty="0">
                <a:effectLst>
                  <a:glow>
                    <a:schemeClr val="accent1">
                      <a:alpha val="40000"/>
                    </a:schemeClr>
                  </a:glow>
                  <a:reflection endPos="0" dist="50800" dir="5400000" sy="-100000" algn="bl" rotWithShape="0"/>
                </a:effectLst>
              </a:rPr>
              <a:t>rTMS has reported remission rates in treatment refractory depression of between 30 and 50%, 2.5-4 times more effective than stage 3 and 4 STAR*D patients.</a:t>
            </a:r>
          </a:p>
        </p:txBody>
      </p:sp>
    </p:spTree>
    <p:extLst>
      <p:ext uri="{BB962C8B-B14F-4D97-AF65-F5344CB8AC3E}">
        <p14:creationId xmlns:p14="http://schemas.microsoft.com/office/powerpoint/2010/main" val="1273315009"/>
      </p:ext>
    </p:extLst>
  </p:cSld>
  <p:clrMapOvr>
    <a:masterClrMapping/>
  </p:clrMapOvr>
  <p:transition spd="med"/>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Acknowledgements</a:t>
            </a:r>
          </a:p>
        </p:txBody>
      </p:sp>
      <p:sp>
        <p:nvSpPr>
          <p:cNvPr id="3" name="Text Placeholder 2"/>
          <p:cNvSpPr>
            <a:spLocks noGrp="1"/>
          </p:cNvSpPr>
          <p:nvPr>
            <p:ph type="body" idx="1"/>
          </p:nvPr>
        </p:nvSpPr>
        <p:spPr>
          <a:xfrm>
            <a:off x="355600" y="2984500"/>
            <a:ext cx="12293600" cy="4458716"/>
          </a:xfrm>
        </p:spPr>
        <p:txBody>
          <a:bodyPr/>
          <a:lstStyle/>
          <a:p>
            <a:r>
              <a:rPr lang="en-US" dirty="0"/>
              <a:t>Morgan Johnson, MS-3 did much of the work on exercise and depression</a:t>
            </a:r>
          </a:p>
          <a:p>
            <a:r>
              <a:rPr lang="en-US" dirty="0" err="1"/>
              <a:t>Aislinn</a:t>
            </a:r>
            <a:r>
              <a:rPr lang="en-US" dirty="0"/>
              <a:t> Lewis, MS-3 supplemented research on Transcranial Magnetic Stimulation</a:t>
            </a:r>
          </a:p>
        </p:txBody>
      </p:sp>
    </p:spTree>
    <p:extLst>
      <p:ext uri="{BB962C8B-B14F-4D97-AF65-F5344CB8AC3E}">
        <p14:creationId xmlns:p14="http://schemas.microsoft.com/office/powerpoint/2010/main" val="881318482"/>
      </p:ext>
    </p:extLst>
  </p:cSld>
  <p:clrMapOvr>
    <a:masterClrMapping/>
  </p:clrMapOvr>
  <p:transition spd="med"/>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98579" y="1111283"/>
            <a:ext cx="6872394" cy="923330"/>
          </a:xfrm>
          <a:prstGeom prst="rect">
            <a:avLst/>
          </a:prstGeom>
        </p:spPr>
        <p:txBody>
          <a:bodyPr wrap="none">
            <a:spAutoFit/>
          </a:bodyPr>
          <a:lstStyle/>
          <a:p>
            <a:r>
              <a:rPr lang="en-US" sz="5400" dirty="0">
                <a:effectLst>
                  <a:glow>
                    <a:schemeClr val="accent1">
                      <a:alpha val="40000"/>
                    </a:schemeClr>
                  </a:glow>
                  <a:reflection endPos="0" dist="50800" dir="5400000" sy="-100000" algn="bl" rotWithShape="0"/>
                </a:effectLst>
              </a:rPr>
              <a:t>Theta Burst treatment</a:t>
            </a:r>
            <a:endParaRPr lang="en-US" sz="4800" dirty="0"/>
          </a:p>
        </p:txBody>
      </p:sp>
      <p:sp>
        <p:nvSpPr>
          <p:cNvPr id="5" name="Rectangle 4"/>
          <p:cNvSpPr/>
          <p:nvPr/>
        </p:nvSpPr>
        <p:spPr>
          <a:xfrm>
            <a:off x="1252330" y="2445026"/>
            <a:ext cx="10873408" cy="4985980"/>
          </a:xfrm>
          <a:prstGeom prst="rect">
            <a:avLst/>
          </a:prstGeom>
        </p:spPr>
        <p:txBody>
          <a:bodyPr wrap="square">
            <a:spAutoFit/>
          </a:bodyPr>
          <a:lstStyle/>
          <a:p>
            <a:pPr marL="457200" indent="-457200" algn="l">
              <a:buFont typeface="Arial" charset="0"/>
              <a:buChar char="•"/>
            </a:pPr>
            <a:r>
              <a:rPr lang="en-US" sz="3200" dirty="0">
                <a:effectLst>
                  <a:glow>
                    <a:schemeClr val="accent1">
                      <a:alpha val="40000"/>
                    </a:schemeClr>
                  </a:glow>
                  <a:reflection endPos="0" dist="50800" dir="5400000" sy="-100000" algn="bl" rotWithShape="0"/>
                </a:effectLst>
              </a:rPr>
              <a:t>Theta burst is 3 pulse burst @ 50hz with some interval of rest between bursts and possibly between trains.</a:t>
            </a:r>
          </a:p>
          <a:p>
            <a:pPr marL="457200" indent="-457200" algn="l">
              <a:buFont typeface="Arial" charset="0"/>
              <a:buChar char="•"/>
            </a:pPr>
            <a:r>
              <a:rPr lang="en-US" sz="3200" dirty="0">
                <a:effectLst>
                  <a:glow>
                    <a:schemeClr val="accent1">
                      <a:alpha val="40000"/>
                    </a:schemeClr>
                  </a:glow>
                  <a:reflection endPos="0" dist="50800" dir="5400000" sy="-100000" algn="bl" rotWithShape="0"/>
                </a:effectLst>
              </a:rPr>
              <a:t>It is delivered below the resting motor threshold </a:t>
            </a:r>
          </a:p>
          <a:p>
            <a:pPr marL="457200" indent="-457200" algn="l">
              <a:buFont typeface="Arial" charset="0"/>
              <a:buChar char="•"/>
            </a:pPr>
            <a:r>
              <a:rPr lang="en-US" sz="3200" dirty="0">
                <a:effectLst>
                  <a:glow>
                    <a:schemeClr val="accent1">
                      <a:alpha val="40000"/>
                    </a:schemeClr>
                  </a:glow>
                  <a:reflection endPos="0" dist="50800" dir="5400000" sy="-100000" algn="bl" rotWithShape="0"/>
                </a:effectLst>
              </a:rPr>
              <a:t>Treatment is shorter and better tolerated due to the lower intensity</a:t>
            </a:r>
          </a:p>
          <a:p>
            <a:pPr marL="457200" indent="-457200" algn="l">
              <a:buFont typeface="Arial" charset="0"/>
              <a:buChar char="•"/>
            </a:pPr>
            <a:r>
              <a:rPr lang="en-US" sz="3200" dirty="0">
                <a:effectLst>
                  <a:glow>
                    <a:schemeClr val="accent1">
                      <a:alpha val="40000"/>
                    </a:schemeClr>
                  </a:glow>
                  <a:reflection endPos="0" dist="50800" dir="5400000" sy="-100000" algn="bl" rotWithShape="0"/>
                </a:effectLst>
              </a:rPr>
              <a:t>Treatment is less expensive</a:t>
            </a:r>
          </a:p>
          <a:p>
            <a:pPr marL="457200" indent="-457200" algn="l">
              <a:buFont typeface="Arial" charset="0"/>
              <a:buChar char="•"/>
            </a:pPr>
            <a:r>
              <a:rPr lang="en-US" sz="3200" dirty="0">
                <a:effectLst>
                  <a:glow>
                    <a:schemeClr val="accent1">
                      <a:alpha val="40000"/>
                    </a:schemeClr>
                  </a:glow>
                  <a:reflection endPos="0" dist="50800" dir="5400000" sy="-100000" algn="bl" rotWithShape="0"/>
                </a:effectLst>
              </a:rPr>
              <a:t>Treatment may be more effective</a:t>
            </a:r>
          </a:p>
          <a:p>
            <a:pPr marL="457200" indent="-457200" algn="l">
              <a:buFont typeface="Arial" charset="0"/>
              <a:buChar char="•"/>
            </a:pPr>
            <a:r>
              <a:rPr lang="en-US" sz="3200" dirty="0">
                <a:effectLst>
                  <a:glow>
                    <a:schemeClr val="accent1">
                      <a:alpha val="40000"/>
                    </a:schemeClr>
                  </a:glow>
                  <a:reflection endPos="0" dist="50800" dir="5400000" sy="-100000" algn="bl" rotWithShape="0"/>
                </a:effectLst>
              </a:rPr>
              <a:t>Unlike traditional </a:t>
            </a:r>
            <a:r>
              <a:rPr lang="en-US" sz="3200" dirty="0" err="1">
                <a:effectLst>
                  <a:glow>
                    <a:schemeClr val="accent1">
                      <a:alpha val="40000"/>
                    </a:schemeClr>
                  </a:glow>
                  <a:reflection endPos="0" dist="50800" dir="5400000" sy="-100000" algn="bl" rotWithShape="0"/>
                </a:effectLst>
              </a:rPr>
              <a:t>rTMS</a:t>
            </a:r>
            <a:r>
              <a:rPr lang="en-US" sz="3200" dirty="0">
                <a:effectLst>
                  <a:glow>
                    <a:schemeClr val="accent1">
                      <a:alpha val="40000"/>
                    </a:schemeClr>
                  </a:glow>
                  <a:reflection endPos="0" dist="50800" dir="5400000" sy="-100000" algn="bl" rotWithShape="0"/>
                </a:effectLst>
              </a:rPr>
              <a:t>, treatment may not be covered by third party </a:t>
            </a:r>
            <a:r>
              <a:rPr lang="en-US" sz="3200" dirty="0" err="1">
                <a:effectLst>
                  <a:glow>
                    <a:schemeClr val="accent1">
                      <a:alpha val="40000"/>
                    </a:schemeClr>
                  </a:glow>
                  <a:reflection endPos="0" dist="50800" dir="5400000" sy="-100000" algn="bl" rotWithShape="0"/>
                </a:effectLst>
              </a:rPr>
              <a:t>payors</a:t>
            </a:r>
            <a:endParaRPr lang="en-US" sz="3200" dirty="0">
              <a:effectLst>
                <a:glow>
                  <a:schemeClr val="accent1">
                    <a:alpha val="40000"/>
                  </a:schemeClr>
                </a:glow>
                <a:reflection endPos="0" dist="50800" dir="5400000" sy="-100000" algn="bl" rotWithShape="0"/>
              </a:effectLst>
            </a:endParaRPr>
          </a:p>
          <a:p>
            <a:pPr marL="457200" indent="-457200" algn="l">
              <a:buFont typeface="Arial" charset="0"/>
              <a:buChar char="•"/>
            </a:pPr>
            <a:endParaRPr lang="en-US" dirty="0"/>
          </a:p>
        </p:txBody>
      </p:sp>
    </p:spTree>
    <p:extLst>
      <p:ext uri="{BB962C8B-B14F-4D97-AF65-F5344CB8AC3E}">
        <p14:creationId xmlns:p14="http://schemas.microsoft.com/office/powerpoint/2010/main" val="674385129"/>
      </p:ext>
    </p:extLst>
  </p:cSld>
  <p:clrMapOvr>
    <a:masterClrMapping/>
  </p:clrMapOvr>
  <p:transition spd="med"/>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WY-Psych Data for TMS in treatment refractory depression</a:t>
            </a:r>
          </a:p>
        </p:txBody>
      </p:sp>
      <p:sp>
        <p:nvSpPr>
          <p:cNvPr id="3" name="Text Placeholder 2"/>
          <p:cNvSpPr>
            <a:spLocks noGrp="1"/>
          </p:cNvSpPr>
          <p:nvPr>
            <p:ph type="body" idx="1"/>
          </p:nvPr>
        </p:nvSpPr>
        <p:spPr>
          <a:xfrm>
            <a:off x="355600" y="2633472"/>
            <a:ext cx="12293600" cy="6675628"/>
          </a:xfrm>
        </p:spPr>
        <p:txBody>
          <a:bodyPr>
            <a:normAutofit/>
          </a:bodyPr>
          <a:lstStyle/>
          <a:p>
            <a:r>
              <a:rPr lang="en-US" dirty="0"/>
              <a:t>60 patients completed treatment for MDD moderate to severe </a:t>
            </a:r>
          </a:p>
          <a:p>
            <a:r>
              <a:rPr lang="en-US" dirty="0"/>
              <a:t>All were treatment refractory and had failed at least 4 antidepressants and psychotherapy</a:t>
            </a:r>
          </a:p>
          <a:p>
            <a:r>
              <a:rPr lang="en-US" dirty="0"/>
              <a:t>83 % remission rate BDI &lt;20 or 50% reduction in BDI (n 50) </a:t>
            </a:r>
          </a:p>
          <a:p>
            <a:r>
              <a:rPr lang="en-US" dirty="0"/>
              <a:t>70 % Reduction in BDI</a:t>
            </a:r>
          </a:p>
        </p:txBody>
      </p:sp>
    </p:spTree>
    <p:extLst>
      <p:ext uri="{BB962C8B-B14F-4D97-AF65-F5344CB8AC3E}">
        <p14:creationId xmlns:p14="http://schemas.microsoft.com/office/powerpoint/2010/main" val="1185384217"/>
      </p:ext>
    </p:extLst>
  </p:cSld>
  <p:clrMapOvr>
    <a:masterClrMapping/>
  </p:clrMapOvr>
  <p:transition spd="med"/>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0DB969D-2226-6840-96C2-1C14F78B40A8}"/>
              </a:ext>
            </a:extLst>
          </p:cNvPr>
          <p:cNvSpPr>
            <a:spLocks noGrp="1"/>
          </p:cNvSpPr>
          <p:nvPr>
            <p:ph type="title"/>
          </p:nvPr>
        </p:nvSpPr>
        <p:spPr/>
        <p:txBody>
          <a:bodyPr/>
          <a:lstStyle/>
          <a:p>
            <a:r>
              <a:rPr lang="en-US" dirty="0"/>
              <a:t>Non-Responders</a:t>
            </a:r>
          </a:p>
        </p:txBody>
      </p:sp>
      <p:sp>
        <p:nvSpPr>
          <p:cNvPr id="3" name="Text Placeholder 2">
            <a:extLst>
              <a:ext uri="{FF2B5EF4-FFF2-40B4-BE49-F238E27FC236}">
                <a16:creationId xmlns:a16="http://schemas.microsoft.com/office/drawing/2014/main" xmlns="" id="{6C055AB2-9CF6-1043-B220-AE0B2B1ABFC2}"/>
              </a:ext>
            </a:extLst>
          </p:cNvPr>
          <p:cNvSpPr>
            <a:spLocks noGrp="1"/>
          </p:cNvSpPr>
          <p:nvPr>
            <p:ph type="body" idx="1"/>
          </p:nvPr>
        </p:nvSpPr>
        <p:spPr/>
        <p:txBody>
          <a:bodyPr/>
          <a:lstStyle/>
          <a:p>
            <a:r>
              <a:rPr lang="en-US" dirty="0"/>
              <a:t>Half were on high dose opiates for chronic pain or buprenorphine</a:t>
            </a:r>
          </a:p>
          <a:p>
            <a:r>
              <a:rPr lang="en-US" dirty="0"/>
              <a:t>75% female</a:t>
            </a:r>
          </a:p>
          <a:p>
            <a:r>
              <a:rPr lang="en-US" dirty="0"/>
              <a:t>Psychostimulants </a:t>
            </a:r>
          </a:p>
          <a:p>
            <a:r>
              <a:rPr lang="en-US" dirty="0"/>
              <a:t>Multiple SSRI / SNRI combinations</a:t>
            </a:r>
          </a:p>
        </p:txBody>
      </p:sp>
    </p:spTree>
    <p:extLst>
      <p:ext uri="{BB962C8B-B14F-4D97-AF65-F5344CB8AC3E}">
        <p14:creationId xmlns:p14="http://schemas.microsoft.com/office/powerpoint/2010/main" val="4212202004"/>
      </p:ext>
    </p:extLst>
  </p:cSld>
  <p:clrMapOvr>
    <a:masterClrMapping/>
  </p:clrMapOvr>
  <p:transition spd="med"/>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6730C8F-EDD8-A34B-98E0-68585D512789}"/>
              </a:ext>
            </a:extLst>
          </p:cNvPr>
          <p:cNvSpPr>
            <a:spLocks noGrp="1"/>
          </p:cNvSpPr>
          <p:nvPr>
            <p:ph type="title"/>
          </p:nvPr>
        </p:nvSpPr>
        <p:spPr/>
        <p:txBody>
          <a:bodyPr/>
          <a:lstStyle/>
          <a:p>
            <a:r>
              <a:rPr lang="en-US" dirty="0"/>
              <a:t>Who did best</a:t>
            </a:r>
          </a:p>
        </p:txBody>
      </p:sp>
      <p:sp>
        <p:nvSpPr>
          <p:cNvPr id="3" name="Text Placeholder 2">
            <a:extLst>
              <a:ext uri="{FF2B5EF4-FFF2-40B4-BE49-F238E27FC236}">
                <a16:creationId xmlns:a16="http://schemas.microsoft.com/office/drawing/2014/main" xmlns="" id="{D70F6ADC-6124-804E-A7A2-B04B8E6C79FC}"/>
              </a:ext>
            </a:extLst>
          </p:cNvPr>
          <p:cNvSpPr>
            <a:spLocks noGrp="1"/>
          </p:cNvSpPr>
          <p:nvPr>
            <p:ph type="body" idx="1"/>
          </p:nvPr>
        </p:nvSpPr>
        <p:spPr/>
        <p:txBody>
          <a:bodyPr/>
          <a:lstStyle/>
          <a:p>
            <a:r>
              <a:rPr lang="en-US" dirty="0"/>
              <a:t>Men responded better overall (lower rate of non-remission, but women who responded improved more in terms of BDI than Men who responded.)</a:t>
            </a:r>
          </a:p>
          <a:p>
            <a:r>
              <a:rPr lang="en-US" dirty="0"/>
              <a:t>People between the ages of 25-40 had a </a:t>
            </a:r>
            <a:r>
              <a:rPr lang="en-US" b="1" i="1" dirty="0"/>
              <a:t>100% </a:t>
            </a:r>
            <a:r>
              <a:rPr lang="en-US" dirty="0"/>
              <a:t>remission rate.</a:t>
            </a:r>
          </a:p>
          <a:p>
            <a:r>
              <a:rPr lang="en-US" dirty="0"/>
              <a:t>Women over 45 on Benzodiazepines had the highest average reduction of BDI n5</a:t>
            </a:r>
          </a:p>
        </p:txBody>
      </p:sp>
    </p:spTree>
    <p:extLst>
      <p:ext uri="{BB962C8B-B14F-4D97-AF65-F5344CB8AC3E}">
        <p14:creationId xmlns:p14="http://schemas.microsoft.com/office/powerpoint/2010/main" val="4136447012"/>
      </p:ext>
    </p:extLst>
  </p:cSld>
  <p:clrMapOvr>
    <a:masterClrMapping/>
  </p:clrMapOvr>
  <p:transition spd="med"/>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AF4B086-BFA4-484A-9A33-5FA1291E82F9}"/>
              </a:ext>
            </a:extLst>
          </p:cNvPr>
          <p:cNvSpPr>
            <a:spLocks noGrp="1"/>
          </p:cNvSpPr>
          <p:nvPr>
            <p:ph type="title"/>
          </p:nvPr>
        </p:nvSpPr>
        <p:spPr/>
        <p:txBody>
          <a:bodyPr>
            <a:normAutofit fontScale="90000"/>
          </a:bodyPr>
          <a:lstStyle/>
          <a:p>
            <a:r>
              <a:rPr lang="en-US" dirty="0"/>
              <a:t>Medication Effect on TMS Response</a:t>
            </a:r>
          </a:p>
        </p:txBody>
      </p:sp>
      <p:graphicFrame>
        <p:nvGraphicFramePr>
          <p:cNvPr id="4" name="Table 3">
            <a:extLst>
              <a:ext uri="{FF2B5EF4-FFF2-40B4-BE49-F238E27FC236}">
                <a16:creationId xmlns:a16="http://schemas.microsoft.com/office/drawing/2014/main" xmlns="" id="{A6EF9459-81C7-9D40-8232-95CF2914BE7D}"/>
              </a:ext>
            </a:extLst>
          </p:cNvPr>
          <p:cNvGraphicFramePr>
            <a:graphicFrameLocks noGrp="1"/>
          </p:cNvGraphicFramePr>
          <p:nvPr>
            <p:extLst>
              <p:ext uri="{D42A27DB-BD31-4B8C-83A1-F6EECF244321}">
                <p14:modId xmlns:p14="http://schemas.microsoft.com/office/powerpoint/2010/main" val="2534713439"/>
              </p:ext>
            </p:extLst>
          </p:nvPr>
        </p:nvGraphicFramePr>
        <p:xfrm>
          <a:off x="866274" y="2791325"/>
          <a:ext cx="5085348" cy="4883318"/>
        </p:xfrm>
        <a:graphic>
          <a:graphicData uri="http://schemas.openxmlformats.org/drawingml/2006/table">
            <a:tbl>
              <a:tblPr>
                <a:tableStyleId>{5940675A-B579-460E-94D1-54222C63F5DA}</a:tableStyleId>
              </a:tblPr>
              <a:tblGrid>
                <a:gridCol w="1572127">
                  <a:extLst>
                    <a:ext uri="{9D8B030D-6E8A-4147-A177-3AD203B41FA5}">
                      <a16:colId xmlns:a16="http://schemas.microsoft.com/office/drawing/2014/main" xmlns="" val="701338636"/>
                    </a:ext>
                  </a:extLst>
                </a:gridCol>
                <a:gridCol w="1411705">
                  <a:extLst>
                    <a:ext uri="{9D8B030D-6E8A-4147-A177-3AD203B41FA5}">
                      <a16:colId xmlns:a16="http://schemas.microsoft.com/office/drawing/2014/main" xmlns="" val="2215957841"/>
                    </a:ext>
                  </a:extLst>
                </a:gridCol>
                <a:gridCol w="1203158">
                  <a:extLst>
                    <a:ext uri="{9D8B030D-6E8A-4147-A177-3AD203B41FA5}">
                      <a16:colId xmlns:a16="http://schemas.microsoft.com/office/drawing/2014/main" xmlns="" val="3023846049"/>
                    </a:ext>
                  </a:extLst>
                </a:gridCol>
                <a:gridCol w="898358">
                  <a:extLst>
                    <a:ext uri="{9D8B030D-6E8A-4147-A177-3AD203B41FA5}">
                      <a16:colId xmlns:a16="http://schemas.microsoft.com/office/drawing/2014/main" xmlns="" val="2489915270"/>
                    </a:ext>
                  </a:extLst>
                </a:gridCol>
              </a:tblGrid>
              <a:tr h="625643">
                <a:tc>
                  <a:txBody>
                    <a:bodyPr/>
                    <a:lstStyle/>
                    <a:p>
                      <a:pPr algn="l" fontAlgn="b"/>
                      <a:endParaRPr lang="en-US" sz="1800" b="0" i="0" u="none" strike="noStrike" baseline="0"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1800" u="none" strike="noStrike" baseline="0">
                          <a:effectLst/>
                        </a:rPr>
                        <a:t>Drop BDI</a:t>
                      </a:r>
                      <a:endParaRPr lang="en-US" sz="1800" b="0" i="0" u="none" strike="noStrike" baseline="0">
                        <a:solidFill>
                          <a:srgbClr val="000000"/>
                        </a:solidFill>
                        <a:effectLst/>
                        <a:latin typeface="Calibri" panose="020F0502020204030204" pitchFamily="34" charset="0"/>
                      </a:endParaRPr>
                    </a:p>
                  </a:txBody>
                  <a:tcPr marL="9525" marR="9525" marT="9525" marB="0" anchor="b"/>
                </a:tc>
                <a:tc>
                  <a:txBody>
                    <a:bodyPr/>
                    <a:lstStyle/>
                    <a:p>
                      <a:pPr algn="l" fontAlgn="b"/>
                      <a:r>
                        <a:rPr lang="en-US" sz="1800" u="none" strike="noStrike" baseline="0">
                          <a:effectLst/>
                        </a:rPr>
                        <a:t> BDI %</a:t>
                      </a:r>
                      <a:endParaRPr lang="en-US" sz="1800" b="0" i="0" u="none" strike="noStrike" baseline="0">
                        <a:solidFill>
                          <a:srgbClr val="000000"/>
                        </a:solidFill>
                        <a:effectLst/>
                        <a:latin typeface="Calibri" panose="020F0502020204030204" pitchFamily="34" charset="0"/>
                      </a:endParaRPr>
                    </a:p>
                  </a:txBody>
                  <a:tcPr marL="9525" marR="9525" marT="9525" marB="0" anchor="b"/>
                </a:tc>
                <a:tc>
                  <a:txBody>
                    <a:bodyPr/>
                    <a:lstStyle/>
                    <a:p>
                      <a:pPr algn="l" fontAlgn="b"/>
                      <a:r>
                        <a:rPr lang="en-US" sz="1800" u="none" strike="noStrike" baseline="0">
                          <a:effectLst/>
                        </a:rPr>
                        <a:t>n</a:t>
                      </a:r>
                      <a:endParaRPr lang="en-US" sz="1800" b="0" i="0" u="none" strike="noStrike" baseline="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xmlns="" val="4053018466"/>
                  </a:ext>
                </a:extLst>
              </a:tr>
              <a:tr h="241685">
                <a:tc>
                  <a:txBody>
                    <a:bodyPr/>
                    <a:lstStyle/>
                    <a:p>
                      <a:pPr algn="l" fontAlgn="b"/>
                      <a:r>
                        <a:rPr lang="en-US" sz="1800" u="none" strike="noStrike" baseline="0" dirty="0">
                          <a:effectLst/>
                        </a:rPr>
                        <a:t>All</a:t>
                      </a:r>
                      <a:endParaRPr lang="en-US" sz="1800" b="1" i="0" u="none" strike="noStrike" baseline="0"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800" u="none" strike="noStrike" baseline="0" dirty="0">
                          <a:effectLst/>
                        </a:rPr>
                        <a:t>22</a:t>
                      </a:r>
                      <a:endParaRPr lang="en-US" sz="1800" b="1" i="0" u="none" strike="noStrike" baseline="0"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800" u="none" strike="noStrike" baseline="0">
                          <a:effectLst/>
                        </a:rPr>
                        <a:t>63%</a:t>
                      </a:r>
                      <a:endParaRPr lang="en-US" sz="1800" b="1" i="0" u="none" strike="noStrike" baseline="0">
                        <a:solidFill>
                          <a:srgbClr val="000000"/>
                        </a:solidFill>
                        <a:effectLst/>
                        <a:latin typeface="Calibri" panose="020F0502020204030204" pitchFamily="34" charset="0"/>
                      </a:endParaRPr>
                    </a:p>
                  </a:txBody>
                  <a:tcPr marL="9525" marR="9525" marT="9525" marB="0" anchor="b"/>
                </a:tc>
                <a:tc>
                  <a:txBody>
                    <a:bodyPr/>
                    <a:lstStyle/>
                    <a:p>
                      <a:pPr algn="r" fontAlgn="b"/>
                      <a:r>
                        <a:rPr lang="en-US" sz="1800" u="none" strike="noStrike" baseline="0">
                          <a:effectLst/>
                        </a:rPr>
                        <a:t>80</a:t>
                      </a:r>
                      <a:endParaRPr lang="en-US" sz="1800" b="1" i="0" u="none" strike="noStrike" baseline="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xmlns="" val="1829386325"/>
                  </a:ext>
                </a:extLst>
              </a:tr>
              <a:tr h="241685">
                <a:tc>
                  <a:txBody>
                    <a:bodyPr/>
                    <a:lstStyle/>
                    <a:p>
                      <a:pPr algn="l" fontAlgn="b"/>
                      <a:r>
                        <a:rPr lang="en-US" sz="1800" u="none" strike="noStrike" baseline="0" dirty="0" err="1">
                          <a:effectLst/>
                        </a:rPr>
                        <a:t>Bup</a:t>
                      </a:r>
                      <a:endParaRPr lang="en-US" sz="1800" b="0" i="0" u="none" strike="noStrike" baseline="0"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800" u="none" strike="noStrike" baseline="0">
                          <a:effectLst/>
                        </a:rPr>
                        <a:t>19</a:t>
                      </a:r>
                      <a:endParaRPr lang="en-US" sz="1800" b="0" i="0" u="none" strike="noStrike" baseline="0">
                        <a:solidFill>
                          <a:srgbClr val="000000"/>
                        </a:solidFill>
                        <a:effectLst/>
                        <a:latin typeface="Calibri" panose="020F0502020204030204" pitchFamily="34" charset="0"/>
                      </a:endParaRPr>
                    </a:p>
                  </a:txBody>
                  <a:tcPr marL="9525" marR="9525" marT="9525" marB="0" anchor="b"/>
                </a:tc>
                <a:tc>
                  <a:txBody>
                    <a:bodyPr/>
                    <a:lstStyle/>
                    <a:p>
                      <a:pPr algn="r" fontAlgn="b"/>
                      <a:r>
                        <a:rPr lang="en-US" sz="1800" u="none" strike="noStrike" baseline="0">
                          <a:effectLst/>
                        </a:rPr>
                        <a:t>57%</a:t>
                      </a:r>
                      <a:endParaRPr lang="en-US" sz="1800" b="0" i="0" u="none" strike="noStrike" baseline="0">
                        <a:solidFill>
                          <a:srgbClr val="000000"/>
                        </a:solidFill>
                        <a:effectLst/>
                        <a:latin typeface="Calibri" panose="020F0502020204030204" pitchFamily="34" charset="0"/>
                      </a:endParaRPr>
                    </a:p>
                  </a:txBody>
                  <a:tcPr marL="9525" marR="9525" marT="9525" marB="0" anchor="b"/>
                </a:tc>
                <a:tc>
                  <a:txBody>
                    <a:bodyPr/>
                    <a:lstStyle/>
                    <a:p>
                      <a:pPr algn="r" fontAlgn="b"/>
                      <a:r>
                        <a:rPr lang="en-US" sz="1800" u="none" strike="noStrike" baseline="0">
                          <a:effectLst/>
                        </a:rPr>
                        <a:t>12</a:t>
                      </a:r>
                      <a:endParaRPr lang="en-US" sz="1800" b="0" i="0" u="none" strike="noStrike" baseline="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xmlns="" val="616374155"/>
                  </a:ext>
                </a:extLst>
              </a:tr>
              <a:tr h="241685">
                <a:tc>
                  <a:txBody>
                    <a:bodyPr/>
                    <a:lstStyle/>
                    <a:p>
                      <a:pPr algn="l" fontAlgn="b"/>
                      <a:r>
                        <a:rPr lang="en-US" sz="1800" u="none" strike="noStrike" baseline="0" dirty="0">
                          <a:effectLst/>
                        </a:rPr>
                        <a:t>Opiate</a:t>
                      </a:r>
                      <a:endParaRPr lang="en-US" sz="1800" b="0" i="0" u="none" strike="noStrike" baseline="0"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800" u="none" strike="noStrike" baseline="0">
                          <a:effectLst/>
                        </a:rPr>
                        <a:t>19</a:t>
                      </a:r>
                      <a:endParaRPr lang="en-US" sz="1800" b="0" i="0" u="none" strike="noStrike" baseline="0">
                        <a:solidFill>
                          <a:srgbClr val="000000"/>
                        </a:solidFill>
                        <a:effectLst/>
                        <a:latin typeface="Calibri" panose="020F0502020204030204" pitchFamily="34" charset="0"/>
                      </a:endParaRPr>
                    </a:p>
                  </a:txBody>
                  <a:tcPr marL="9525" marR="9525" marT="9525" marB="0" anchor="b"/>
                </a:tc>
                <a:tc>
                  <a:txBody>
                    <a:bodyPr/>
                    <a:lstStyle/>
                    <a:p>
                      <a:pPr algn="r" fontAlgn="b"/>
                      <a:r>
                        <a:rPr lang="en-US" sz="1800" u="none" strike="noStrike" baseline="0">
                          <a:effectLst/>
                        </a:rPr>
                        <a:t>60</a:t>
                      </a:r>
                      <a:endParaRPr lang="en-US" sz="1800" b="0" i="0" u="none" strike="noStrike" baseline="0">
                        <a:solidFill>
                          <a:srgbClr val="000000"/>
                        </a:solidFill>
                        <a:effectLst/>
                        <a:latin typeface="Calibri" panose="020F0502020204030204" pitchFamily="34" charset="0"/>
                      </a:endParaRPr>
                    </a:p>
                  </a:txBody>
                  <a:tcPr marL="9525" marR="9525" marT="9525" marB="0" anchor="b"/>
                </a:tc>
                <a:tc>
                  <a:txBody>
                    <a:bodyPr/>
                    <a:lstStyle/>
                    <a:p>
                      <a:pPr algn="r" fontAlgn="b"/>
                      <a:r>
                        <a:rPr lang="en-US" sz="1800" u="none" strike="noStrike" baseline="0">
                          <a:effectLst/>
                        </a:rPr>
                        <a:t>13</a:t>
                      </a:r>
                      <a:endParaRPr lang="en-US" sz="1800" b="0" i="0" u="none" strike="noStrike" baseline="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xmlns="" val="1325239083"/>
                  </a:ext>
                </a:extLst>
              </a:tr>
              <a:tr h="241685">
                <a:tc>
                  <a:txBody>
                    <a:bodyPr/>
                    <a:lstStyle/>
                    <a:p>
                      <a:pPr algn="l" fontAlgn="b"/>
                      <a:r>
                        <a:rPr lang="en-US" sz="1800" u="none" strike="noStrike" baseline="0" dirty="0">
                          <a:effectLst/>
                        </a:rPr>
                        <a:t>no opiate</a:t>
                      </a:r>
                      <a:endParaRPr lang="en-US" sz="1800" b="0" i="0" u="none" strike="noStrike" baseline="0"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800" u="none" strike="noStrike" baseline="0">
                          <a:effectLst/>
                        </a:rPr>
                        <a:t>23</a:t>
                      </a:r>
                      <a:endParaRPr lang="en-US" sz="1800" b="0" i="0" u="none" strike="noStrike" baseline="0">
                        <a:solidFill>
                          <a:srgbClr val="000000"/>
                        </a:solidFill>
                        <a:effectLst/>
                        <a:latin typeface="Calibri" panose="020F0502020204030204" pitchFamily="34" charset="0"/>
                      </a:endParaRPr>
                    </a:p>
                  </a:txBody>
                  <a:tcPr marL="9525" marR="9525" marT="9525" marB="0" anchor="b"/>
                </a:tc>
                <a:tc>
                  <a:txBody>
                    <a:bodyPr/>
                    <a:lstStyle/>
                    <a:p>
                      <a:pPr algn="r" fontAlgn="b"/>
                      <a:r>
                        <a:rPr lang="en-US" sz="1800" u="none" strike="noStrike" baseline="0">
                          <a:effectLst/>
                        </a:rPr>
                        <a:t>65%</a:t>
                      </a:r>
                      <a:endParaRPr lang="en-US" sz="1800" b="0" i="0" u="none" strike="noStrike" baseline="0">
                        <a:solidFill>
                          <a:srgbClr val="000000"/>
                        </a:solidFill>
                        <a:effectLst/>
                        <a:latin typeface="Calibri" panose="020F0502020204030204" pitchFamily="34" charset="0"/>
                      </a:endParaRPr>
                    </a:p>
                  </a:txBody>
                  <a:tcPr marL="9525" marR="9525" marT="9525" marB="0" anchor="b"/>
                </a:tc>
                <a:tc>
                  <a:txBody>
                    <a:bodyPr/>
                    <a:lstStyle/>
                    <a:p>
                      <a:pPr algn="r" fontAlgn="b"/>
                      <a:r>
                        <a:rPr lang="en-US" sz="1800" u="none" strike="noStrike" baseline="0">
                          <a:effectLst/>
                        </a:rPr>
                        <a:t>55</a:t>
                      </a:r>
                      <a:endParaRPr lang="en-US" sz="1800" b="0" i="0" u="none" strike="noStrike" baseline="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xmlns="" val="4268705506"/>
                  </a:ext>
                </a:extLst>
              </a:tr>
              <a:tr h="241685">
                <a:tc>
                  <a:txBody>
                    <a:bodyPr/>
                    <a:lstStyle/>
                    <a:p>
                      <a:pPr algn="l" fontAlgn="b"/>
                      <a:r>
                        <a:rPr lang="en-US" sz="1800" u="none" strike="noStrike" baseline="0" dirty="0">
                          <a:effectLst/>
                        </a:rPr>
                        <a:t>SSRI</a:t>
                      </a:r>
                      <a:endParaRPr lang="en-US" sz="1800" b="0" i="0" u="none" strike="noStrike" baseline="0"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800" u="none" strike="noStrike" baseline="0">
                          <a:effectLst/>
                        </a:rPr>
                        <a:t>23</a:t>
                      </a:r>
                      <a:endParaRPr lang="en-US" sz="1800" b="0" i="0" u="none" strike="noStrike" baseline="0">
                        <a:solidFill>
                          <a:srgbClr val="000000"/>
                        </a:solidFill>
                        <a:effectLst/>
                        <a:latin typeface="Calibri" panose="020F0502020204030204" pitchFamily="34" charset="0"/>
                      </a:endParaRPr>
                    </a:p>
                  </a:txBody>
                  <a:tcPr marL="9525" marR="9525" marT="9525" marB="0" anchor="b"/>
                </a:tc>
                <a:tc>
                  <a:txBody>
                    <a:bodyPr/>
                    <a:lstStyle/>
                    <a:p>
                      <a:pPr algn="r" fontAlgn="b"/>
                      <a:r>
                        <a:rPr lang="en-US" sz="1800" u="none" strike="noStrike" baseline="0">
                          <a:effectLst/>
                        </a:rPr>
                        <a:t>62%</a:t>
                      </a:r>
                      <a:endParaRPr lang="en-US" sz="1800" b="0" i="0" u="none" strike="noStrike" baseline="0">
                        <a:solidFill>
                          <a:srgbClr val="000000"/>
                        </a:solidFill>
                        <a:effectLst/>
                        <a:latin typeface="Calibri" panose="020F0502020204030204" pitchFamily="34" charset="0"/>
                      </a:endParaRPr>
                    </a:p>
                  </a:txBody>
                  <a:tcPr marL="9525" marR="9525" marT="9525" marB="0" anchor="b"/>
                </a:tc>
                <a:tc>
                  <a:txBody>
                    <a:bodyPr/>
                    <a:lstStyle/>
                    <a:p>
                      <a:pPr algn="r" fontAlgn="b"/>
                      <a:r>
                        <a:rPr lang="en-US" sz="1800" u="none" strike="noStrike" baseline="0">
                          <a:effectLst/>
                        </a:rPr>
                        <a:t>19</a:t>
                      </a:r>
                      <a:endParaRPr lang="en-US" sz="1800" b="0" i="0" u="none" strike="noStrike" baseline="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xmlns="" val="1551123292"/>
                  </a:ext>
                </a:extLst>
              </a:tr>
              <a:tr h="241685">
                <a:tc>
                  <a:txBody>
                    <a:bodyPr/>
                    <a:lstStyle/>
                    <a:p>
                      <a:pPr algn="l" fontAlgn="b"/>
                      <a:r>
                        <a:rPr lang="en-US" sz="1800" u="none" strike="noStrike" baseline="0" dirty="0">
                          <a:effectLst/>
                        </a:rPr>
                        <a:t>SNRI</a:t>
                      </a:r>
                      <a:endParaRPr lang="en-US" sz="1800" b="0" i="0" u="none" strike="noStrike" baseline="0"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800" u="none" strike="noStrike" baseline="0">
                          <a:effectLst/>
                        </a:rPr>
                        <a:t>24</a:t>
                      </a:r>
                      <a:endParaRPr lang="en-US" sz="1800" b="0" i="0" u="none" strike="noStrike" baseline="0">
                        <a:solidFill>
                          <a:srgbClr val="000000"/>
                        </a:solidFill>
                        <a:effectLst/>
                        <a:latin typeface="Calibri" panose="020F0502020204030204" pitchFamily="34" charset="0"/>
                      </a:endParaRPr>
                    </a:p>
                  </a:txBody>
                  <a:tcPr marL="9525" marR="9525" marT="9525" marB="0" anchor="b"/>
                </a:tc>
                <a:tc>
                  <a:txBody>
                    <a:bodyPr/>
                    <a:lstStyle/>
                    <a:p>
                      <a:pPr algn="r" fontAlgn="b"/>
                      <a:r>
                        <a:rPr lang="en-US" sz="1800" u="none" strike="noStrike" baseline="0">
                          <a:effectLst/>
                        </a:rPr>
                        <a:t>63%</a:t>
                      </a:r>
                      <a:endParaRPr lang="en-US" sz="1800" b="0" i="0" u="none" strike="noStrike" baseline="0">
                        <a:solidFill>
                          <a:srgbClr val="000000"/>
                        </a:solidFill>
                        <a:effectLst/>
                        <a:latin typeface="Calibri" panose="020F0502020204030204" pitchFamily="34" charset="0"/>
                      </a:endParaRPr>
                    </a:p>
                  </a:txBody>
                  <a:tcPr marL="9525" marR="9525" marT="9525" marB="0" anchor="b"/>
                </a:tc>
                <a:tc>
                  <a:txBody>
                    <a:bodyPr/>
                    <a:lstStyle/>
                    <a:p>
                      <a:pPr algn="r" fontAlgn="b"/>
                      <a:r>
                        <a:rPr lang="en-US" sz="1800" u="none" strike="noStrike" baseline="0">
                          <a:effectLst/>
                        </a:rPr>
                        <a:t>19</a:t>
                      </a:r>
                      <a:endParaRPr lang="en-US" sz="1800" b="0" i="0" u="none" strike="noStrike" baseline="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xmlns="" val="1942485471"/>
                  </a:ext>
                </a:extLst>
              </a:tr>
              <a:tr h="241685">
                <a:tc>
                  <a:txBody>
                    <a:bodyPr/>
                    <a:lstStyle/>
                    <a:p>
                      <a:pPr algn="l" fontAlgn="b"/>
                      <a:r>
                        <a:rPr lang="en-US" sz="1800" u="none" strike="noStrike" baseline="0" dirty="0">
                          <a:effectLst/>
                        </a:rPr>
                        <a:t>2 meds</a:t>
                      </a:r>
                      <a:endParaRPr lang="en-US" sz="1800" b="0" i="0" u="none" strike="noStrike" baseline="0"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800" u="none" strike="noStrike" baseline="0">
                          <a:effectLst/>
                        </a:rPr>
                        <a:t>20</a:t>
                      </a:r>
                      <a:endParaRPr lang="en-US" sz="1800" b="0" i="0" u="none" strike="noStrike" baseline="0">
                        <a:solidFill>
                          <a:srgbClr val="000000"/>
                        </a:solidFill>
                        <a:effectLst/>
                        <a:latin typeface="Calibri" panose="020F0502020204030204" pitchFamily="34" charset="0"/>
                      </a:endParaRPr>
                    </a:p>
                  </a:txBody>
                  <a:tcPr marL="9525" marR="9525" marT="9525" marB="0" anchor="b"/>
                </a:tc>
                <a:tc>
                  <a:txBody>
                    <a:bodyPr/>
                    <a:lstStyle/>
                    <a:p>
                      <a:pPr algn="r" fontAlgn="b"/>
                      <a:r>
                        <a:rPr lang="en-US" sz="1800" u="none" strike="noStrike" baseline="0">
                          <a:effectLst/>
                        </a:rPr>
                        <a:t>68%</a:t>
                      </a:r>
                      <a:endParaRPr lang="en-US" sz="1800" b="0" i="0" u="none" strike="noStrike" baseline="0">
                        <a:solidFill>
                          <a:srgbClr val="000000"/>
                        </a:solidFill>
                        <a:effectLst/>
                        <a:latin typeface="Calibri" panose="020F0502020204030204" pitchFamily="34" charset="0"/>
                      </a:endParaRPr>
                    </a:p>
                  </a:txBody>
                  <a:tcPr marL="9525" marR="9525" marT="9525" marB="0" anchor="b"/>
                </a:tc>
                <a:tc>
                  <a:txBody>
                    <a:bodyPr/>
                    <a:lstStyle/>
                    <a:p>
                      <a:pPr algn="r" fontAlgn="b"/>
                      <a:r>
                        <a:rPr lang="en-US" sz="1800" u="none" strike="noStrike" baseline="0">
                          <a:effectLst/>
                        </a:rPr>
                        <a:t>9</a:t>
                      </a:r>
                      <a:endParaRPr lang="en-US" sz="1800" b="0" i="0" u="none" strike="noStrike" baseline="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xmlns="" val="2412338729"/>
                  </a:ext>
                </a:extLst>
              </a:tr>
              <a:tr h="241685">
                <a:tc>
                  <a:txBody>
                    <a:bodyPr/>
                    <a:lstStyle/>
                    <a:p>
                      <a:pPr algn="l" fontAlgn="b"/>
                      <a:r>
                        <a:rPr lang="en-US" sz="1800" u="none" strike="noStrike" baseline="0">
                          <a:effectLst/>
                        </a:rPr>
                        <a:t>3 meds</a:t>
                      </a:r>
                      <a:endParaRPr lang="en-US" sz="1800" b="0" i="0" u="none" strike="noStrike" baseline="0">
                        <a:solidFill>
                          <a:srgbClr val="000000"/>
                        </a:solidFill>
                        <a:effectLst/>
                        <a:latin typeface="Calibri" panose="020F0502020204030204" pitchFamily="34" charset="0"/>
                      </a:endParaRPr>
                    </a:p>
                  </a:txBody>
                  <a:tcPr marL="9525" marR="9525" marT="9525" marB="0" anchor="b"/>
                </a:tc>
                <a:tc>
                  <a:txBody>
                    <a:bodyPr/>
                    <a:lstStyle/>
                    <a:p>
                      <a:pPr algn="r" fontAlgn="b"/>
                      <a:r>
                        <a:rPr lang="en-US" sz="1800" u="none" strike="noStrike" baseline="0" dirty="0">
                          <a:effectLst/>
                        </a:rPr>
                        <a:t>24</a:t>
                      </a:r>
                      <a:endParaRPr lang="en-US" sz="1800" b="0" i="0" u="none" strike="noStrike" baseline="0"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800" u="none" strike="noStrike" baseline="0">
                          <a:effectLst/>
                        </a:rPr>
                        <a:t>64%</a:t>
                      </a:r>
                      <a:endParaRPr lang="en-US" sz="1800" b="0" i="0" u="none" strike="noStrike" baseline="0">
                        <a:solidFill>
                          <a:srgbClr val="000000"/>
                        </a:solidFill>
                        <a:effectLst/>
                        <a:latin typeface="Calibri" panose="020F0502020204030204" pitchFamily="34" charset="0"/>
                      </a:endParaRPr>
                    </a:p>
                  </a:txBody>
                  <a:tcPr marL="9525" marR="9525" marT="9525" marB="0" anchor="b"/>
                </a:tc>
                <a:tc>
                  <a:txBody>
                    <a:bodyPr/>
                    <a:lstStyle/>
                    <a:p>
                      <a:pPr algn="r" fontAlgn="b"/>
                      <a:r>
                        <a:rPr lang="en-US" sz="1800" u="none" strike="noStrike" baseline="0">
                          <a:effectLst/>
                        </a:rPr>
                        <a:t>10</a:t>
                      </a:r>
                      <a:endParaRPr lang="en-US" sz="1800" b="0" i="0" u="none" strike="noStrike" baseline="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xmlns="" val="2210768101"/>
                  </a:ext>
                </a:extLst>
              </a:tr>
              <a:tr h="241685">
                <a:tc>
                  <a:txBody>
                    <a:bodyPr/>
                    <a:lstStyle/>
                    <a:p>
                      <a:pPr algn="l" fontAlgn="b"/>
                      <a:r>
                        <a:rPr lang="en-US" sz="1800" u="none" strike="noStrike" baseline="0">
                          <a:effectLst/>
                        </a:rPr>
                        <a:t>&lt;4 meds</a:t>
                      </a:r>
                      <a:endParaRPr lang="en-US" sz="1800" b="0" i="0" u="none" strike="noStrike" baseline="0">
                        <a:solidFill>
                          <a:srgbClr val="000000"/>
                        </a:solidFill>
                        <a:effectLst/>
                        <a:latin typeface="Calibri" panose="020F0502020204030204" pitchFamily="34" charset="0"/>
                      </a:endParaRPr>
                    </a:p>
                  </a:txBody>
                  <a:tcPr marL="9525" marR="9525" marT="9525" marB="0" anchor="b"/>
                </a:tc>
                <a:tc>
                  <a:txBody>
                    <a:bodyPr/>
                    <a:lstStyle/>
                    <a:p>
                      <a:pPr algn="r" fontAlgn="b"/>
                      <a:r>
                        <a:rPr lang="en-US" sz="1800" u="none" strike="noStrike" baseline="0">
                          <a:effectLst/>
                        </a:rPr>
                        <a:t>22</a:t>
                      </a:r>
                      <a:endParaRPr lang="en-US" sz="1800" b="0" i="0" u="none" strike="noStrike" baseline="0">
                        <a:solidFill>
                          <a:srgbClr val="000000"/>
                        </a:solidFill>
                        <a:effectLst/>
                        <a:latin typeface="Calibri" panose="020F0502020204030204" pitchFamily="34" charset="0"/>
                      </a:endParaRPr>
                    </a:p>
                  </a:txBody>
                  <a:tcPr marL="9525" marR="9525" marT="9525" marB="0" anchor="b"/>
                </a:tc>
                <a:tc>
                  <a:txBody>
                    <a:bodyPr/>
                    <a:lstStyle/>
                    <a:p>
                      <a:pPr algn="r" fontAlgn="b"/>
                      <a:r>
                        <a:rPr lang="en-US" sz="1800" u="none" strike="noStrike" baseline="0">
                          <a:effectLst/>
                        </a:rPr>
                        <a:t>66%</a:t>
                      </a:r>
                      <a:endParaRPr lang="en-US" sz="1800" b="0" i="0" u="none" strike="noStrike" baseline="0">
                        <a:solidFill>
                          <a:srgbClr val="000000"/>
                        </a:solidFill>
                        <a:effectLst/>
                        <a:latin typeface="Calibri" panose="020F0502020204030204" pitchFamily="34" charset="0"/>
                      </a:endParaRPr>
                    </a:p>
                  </a:txBody>
                  <a:tcPr marL="9525" marR="9525" marT="9525" marB="0" anchor="b"/>
                </a:tc>
                <a:tc>
                  <a:txBody>
                    <a:bodyPr/>
                    <a:lstStyle/>
                    <a:p>
                      <a:pPr algn="r" fontAlgn="b"/>
                      <a:r>
                        <a:rPr lang="en-US" sz="1800" u="none" strike="noStrike" baseline="0">
                          <a:effectLst/>
                        </a:rPr>
                        <a:t>38</a:t>
                      </a:r>
                      <a:endParaRPr lang="en-US" sz="1800" b="0" i="0" u="none" strike="noStrike" baseline="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xmlns="" val="3878659158"/>
                  </a:ext>
                </a:extLst>
              </a:tr>
              <a:tr h="241685">
                <a:tc>
                  <a:txBody>
                    <a:bodyPr/>
                    <a:lstStyle/>
                    <a:p>
                      <a:pPr algn="l" fontAlgn="b"/>
                      <a:r>
                        <a:rPr lang="en-US" sz="1800" u="none" strike="noStrike" baseline="0" dirty="0">
                          <a:effectLst/>
                        </a:rPr>
                        <a:t>&gt;3 meds</a:t>
                      </a:r>
                      <a:endParaRPr lang="en-US" sz="1800" b="0" i="0" u="none" strike="noStrike" baseline="0"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800" u="none" strike="noStrike" baseline="0">
                          <a:effectLst/>
                        </a:rPr>
                        <a:t>23</a:t>
                      </a:r>
                      <a:endParaRPr lang="en-US" sz="1800" b="0" i="0" u="none" strike="noStrike" baseline="0">
                        <a:solidFill>
                          <a:srgbClr val="000000"/>
                        </a:solidFill>
                        <a:effectLst/>
                        <a:latin typeface="Calibri" panose="020F0502020204030204" pitchFamily="34" charset="0"/>
                      </a:endParaRPr>
                    </a:p>
                  </a:txBody>
                  <a:tcPr marL="9525" marR="9525" marT="9525" marB="0" anchor="b"/>
                </a:tc>
                <a:tc>
                  <a:txBody>
                    <a:bodyPr/>
                    <a:lstStyle/>
                    <a:p>
                      <a:pPr algn="r" fontAlgn="b"/>
                      <a:r>
                        <a:rPr lang="en-US" sz="1800" u="none" strike="noStrike" baseline="0">
                          <a:effectLst/>
                        </a:rPr>
                        <a:t>62%</a:t>
                      </a:r>
                      <a:endParaRPr lang="en-US" sz="1800" b="0" i="0" u="none" strike="noStrike" baseline="0">
                        <a:solidFill>
                          <a:srgbClr val="000000"/>
                        </a:solidFill>
                        <a:effectLst/>
                        <a:latin typeface="Calibri" panose="020F0502020204030204" pitchFamily="34" charset="0"/>
                      </a:endParaRPr>
                    </a:p>
                  </a:txBody>
                  <a:tcPr marL="9525" marR="9525" marT="9525" marB="0" anchor="b"/>
                </a:tc>
                <a:tc>
                  <a:txBody>
                    <a:bodyPr/>
                    <a:lstStyle/>
                    <a:p>
                      <a:pPr algn="r" fontAlgn="b"/>
                      <a:r>
                        <a:rPr lang="en-US" sz="1800" u="none" strike="noStrike" baseline="0">
                          <a:effectLst/>
                        </a:rPr>
                        <a:t>26</a:t>
                      </a:r>
                      <a:endParaRPr lang="en-US" sz="1800" b="0" i="0" u="none" strike="noStrike" baseline="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xmlns="" val="153168089"/>
                  </a:ext>
                </a:extLst>
              </a:tr>
              <a:tr h="241685">
                <a:tc>
                  <a:txBody>
                    <a:bodyPr/>
                    <a:lstStyle/>
                    <a:p>
                      <a:pPr algn="l" fontAlgn="b"/>
                      <a:r>
                        <a:rPr lang="en-US" sz="1800" u="none" strike="noStrike" baseline="0">
                          <a:effectLst/>
                        </a:rPr>
                        <a:t>5 meds</a:t>
                      </a:r>
                      <a:endParaRPr lang="en-US" sz="1800" b="1" i="0" u="none" strike="noStrike" baseline="0">
                        <a:solidFill>
                          <a:srgbClr val="000000"/>
                        </a:solidFill>
                        <a:effectLst/>
                        <a:latin typeface="Calibri" panose="020F0502020204030204" pitchFamily="34" charset="0"/>
                      </a:endParaRPr>
                    </a:p>
                  </a:txBody>
                  <a:tcPr marL="9525" marR="9525" marT="9525" marB="0" anchor="b"/>
                </a:tc>
                <a:tc>
                  <a:txBody>
                    <a:bodyPr/>
                    <a:lstStyle/>
                    <a:p>
                      <a:pPr algn="r" fontAlgn="b"/>
                      <a:r>
                        <a:rPr lang="en-US" sz="1800" u="none" strike="noStrike" baseline="0" dirty="0">
                          <a:effectLst/>
                        </a:rPr>
                        <a:t>28</a:t>
                      </a:r>
                      <a:endParaRPr lang="en-US" sz="1800" b="1" i="0" u="none" strike="noStrike" baseline="0"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800" u="none" strike="noStrike" baseline="0">
                          <a:effectLst/>
                        </a:rPr>
                        <a:t>73%</a:t>
                      </a:r>
                      <a:endParaRPr lang="en-US" sz="1800" b="1" i="0" u="none" strike="noStrike" baseline="0">
                        <a:solidFill>
                          <a:srgbClr val="000000"/>
                        </a:solidFill>
                        <a:effectLst/>
                        <a:latin typeface="Calibri" panose="020F0502020204030204" pitchFamily="34" charset="0"/>
                      </a:endParaRPr>
                    </a:p>
                  </a:txBody>
                  <a:tcPr marL="9525" marR="9525" marT="9525" marB="0" anchor="b"/>
                </a:tc>
                <a:tc>
                  <a:txBody>
                    <a:bodyPr/>
                    <a:lstStyle/>
                    <a:p>
                      <a:pPr algn="r" fontAlgn="b"/>
                      <a:r>
                        <a:rPr lang="en-US" sz="1800" u="none" strike="noStrike" baseline="0">
                          <a:effectLst/>
                        </a:rPr>
                        <a:t>6</a:t>
                      </a:r>
                      <a:endParaRPr lang="en-US" sz="1800" b="1" i="0" u="none" strike="noStrike" baseline="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xmlns="" val="3493400971"/>
                  </a:ext>
                </a:extLst>
              </a:tr>
              <a:tr h="241685">
                <a:tc>
                  <a:txBody>
                    <a:bodyPr/>
                    <a:lstStyle/>
                    <a:p>
                      <a:pPr algn="l" fontAlgn="b"/>
                      <a:r>
                        <a:rPr lang="en-US" sz="1800" u="none" strike="noStrike" baseline="0">
                          <a:effectLst/>
                        </a:rPr>
                        <a:t>1 med</a:t>
                      </a:r>
                      <a:endParaRPr lang="en-US" sz="1800" b="0" i="0" u="none" strike="noStrike" baseline="0">
                        <a:solidFill>
                          <a:srgbClr val="000000"/>
                        </a:solidFill>
                        <a:effectLst/>
                        <a:latin typeface="Calibri" panose="020F0502020204030204" pitchFamily="34" charset="0"/>
                      </a:endParaRPr>
                    </a:p>
                  </a:txBody>
                  <a:tcPr marL="9525" marR="9525" marT="9525" marB="0" anchor="b"/>
                </a:tc>
                <a:tc>
                  <a:txBody>
                    <a:bodyPr/>
                    <a:lstStyle/>
                    <a:p>
                      <a:pPr algn="r" fontAlgn="b"/>
                      <a:r>
                        <a:rPr lang="en-US" sz="1800" u="none" strike="noStrike" baseline="0">
                          <a:effectLst/>
                        </a:rPr>
                        <a:t>22</a:t>
                      </a:r>
                      <a:endParaRPr lang="en-US" sz="1800" b="0" i="0" u="none" strike="noStrike" baseline="0">
                        <a:solidFill>
                          <a:srgbClr val="000000"/>
                        </a:solidFill>
                        <a:effectLst/>
                        <a:latin typeface="Calibri" panose="020F0502020204030204" pitchFamily="34" charset="0"/>
                      </a:endParaRPr>
                    </a:p>
                  </a:txBody>
                  <a:tcPr marL="9525" marR="9525" marT="9525" marB="0" anchor="b"/>
                </a:tc>
                <a:tc>
                  <a:txBody>
                    <a:bodyPr/>
                    <a:lstStyle/>
                    <a:p>
                      <a:pPr algn="r" fontAlgn="b"/>
                      <a:r>
                        <a:rPr lang="en-US" sz="1800" u="none" strike="noStrike" baseline="0">
                          <a:effectLst/>
                        </a:rPr>
                        <a:t>65%</a:t>
                      </a:r>
                      <a:endParaRPr lang="en-US" sz="1800" b="0" i="0" u="none" strike="noStrike" baseline="0">
                        <a:solidFill>
                          <a:srgbClr val="000000"/>
                        </a:solidFill>
                        <a:effectLst/>
                        <a:latin typeface="Calibri" panose="020F0502020204030204" pitchFamily="34" charset="0"/>
                      </a:endParaRPr>
                    </a:p>
                  </a:txBody>
                  <a:tcPr marL="9525" marR="9525" marT="9525" marB="0" anchor="b"/>
                </a:tc>
                <a:tc>
                  <a:txBody>
                    <a:bodyPr/>
                    <a:lstStyle/>
                    <a:p>
                      <a:pPr algn="r" fontAlgn="b"/>
                      <a:r>
                        <a:rPr lang="en-US" sz="1800" u="none" strike="noStrike" baseline="0">
                          <a:effectLst/>
                        </a:rPr>
                        <a:t>19</a:t>
                      </a:r>
                      <a:endParaRPr lang="en-US" sz="1800" b="0" i="0" u="none" strike="noStrike" baseline="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xmlns="" val="2140302487"/>
                  </a:ext>
                </a:extLst>
              </a:tr>
              <a:tr h="241685">
                <a:tc>
                  <a:txBody>
                    <a:bodyPr/>
                    <a:lstStyle/>
                    <a:p>
                      <a:pPr algn="l" fontAlgn="b"/>
                      <a:r>
                        <a:rPr lang="en-US" sz="1800" u="none" strike="noStrike" baseline="0">
                          <a:effectLst/>
                        </a:rPr>
                        <a:t>0 med</a:t>
                      </a:r>
                      <a:endParaRPr lang="en-US" sz="1800" b="0" i="0" u="none" strike="noStrike" baseline="0">
                        <a:solidFill>
                          <a:srgbClr val="000000"/>
                        </a:solidFill>
                        <a:effectLst/>
                        <a:latin typeface="Calibri" panose="020F0502020204030204" pitchFamily="34" charset="0"/>
                      </a:endParaRPr>
                    </a:p>
                  </a:txBody>
                  <a:tcPr marL="9525" marR="9525" marT="9525" marB="0" anchor="b"/>
                </a:tc>
                <a:tc>
                  <a:txBody>
                    <a:bodyPr/>
                    <a:lstStyle/>
                    <a:p>
                      <a:pPr algn="r" fontAlgn="b"/>
                      <a:r>
                        <a:rPr lang="en-US" sz="1800" u="none" strike="noStrike" baseline="0" dirty="0">
                          <a:effectLst/>
                        </a:rPr>
                        <a:t>19</a:t>
                      </a:r>
                      <a:endParaRPr lang="en-US" sz="1800" b="0" i="0" u="none" strike="noStrike" baseline="0"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800" u="none" strike="noStrike" baseline="0" dirty="0">
                          <a:effectLst/>
                        </a:rPr>
                        <a:t>57%</a:t>
                      </a:r>
                      <a:endParaRPr lang="en-US" sz="1800" b="0" i="0" u="none" strike="noStrike" baseline="0"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800" u="none" strike="noStrike" baseline="0">
                          <a:effectLst/>
                        </a:rPr>
                        <a:t>16</a:t>
                      </a:r>
                      <a:endParaRPr lang="en-US" sz="1800" b="0" i="0" u="none" strike="noStrike" baseline="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xmlns="" val="1644758552"/>
                  </a:ext>
                </a:extLst>
              </a:tr>
              <a:tr h="241685">
                <a:tc>
                  <a:txBody>
                    <a:bodyPr/>
                    <a:lstStyle/>
                    <a:p>
                      <a:pPr algn="l" fontAlgn="b"/>
                      <a:r>
                        <a:rPr lang="en-US" sz="1800" u="none" strike="noStrike" baseline="0">
                          <a:effectLst/>
                        </a:rPr>
                        <a:t>stim</a:t>
                      </a:r>
                      <a:endParaRPr lang="en-US" sz="1800" b="0" i="0" u="none" strike="noStrike" baseline="0">
                        <a:solidFill>
                          <a:srgbClr val="000000"/>
                        </a:solidFill>
                        <a:effectLst/>
                        <a:latin typeface="Calibri" panose="020F0502020204030204" pitchFamily="34" charset="0"/>
                      </a:endParaRPr>
                    </a:p>
                  </a:txBody>
                  <a:tcPr marL="9525" marR="9525" marT="9525" marB="0" anchor="b"/>
                </a:tc>
                <a:tc>
                  <a:txBody>
                    <a:bodyPr/>
                    <a:lstStyle/>
                    <a:p>
                      <a:pPr algn="r" fontAlgn="b"/>
                      <a:r>
                        <a:rPr lang="en-US" sz="1800" u="none" strike="noStrike" baseline="0" dirty="0">
                          <a:effectLst/>
                        </a:rPr>
                        <a:t>15</a:t>
                      </a:r>
                      <a:endParaRPr lang="en-US" sz="1800" b="0" i="0" u="none" strike="noStrike" baseline="0"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800" u="none" strike="noStrike" baseline="0" dirty="0">
                          <a:effectLst/>
                        </a:rPr>
                        <a:t>57%</a:t>
                      </a:r>
                      <a:endParaRPr lang="en-US" sz="1800" b="0" i="0" u="none" strike="noStrike" baseline="0"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800" u="none" strike="noStrike" baseline="0">
                          <a:effectLst/>
                        </a:rPr>
                        <a:t>4</a:t>
                      </a:r>
                      <a:endParaRPr lang="en-US" sz="1800" b="0" i="0" u="none" strike="noStrike" baseline="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xmlns="" val="3442238213"/>
                  </a:ext>
                </a:extLst>
              </a:tr>
              <a:tr h="241685">
                <a:tc>
                  <a:txBody>
                    <a:bodyPr/>
                    <a:lstStyle/>
                    <a:p>
                      <a:pPr algn="l" fontAlgn="b"/>
                      <a:r>
                        <a:rPr lang="en-US" sz="1800" u="none" strike="noStrike" baseline="0">
                          <a:effectLst/>
                        </a:rPr>
                        <a:t>Benzo</a:t>
                      </a:r>
                      <a:endParaRPr lang="en-US" sz="1800" b="0" i="0" u="none" strike="noStrike" baseline="0">
                        <a:solidFill>
                          <a:srgbClr val="000000"/>
                        </a:solidFill>
                        <a:effectLst/>
                        <a:latin typeface="Calibri" panose="020F0502020204030204" pitchFamily="34" charset="0"/>
                      </a:endParaRPr>
                    </a:p>
                  </a:txBody>
                  <a:tcPr marL="9525" marR="9525" marT="9525" marB="0" anchor="b"/>
                </a:tc>
                <a:tc>
                  <a:txBody>
                    <a:bodyPr/>
                    <a:lstStyle/>
                    <a:p>
                      <a:pPr algn="r" fontAlgn="b"/>
                      <a:r>
                        <a:rPr lang="en-US" sz="1800" u="none" strike="noStrike" baseline="0">
                          <a:effectLst/>
                        </a:rPr>
                        <a:t>25</a:t>
                      </a:r>
                      <a:endParaRPr lang="en-US" sz="1800" b="0" i="0" u="none" strike="noStrike" baseline="0">
                        <a:solidFill>
                          <a:srgbClr val="000000"/>
                        </a:solidFill>
                        <a:effectLst/>
                        <a:latin typeface="Calibri" panose="020F0502020204030204" pitchFamily="34" charset="0"/>
                      </a:endParaRPr>
                    </a:p>
                  </a:txBody>
                  <a:tcPr marL="9525" marR="9525" marT="9525" marB="0" anchor="b"/>
                </a:tc>
                <a:tc>
                  <a:txBody>
                    <a:bodyPr/>
                    <a:lstStyle/>
                    <a:p>
                      <a:pPr algn="r" fontAlgn="b"/>
                      <a:r>
                        <a:rPr lang="en-US" sz="1800" u="none" strike="noStrike" baseline="0" dirty="0">
                          <a:effectLst/>
                        </a:rPr>
                        <a:t>69%</a:t>
                      </a:r>
                      <a:endParaRPr lang="en-US" sz="1800" b="0" i="0" u="none" strike="noStrike" baseline="0"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800" u="none" strike="noStrike" baseline="0" dirty="0">
                          <a:effectLst/>
                        </a:rPr>
                        <a:t>26</a:t>
                      </a:r>
                      <a:endParaRPr lang="en-US" sz="1800" b="0" i="0" u="none" strike="noStrike" baseline="0"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xmlns="" val="2136917544"/>
                  </a:ext>
                </a:extLst>
              </a:tr>
            </a:tbl>
          </a:graphicData>
        </a:graphic>
      </p:graphicFrame>
      <p:graphicFrame>
        <p:nvGraphicFramePr>
          <p:cNvPr id="5" name="Table 4">
            <a:extLst>
              <a:ext uri="{FF2B5EF4-FFF2-40B4-BE49-F238E27FC236}">
                <a16:creationId xmlns:a16="http://schemas.microsoft.com/office/drawing/2014/main" xmlns="" id="{4741BA15-7B84-4A4A-928A-EAEA27BD34B3}"/>
              </a:ext>
            </a:extLst>
          </p:cNvPr>
          <p:cNvGraphicFramePr>
            <a:graphicFrameLocks noGrp="1"/>
          </p:cNvGraphicFramePr>
          <p:nvPr>
            <p:extLst>
              <p:ext uri="{D42A27DB-BD31-4B8C-83A1-F6EECF244321}">
                <p14:modId xmlns:p14="http://schemas.microsoft.com/office/powerpoint/2010/main" val="101480903"/>
              </p:ext>
            </p:extLst>
          </p:nvPr>
        </p:nvGraphicFramePr>
        <p:xfrm>
          <a:off x="6200941" y="3657599"/>
          <a:ext cx="5670215" cy="2727161"/>
        </p:xfrm>
        <a:graphic>
          <a:graphicData uri="http://schemas.openxmlformats.org/drawingml/2006/table">
            <a:tbl>
              <a:tblPr>
                <a:tableStyleId>{5940675A-B579-460E-94D1-54222C63F5DA}</a:tableStyleId>
              </a:tblPr>
              <a:tblGrid>
                <a:gridCol w="2413669">
                  <a:extLst>
                    <a:ext uri="{9D8B030D-6E8A-4147-A177-3AD203B41FA5}">
                      <a16:colId xmlns:a16="http://schemas.microsoft.com/office/drawing/2014/main" xmlns="" val="1424476236"/>
                    </a:ext>
                  </a:extLst>
                </a:gridCol>
                <a:gridCol w="1138990">
                  <a:extLst>
                    <a:ext uri="{9D8B030D-6E8A-4147-A177-3AD203B41FA5}">
                      <a16:colId xmlns:a16="http://schemas.microsoft.com/office/drawing/2014/main" xmlns="" val="2081591137"/>
                    </a:ext>
                  </a:extLst>
                </a:gridCol>
                <a:gridCol w="1539849">
                  <a:extLst>
                    <a:ext uri="{9D8B030D-6E8A-4147-A177-3AD203B41FA5}">
                      <a16:colId xmlns:a16="http://schemas.microsoft.com/office/drawing/2014/main" xmlns="" val="2069511206"/>
                    </a:ext>
                  </a:extLst>
                </a:gridCol>
                <a:gridCol w="577707">
                  <a:extLst>
                    <a:ext uri="{9D8B030D-6E8A-4147-A177-3AD203B41FA5}">
                      <a16:colId xmlns:a16="http://schemas.microsoft.com/office/drawing/2014/main" xmlns="" val="3275704940"/>
                    </a:ext>
                  </a:extLst>
                </a:gridCol>
              </a:tblGrid>
              <a:tr h="343713">
                <a:tc>
                  <a:txBody>
                    <a:bodyPr/>
                    <a:lstStyle/>
                    <a:p>
                      <a:pPr algn="l" fontAlgn="b"/>
                      <a:r>
                        <a:rPr lang="en-US" sz="1800" u="none" strike="noStrike" baseline="0" dirty="0">
                          <a:effectLst/>
                        </a:rPr>
                        <a:t>Wellbutrin</a:t>
                      </a:r>
                      <a:endParaRPr lang="en-US" sz="1800" b="0" i="0" u="none" strike="noStrike" baseline="0"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800" u="none" strike="noStrike" baseline="0">
                          <a:effectLst/>
                        </a:rPr>
                        <a:t>17</a:t>
                      </a:r>
                      <a:endParaRPr lang="en-US" sz="1800" b="0" i="0" u="none" strike="noStrike" baseline="0">
                        <a:solidFill>
                          <a:srgbClr val="000000"/>
                        </a:solidFill>
                        <a:effectLst/>
                        <a:latin typeface="Calibri" panose="020F0502020204030204" pitchFamily="34" charset="0"/>
                      </a:endParaRPr>
                    </a:p>
                  </a:txBody>
                  <a:tcPr marL="9525" marR="9525" marT="9525" marB="0" anchor="b"/>
                </a:tc>
                <a:tc>
                  <a:txBody>
                    <a:bodyPr/>
                    <a:lstStyle/>
                    <a:p>
                      <a:pPr algn="r" fontAlgn="b"/>
                      <a:r>
                        <a:rPr lang="en-US" sz="1800" u="none" strike="noStrike" baseline="0">
                          <a:effectLst/>
                        </a:rPr>
                        <a:t>65%</a:t>
                      </a:r>
                      <a:endParaRPr lang="en-US" sz="1800" b="0" i="0" u="none" strike="noStrike" baseline="0">
                        <a:solidFill>
                          <a:srgbClr val="000000"/>
                        </a:solidFill>
                        <a:effectLst/>
                        <a:latin typeface="Calibri" panose="020F0502020204030204" pitchFamily="34" charset="0"/>
                      </a:endParaRPr>
                    </a:p>
                  </a:txBody>
                  <a:tcPr marL="9525" marR="9525" marT="9525" marB="0" anchor="b"/>
                </a:tc>
                <a:tc>
                  <a:txBody>
                    <a:bodyPr/>
                    <a:lstStyle/>
                    <a:p>
                      <a:pPr algn="r" fontAlgn="b"/>
                      <a:r>
                        <a:rPr lang="en-US" sz="1800" u="none" strike="noStrike" baseline="0">
                          <a:effectLst/>
                        </a:rPr>
                        <a:t>10</a:t>
                      </a:r>
                      <a:endParaRPr lang="en-US" sz="1800" b="0" i="0" u="none" strike="noStrike" baseline="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xmlns="" val="3326099852"/>
                  </a:ext>
                </a:extLst>
              </a:tr>
              <a:tr h="343713">
                <a:tc>
                  <a:txBody>
                    <a:bodyPr/>
                    <a:lstStyle/>
                    <a:p>
                      <a:pPr algn="l" fontAlgn="b"/>
                      <a:r>
                        <a:rPr lang="en-US" sz="1800" u="none" strike="noStrike" baseline="0" dirty="0">
                          <a:effectLst/>
                        </a:rPr>
                        <a:t>&lt;40 + benzo</a:t>
                      </a:r>
                      <a:endParaRPr lang="en-US" sz="1800" b="1" i="0" u="none" strike="noStrike" baseline="0"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800" u="none" strike="noStrike" baseline="0">
                          <a:effectLst/>
                        </a:rPr>
                        <a:t>26</a:t>
                      </a:r>
                      <a:endParaRPr lang="en-US" sz="1800" b="1" i="0" u="none" strike="noStrike" baseline="0">
                        <a:solidFill>
                          <a:srgbClr val="000000"/>
                        </a:solidFill>
                        <a:effectLst/>
                        <a:latin typeface="Calibri" panose="020F0502020204030204" pitchFamily="34" charset="0"/>
                      </a:endParaRPr>
                    </a:p>
                  </a:txBody>
                  <a:tcPr marL="9525" marR="9525" marT="9525" marB="0" anchor="b"/>
                </a:tc>
                <a:tc>
                  <a:txBody>
                    <a:bodyPr/>
                    <a:lstStyle/>
                    <a:p>
                      <a:pPr algn="r" fontAlgn="b"/>
                      <a:r>
                        <a:rPr lang="en-US" sz="1800" u="none" strike="noStrike" baseline="0">
                          <a:effectLst/>
                        </a:rPr>
                        <a:t>81%</a:t>
                      </a:r>
                      <a:endParaRPr lang="en-US" sz="1800" b="1" i="0" u="none" strike="noStrike" baseline="0">
                        <a:solidFill>
                          <a:srgbClr val="000000"/>
                        </a:solidFill>
                        <a:effectLst/>
                        <a:latin typeface="Calibri" panose="020F0502020204030204" pitchFamily="34" charset="0"/>
                      </a:endParaRPr>
                    </a:p>
                  </a:txBody>
                  <a:tcPr marL="9525" marR="9525" marT="9525" marB="0" anchor="b"/>
                </a:tc>
                <a:tc>
                  <a:txBody>
                    <a:bodyPr/>
                    <a:lstStyle/>
                    <a:p>
                      <a:pPr algn="r" fontAlgn="b"/>
                      <a:r>
                        <a:rPr lang="en-US" sz="1800" u="none" strike="noStrike" baseline="0">
                          <a:effectLst/>
                        </a:rPr>
                        <a:t>7</a:t>
                      </a:r>
                      <a:endParaRPr lang="en-US" sz="1800" b="1" i="0" u="none" strike="noStrike" baseline="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xmlns="" val="4037215053"/>
                  </a:ext>
                </a:extLst>
              </a:tr>
              <a:tr h="343713">
                <a:tc>
                  <a:txBody>
                    <a:bodyPr/>
                    <a:lstStyle/>
                    <a:p>
                      <a:pPr algn="l" fontAlgn="b"/>
                      <a:r>
                        <a:rPr lang="en-US" sz="1800" u="none" strike="noStrike" baseline="0" dirty="0">
                          <a:effectLst/>
                        </a:rPr>
                        <a:t>SSRI + SNRI</a:t>
                      </a:r>
                      <a:endParaRPr lang="en-US" sz="1800" b="0" i="0" u="none" strike="noStrike" baseline="0"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800" u="none" strike="noStrike" baseline="0" dirty="0">
                          <a:effectLst/>
                        </a:rPr>
                        <a:t>14</a:t>
                      </a:r>
                      <a:endParaRPr lang="en-US" sz="1800" b="0" i="0" u="none" strike="noStrike" baseline="0"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800" u="none" strike="noStrike" baseline="0">
                          <a:effectLst/>
                        </a:rPr>
                        <a:t>41%</a:t>
                      </a:r>
                      <a:endParaRPr lang="en-US" sz="1800" b="0" i="0" u="none" strike="noStrike" baseline="0">
                        <a:solidFill>
                          <a:srgbClr val="000000"/>
                        </a:solidFill>
                        <a:effectLst/>
                        <a:latin typeface="Calibri" panose="020F0502020204030204" pitchFamily="34" charset="0"/>
                      </a:endParaRPr>
                    </a:p>
                  </a:txBody>
                  <a:tcPr marL="9525" marR="9525" marT="9525" marB="0" anchor="b"/>
                </a:tc>
                <a:tc>
                  <a:txBody>
                    <a:bodyPr/>
                    <a:lstStyle/>
                    <a:p>
                      <a:pPr algn="r" fontAlgn="b"/>
                      <a:r>
                        <a:rPr lang="en-US" sz="1800" u="none" strike="noStrike" baseline="0">
                          <a:effectLst/>
                        </a:rPr>
                        <a:t>2</a:t>
                      </a:r>
                      <a:endParaRPr lang="en-US" sz="1800" b="0" i="0" u="none" strike="noStrike" baseline="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xmlns="" val="1671523034"/>
                  </a:ext>
                </a:extLst>
              </a:tr>
              <a:tr h="504298">
                <a:tc>
                  <a:txBody>
                    <a:bodyPr/>
                    <a:lstStyle/>
                    <a:p>
                      <a:pPr algn="l" fontAlgn="b"/>
                      <a:r>
                        <a:rPr lang="en-US" sz="1800" u="none" strike="noStrike" baseline="0">
                          <a:effectLst/>
                        </a:rPr>
                        <a:t>&lt;45 female + benzo</a:t>
                      </a:r>
                      <a:endParaRPr lang="en-US" sz="1800" b="1" i="0" u="none" strike="noStrike" baseline="0">
                        <a:solidFill>
                          <a:srgbClr val="000000"/>
                        </a:solidFill>
                        <a:effectLst/>
                        <a:latin typeface="Calibri" panose="020F0502020204030204" pitchFamily="34" charset="0"/>
                      </a:endParaRPr>
                    </a:p>
                  </a:txBody>
                  <a:tcPr marL="9525" marR="9525" marT="9525" marB="0" anchor="b"/>
                </a:tc>
                <a:tc>
                  <a:txBody>
                    <a:bodyPr/>
                    <a:lstStyle/>
                    <a:p>
                      <a:pPr algn="r" fontAlgn="b"/>
                      <a:r>
                        <a:rPr lang="en-US" sz="1800" u="none" strike="noStrike" baseline="0" dirty="0">
                          <a:effectLst/>
                        </a:rPr>
                        <a:t>33.8</a:t>
                      </a:r>
                      <a:endParaRPr lang="en-US" sz="1800" b="1" i="0" u="none" strike="noStrike" baseline="0"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800" u="none" strike="noStrike" baseline="0">
                          <a:effectLst/>
                        </a:rPr>
                        <a:t>78%</a:t>
                      </a:r>
                      <a:endParaRPr lang="en-US" sz="1800" b="1" i="0" u="none" strike="noStrike" baseline="0">
                        <a:solidFill>
                          <a:srgbClr val="000000"/>
                        </a:solidFill>
                        <a:effectLst/>
                        <a:latin typeface="Calibri" panose="020F0502020204030204" pitchFamily="34" charset="0"/>
                      </a:endParaRPr>
                    </a:p>
                  </a:txBody>
                  <a:tcPr marL="9525" marR="9525" marT="9525" marB="0" anchor="b"/>
                </a:tc>
                <a:tc>
                  <a:txBody>
                    <a:bodyPr/>
                    <a:lstStyle/>
                    <a:p>
                      <a:pPr algn="r" fontAlgn="b"/>
                      <a:r>
                        <a:rPr lang="en-US" sz="1800" u="none" strike="noStrike" baseline="0">
                          <a:effectLst/>
                        </a:rPr>
                        <a:t>5</a:t>
                      </a:r>
                      <a:endParaRPr lang="en-US" sz="1800" b="1" i="0" u="none" strike="noStrike" baseline="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xmlns="" val="1335586854"/>
                  </a:ext>
                </a:extLst>
              </a:tr>
              <a:tr h="343713">
                <a:tc>
                  <a:txBody>
                    <a:bodyPr/>
                    <a:lstStyle/>
                    <a:p>
                      <a:pPr algn="l" fontAlgn="b"/>
                      <a:r>
                        <a:rPr lang="en-US" sz="1800" u="none" strike="noStrike" baseline="0" dirty="0">
                          <a:effectLst/>
                        </a:rPr>
                        <a:t>muscle relax</a:t>
                      </a:r>
                      <a:endParaRPr lang="en-US" sz="1800" b="0" i="0" u="none" strike="noStrike" baseline="0"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800" u="none" strike="noStrike" baseline="0">
                          <a:effectLst/>
                        </a:rPr>
                        <a:t>29</a:t>
                      </a:r>
                      <a:endParaRPr lang="en-US" sz="1800" b="0" i="0" u="none" strike="noStrike" baseline="0">
                        <a:solidFill>
                          <a:srgbClr val="000000"/>
                        </a:solidFill>
                        <a:effectLst/>
                        <a:latin typeface="Calibri" panose="020F0502020204030204" pitchFamily="34" charset="0"/>
                      </a:endParaRPr>
                    </a:p>
                  </a:txBody>
                  <a:tcPr marL="9525" marR="9525" marT="9525" marB="0" anchor="b"/>
                </a:tc>
                <a:tc>
                  <a:txBody>
                    <a:bodyPr/>
                    <a:lstStyle/>
                    <a:p>
                      <a:pPr algn="r" fontAlgn="b"/>
                      <a:r>
                        <a:rPr lang="en-US" sz="1800" u="none" strike="noStrike" baseline="0" dirty="0">
                          <a:effectLst/>
                        </a:rPr>
                        <a:t>73%</a:t>
                      </a:r>
                      <a:endParaRPr lang="en-US" sz="1800" b="0" i="0" u="none" strike="noStrike" baseline="0"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800" u="none" strike="noStrike" baseline="0">
                          <a:effectLst/>
                        </a:rPr>
                        <a:t>9</a:t>
                      </a:r>
                      <a:endParaRPr lang="en-US" sz="1800" b="0" i="0" u="none" strike="noStrike" baseline="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xmlns="" val="1747389312"/>
                  </a:ext>
                </a:extLst>
              </a:tr>
              <a:tr h="504298">
                <a:tc>
                  <a:txBody>
                    <a:bodyPr/>
                    <a:lstStyle/>
                    <a:p>
                      <a:pPr algn="l" fontAlgn="b"/>
                      <a:r>
                        <a:rPr lang="en-US" sz="1800" u="none" strike="noStrike" baseline="0" dirty="0">
                          <a:effectLst/>
                        </a:rPr>
                        <a:t>comorbid substance</a:t>
                      </a:r>
                      <a:endParaRPr lang="en-US" sz="1800" b="1" i="0" u="none" strike="noStrike" baseline="0"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800" u="none" strike="noStrike" baseline="0" dirty="0">
                          <a:effectLst/>
                        </a:rPr>
                        <a:t>20</a:t>
                      </a:r>
                      <a:endParaRPr lang="en-US" sz="1800" b="1" i="0" u="none" strike="noStrike" baseline="0"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800" u="none" strike="noStrike" baseline="0" dirty="0">
                          <a:effectLst/>
                        </a:rPr>
                        <a:t>61%</a:t>
                      </a:r>
                      <a:endParaRPr lang="en-US" sz="1800" b="0" i="0" u="none" strike="noStrike" baseline="0"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800" u="none" strike="noStrike" baseline="0" dirty="0">
                          <a:effectLst/>
                        </a:rPr>
                        <a:t>10</a:t>
                      </a:r>
                      <a:endParaRPr lang="en-US" sz="1800" b="1" i="0" u="none" strike="noStrike" baseline="0"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xmlns="" val="2575463427"/>
                  </a:ext>
                </a:extLst>
              </a:tr>
              <a:tr h="343713">
                <a:tc>
                  <a:txBody>
                    <a:bodyPr/>
                    <a:lstStyle/>
                    <a:p>
                      <a:pPr algn="l" fontAlgn="b"/>
                      <a:r>
                        <a:rPr lang="en-US" sz="1800" u="none" strike="noStrike" baseline="0" dirty="0">
                          <a:effectLst/>
                        </a:rPr>
                        <a:t>Bipolar II</a:t>
                      </a:r>
                      <a:endParaRPr lang="en-US" sz="1800" b="0" i="0" u="none" strike="noStrike" baseline="0"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800" u="none" strike="noStrike" baseline="0">
                          <a:effectLst/>
                        </a:rPr>
                        <a:t>22</a:t>
                      </a:r>
                      <a:endParaRPr lang="en-US" sz="1800" b="0" i="0" u="none" strike="noStrike" baseline="0">
                        <a:solidFill>
                          <a:srgbClr val="000000"/>
                        </a:solidFill>
                        <a:effectLst/>
                        <a:latin typeface="Calibri" panose="020F0502020204030204" pitchFamily="34" charset="0"/>
                      </a:endParaRPr>
                    </a:p>
                  </a:txBody>
                  <a:tcPr marL="9525" marR="9525" marT="9525" marB="0" anchor="b"/>
                </a:tc>
                <a:tc>
                  <a:txBody>
                    <a:bodyPr/>
                    <a:lstStyle/>
                    <a:p>
                      <a:pPr algn="r" fontAlgn="b"/>
                      <a:r>
                        <a:rPr lang="en-US" sz="1800" u="none" strike="noStrike" baseline="0" dirty="0">
                          <a:effectLst/>
                        </a:rPr>
                        <a:t>65%</a:t>
                      </a:r>
                      <a:endParaRPr lang="en-US" sz="1800" b="0" i="0" u="none" strike="noStrike" baseline="0"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800" u="none" strike="noStrike" baseline="0" dirty="0">
                          <a:effectLst/>
                        </a:rPr>
                        <a:t>4</a:t>
                      </a:r>
                      <a:endParaRPr lang="en-US" sz="1800" b="0" i="0" u="none" strike="noStrike" baseline="0"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xmlns="" val="3370321003"/>
                  </a:ext>
                </a:extLst>
              </a:tr>
            </a:tbl>
          </a:graphicData>
        </a:graphic>
      </p:graphicFrame>
    </p:spTree>
    <p:extLst>
      <p:ext uri="{BB962C8B-B14F-4D97-AF65-F5344CB8AC3E}">
        <p14:creationId xmlns:p14="http://schemas.microsoft.com/office/powerpoint/2010/main" val="2437363718"/>
      </p:ext>
    </p:extLst>
  </p:cSld>
  <p:clrMapOvr>
    <a:masterClrMapping/>
  </p:clrMapOvr>
  <p:transition spd="med"/>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BA58BA9-E1C9-5945-9FF2-3B551EF6157A}"/>
              </a:ext>
            </a:extLst>
          </p:cNvPr>
          <p:cNvSpPr>
            <a:spLocks noGrp="1"/>
          </p:cNvSpPr>
          <p:nvPr>
            <p:ph type="title"/>
          </p:nvPr>
        </p:nvSpPr>
        <p:spPr/>
        <p:txBody>
          <a:bodyPr/>
          <a:lstStyle/>
          <a:p>
            <a:r>
              <a:rPr lang="en-US" dirty="0"/>
              <a:t>Demographics TMS Response</a:t>
            </a:r>
          </a:p>
        </p:txBody>
      </p:sp>
      <p:graphicFrame>
        <p:nvGraphicFramePr>
          <p:cNvPr id="4" name="Table 3">
            <a:extLst>
              <a:ext uri="{FF2B5EF4-FFF2-40B4-BE49-F238E27FC236}">
                <a16:creationId xmlns:a16="http://schemas.microsoft.com/office/drawing/2014/main" xmlns="" id="{89C64D06-9ACF-584F-8A0E-573153A99F78}"/>
              </a:ext>
            </a:extLst>
          </p:cNvPr>
          <p:cNvGraphicFramePr>
            <a:graphicFrameLocks noGrp="1"/>
          </p:cNvGraphicFramePr>
          <p:nvPr>
            <p:extLst>
              <p:ext uri="{D42A27DB-BD31-4B8C-83A1-F6EECF244321}">
                <p14:modId xmlns:p14="http://schemas.microsoft.com/office/powerpoint/2010/main" val="91346556"/>
              </p:ext>
            </p:extLst>
          </p:nvPr>
        </p:nvGraphicFramePr>
        <p:xfrm>
          <a:off x="2420471" y="3209364"/>
          <a:ext cx="7404847" cy="3693456"/>
        </p:xfrm>
        <a:graphic>
          <a:graphicData uri="http://schemas.openxmlformats.org/drawingml/2006/table">
            <a:tbl>
              <a:tblPr>
                <a:tableStyleId>{5940675A-B579-460E-94D1-54222C63F5DA}</a:tableStyleId>
              </a:tblPr>
              <a:tblGrid>
                <a:gridCol w="2670527">
                  <a:extLst>
                    <a:ext uri="{9D8B030D-6E8A-4147-A177-3AD203B41FA5}">
                      <a16:colId xmlns:a16="http://schemas.microsoft.com/office/drawing/2014/main" xmlns="" val="426325020"/>
                    </a:ext>
                  </a:extLst>
                </a:gridCol>
                <a:gridCol w="2037555">
                  <a:extLst>
                    <a:ext uri="{9D8B030D-6E8A-4147-A177-3AD203B41FA5}">
                      <a16:colId xmlns:a16="http://schemas.microsoft.com/office/drawing/2014/main" xmlns="" val="3765582017"/>
                    </a:ext>
                  </a:extLst>
                </a:gridCol>
                <a:gridCol w="1887736">
                  <a:extLst>
                    <a:ext uri="{9D8B030D-6E8A-4147-A177-3AD203B41FA5}">
                      <a16:colId xmlns:a16="http://schemas.microsoft.com/office/drawing/2014/main" xmlns="" val="2095711824"/>
                    </a:ext>
                  </a:extLst>
                </a:gridCol>
                <a:gridCol w="809029">
                  <a:extLst>
                    <a:ext uri="{9D8B030D-6E8A-4147-A177-3AD203B41FA5}">
                      <a16:colId xmlns:a16="http://schemas.microsoft.com/office/drawing/2014/main" xmlns="" val="1767113370"/>
                    </a:ext>
                  </a:extLst>
                </a:gridCol>
              </a:tblGrid>
              <a:tr h="385585">
                <a:tc>
                  <a:txBody>
                    <a:bodyPr/>
                    <a:lstStyle/>
                    <a:p>
                      <a:pPr algn="l" fontAlgn="b"/>
                      <a:r>
                        <a:rPr lang="en-US" sz="2000" u="none" strike="noStrike" baseline="0" dirty="0">
                          <a:effectLst/>
                        </a:rPr>
                        <a:t>Female</a:t>
                      </a:r>
                      <a:endParaRPr lang="en-US" sz="2000" b="0" i="0" u="none" strike="noStrike" baseline="0"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2000" u="none" strike="noStrike" baseline="0">
                          <a:effectLst/>
                        </a:rPr>
                        <a:t>23</a:t>
                      </a:r>
                      <a:endParaRPr lang="en-US" sz="2000" b="0" i="0" u="none" strike="noStrike" baseline="0">
                        <a:solidFill>
                          <a:srgbClr val="000000"/>
                        </a:solidFill>
                        <a:effectLst/>
                        <a:latin typeface="Calibri" panose="020F0502020204030204" pitchFamily="34" charset="0"/>
                      </a:endParaRPr>
                    </a:p>
                  </a:txBody>
                  <a:tcPr marL="9525" marR="9525" marT="9525" marB="0" anchor="b"/>
                </a:tc>
                <a:tc>
                  <a:txBody>
                    <a:bodyPr/>
                    <a:lstStyle/>
                    <a:p>
                      <a:pPr algn="r" fontAlgn="b"/>
                      <a:r>
                        <a:rPr lang="en-US" sz="2000" u="none" strike="noStrike" baseline="0">
                          <a:effectLst/>
                        </a:rPr>
                        <a:t>66%</a:t>
                      </a:r>
                      <a:endParaRPr lang="en-US" sz="2000" b="0" i="0" u="none" strike="noStrike" baseline="0">
                        <a:solidFill>
                          <a:srgbClr val="000000"/>
                        </a:solidFill>
                        <a:effectLst/>
                        <a:latin typeface="Calibri" panose="020F0502020204030204" pitchFamily="34" charset="0"/>
                      </a:endParaRPr>
                    </a:p>
                  </a:txBody>
                  <a:tcPr marL="9525" marR="9525" marT="9525" marB="0" anchor="b"/>
                </a:tc>
                <a:tc>
                  <a:txBody>
                    <a:bodyPr/>
                    <a:lstStyle/>
                    <a:p>
                      <a:pPr algn="r" fontAlgn="b"/>
                      <a:r>
                        <a:rPr lang="en-US" sz="2000" u="none" strike="noStrike" baseline="0">
                          <a:effectLst/>
                        </a:rPr>
                        <a:t>41</a:t>
                      </a:r>
                      <a:endParaRPr lang="en-US" sz="2000" b="0" i="0" u="none" strike="noStrike" baseline="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xmlns="" val="1438812726"/>
                  </a:ext>
                </a:extLst>
              </a:tr>
              <a:tr h="385585">
                <a:tc>
                  <a:txBody>
                    <a:bodyPr/>
                    <a:lstStyle/>
                    <a:p>
                      <a:pPr algn="l" fontAlgn="b"/>
                      <a:r>
                        <a:rPr lang="en-US" sz="2000" u="none" strike="noStrike" baseline="0">
                          <a:effectLst/>
                        </a:rPr>
                        <a:t>Male</a:t>
                      </a:r>
                      <a:endParaRPr lang="en-US" sz="2000" b="0" i="0" u="none" strike="noStrike" baseline="0">
                        <a:solidFill>
                          <a:srgbClr val="000000"/>
                        </a:solidFill>
                        <a:effectLst/>
                        <a:latin typeface="Calibri" panose="020F0502020204030204" pitchFamily="34" charset="0"/>
                      </a:endParaRPr>
                    </a:p>
                  </a:txBody>
                  <a:tcPr marL="9525" marR="9525" marT="9525" marB="0" anchor="b"/>
                </a:tc>
                <a:tc>
                  <a:txBody>
                    <a:bodyPr/>
                    <a:lstStyle/>
                    <a:p>
                      <a:pPr algn="r" fontAlgn="b"/>
                      <a:r>
                        <a:rPr lang="en-US" sz="2000" u="none" strike="noStrike" baseline="0">
                          <a:effectLst/>
                        </a:rPr>
                        <a:t>16</a:t>
                      </a:r>
                      <a:endParaRPr lang="en-US" sz="2000" b="0" i="0" u="none" strike="noStrike" baseline="0">
                        <a:solidFill>
                          <a:srgbClr val="000000"/>
                        </a:solidFill>
                        <a:effectLst/>
                        <a:latin typeface="Calibri" panose="020F0502020204030204" pitchFamily="34" charset="0"/>
                      </a:endParaRPr>
                    </a:p>
                  </a:txBody>
                  <a:tcPr marL="9525" marR="9525" marT="9525" marB="0" anchor="b"/>
                </a:tc>
                <a:tc>
                  <a:txBody>
                    <a:bodyPr/>
                    <a:lstStyle/>
                    <a:p>
                      <a:pPr algn="r" fontAlgn="b"/>
                      <a:r>
                        <a:rPr lang="en-US" sz="2000" u="none" strike="noStrike" baseline="0">
                          <a:effectLst/>
                        </a:rPr>
                        <a:t>58%</a:t>
                      </a:r>
                      <a:endParaRPr lang="en-US" sz="2000" b="0" i="0" u="none" strike="noStrike" baseline="0">
                        <a:solidFill>
                          <a:srgbClr val="000000"/>
                        </a:solidFill>
                        <a:effectLst/>
                        <a:latin typeface="Calibri" panose="020F0502020204030204" pitchFamily="34" charset="0"/>
                      </a:endParaRPr>
                    </a:p>
                  </a:txBody>
                  <a:tcPr marL="9525" marR="9525" marT="9525" marB="0" anchor="b"/>
                </a:tc>
                <a:tc>
                  <a:txBody>
                    <a:bodyPr/>
                    <a:lstStyle/>
                    <a:p>
                      <a:pPr algn="r" fontAlgn="b"/>
                      <a:r>
                        <a:rPr lang="en-US" sz="2000" u="none" strike="noStrike" baseline="0">
                          <a:effectLst/>
                        </a:rPr>
                        <a:t>21</a:t>
                      </a:r>
                      <a:endParaRPr lang="en-US" sz="2000" b="0" i="0" u="none" strike="noStrike" baseline="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xmlns="" val="383635983"/>
                  </a:ext>
                </a:extLst>
              </a:tr>
              <a:tr h="608776">
                <a:tc>
                  <a:txBody>
                    <a:bodyPr/>
                    <a:lstStyle/>
                    <a:p>
                      <a:pPr algn="l" fontAlgn="b"/>
                      <a:r>
                        <a:rPr lang="en-US" sz="2000" b="0" i="0" u="none" strike="noStrike" baseline="0" dirty="0">
                          <a:solidFill>
                            <a:schemeClr val="tx1"/>
                          </a:solidFill>
                          <a:effectLst/>
                          <a:latin typeface="+mn-lt"/>
                        </a:rPr>
                        <a:t>Gender not specified</a:t>
                      </a:r>
                      <a:endParaRPr lang="en-US" sz="2000" b="0" i="0" u="none" strike="noStrike" baseline="0"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2000" u="none" strike="noStrike" baseline="0">
                          <a:effectLst/>
                        </a:rPr>
                        <a:t>25</a:t>
                      </a:r>
                      <a:endParaRPr lang="en-US" sz="2000" b="0" i="0" u="none" strike="noStrike" baseline="0">
                        <a:solidFill>
                          <a:srgbClr val="000000"/>
                        </a:solidFill>
                        <a:effectLst/>
                        <a:latin typeface="Calibri" panose="020F0502020204030204" pitchFamily="34" charset="0"/>
                      </a:endParaRPr>
                    </a:p>
                  </a:txBody>
                  <a:tcPr marL="9525" marR="9525" marT="9525" marB="0" anchor="b"/>
                </a:tc>
                <a:tc>
                  <a:txBody>
                    <a:bodyPr/>
                    <a:lstStyle/>
                    <a:p>
                      <a:pPr algn="r" fontAlgn="b"/>
                      <a:r>
                        <a:rPr lang="en-US" sz="2000" u="none" strike="noStrike" baseline="0">
                          <a:effectLst/>
                        </a:rPr>
                        <a:t>62%</a:t>
                      </a:r>
                      <a:endParaRPr lang="en-US" sz="2000" b="0" i="0" u="none" strike="noStrike" baseline="0">
                        <a:solidFill>
                          <a:srgbClr val="000000"/>
                        </a:solidFill>
                        <a:effectLst/>
                        <a:latin typeface="Calibri" panose="020F0502020204030204" pitchFamily="34" charset="0"/>
                      </a:endParaRPr>
                    </a:p>
                  </a:txBody>
                  <a:tcPr marL="9525" marR="9525" marT="9525" marB="0" anchor="b"/>
                </a:tc>
                <a:tc>
                  <a:txBody>
                    <a:bodyPr/>
                    <a:lstStyle/>
                    <a:p>
                      <a:pPr algn="r" fontAlgn="b"/>
                      <a:r>
                        <a:rPr lang="en-US" sz="2000" u="none" strike="noStrike" baseline="0">
                          <a:effectLst/>
                        </a:rPr>
                        <a:t>18</a:t>
                      </a:r>
                      <a:endParaRPr lang="en-US" sz="2000" b="0" i="0" u="none" strike="noStrike" baseline="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xmlns="" val="2836357002"/>
                  </a:ext>
                </a:extLst>
              </a:tr>
              <a:tr h="385585">
                <a:tc>
                  <a:txBody>
                    <a:bodyPr/>
                    <a:lstStyle/>
                    <a:p>
                      <a:pPr algn="l" fontAlgn="b"/>
                      <a:r>
                        <a:rPr lang="en-US" sz="2000" u="none" strike="noStrike" baseline="0">
                          <a:effectLst/>
                        </a:rPr>
                        <a:t>Age &lt; 45</a:t>
                      </a:r>
                      <a:endParaRPr lang="en-US" sz="2000" b="0" i="0" u="none" strike="noStrike" baseline="0">
                        <a:solidFill>
                          <a:srgbClr val="000000"/>
                        </a:solidFill>
                        <a:effectLst/>
                        <a:latin typeface="Calibri" panose="020F0502020204030204" pitchFamily="34" charset="0"/>
                      </a:endParaRPr>
                    </a:p>
                  </a:txBody>
                  <a:tcPr marL="9525" marR="9525" marT="9525" marB="0" anchor="b"/>
                </a:tc>
                <a:tc>
                  <a:txBody>
                    <a:bodyPr/>
                    <a:lstStyle/>
                    <a:p>
                      <a:pPr algn="r" fontAlgn="b"/>
                      <a:r>
                        <a:rPr lang="en-US" sz="2000" u="none" strike="noStrike" baseline="0">
                          <a:effectLst/>
                        </a:rPr>
                        <a:t>23</a:t>
                      </a:r>
                      <a:endParaRPr lang="en-US" sz="2000" b="0" i="0" u="none" strike="noStrike" baseline="0">
                        <a:solidFill>
                          <a:srgbClr val="000000"/>
                        </a:solidFill>
                        <a:effectLst/>
                        <a:latin typeface="Calibri" panose="020F0502020204030204" pitchFamily="34" charset="0"/>
                      </a:endParaRPr>
                    </a:p>
                  </a:txBody>
                  <a:tcPr marL="9525" marR="9525" marT="9525" marB="0" anchor="b"/>
                </a:tc>
                <a:tc>
                  <a:txBody>
                    <a:bodyPr/>
                    <a:lstStyle/>
                    <a:p>
                      <a:pPr algn="r" fontAlgn="b"/>
                      <a:r>
                        <a:rPr lang="en-US" sz="2000" u="none" strike="noStrike" baseline="0">
                          <a:effectLst/>
                        </a:rPr>
                        <a:t>65%</a:t>
                      </a:r>
                      <a:endParaRPr lang="en-US" sz="2000" b="0" i="0" u="none" strike="noStrike" baseline="0">
                        <a:solidFill>
                          <a:srgbClr val="000000"/>
                        </a:solidFill>
                        <a:effectLst/>
                        <a:latin typeface="Calibri" panose="020F0502020204030204" pitchFamily="34" charset="0"/>
                      </a:endParaRPr>
                    </a:p>
                  </a:txBody>
                  <a:tcPr marL="9525" marR="9525" marT="9525" marB="0" anchor="b"/>
                </a:tc>
                <a:tc>
                  <a:txBody>
                    <a:bodyPr/>
                    <a:lstStyle/>
                    <a:p>
                      <a:pPr algn="r" fontAlgn="b"/>
                      <a:r>
                        <a:rPr lang="en-US" sz="2000" u="none" strike="noStrike" baseline="0">
                          <a:effectLst/>
                        </a:rPr>
                        <a:t>35</a:t>
                      </a:r>
                      <a:endParaRPr lang="en-US" sz="2000" b="0" i="0" u="none" strike="noStrike" baseline="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xmlns="" val="1049932144"/>
                  </a:ext>
                </a:extLst>
              </a:tr>
              <a:tr h="385585">
                <a:tc>
                  <a:txBody>
                    <a:bodyPr/>
                    <a:lstStyle/>
                    <a:p>
                      <a:pPr algn="l" fontAlgn="b"/>
                      <a:r>
                        <a:rPr lang="en-US" sz="2000" u="none" strike="noStrike" baseline="0">
                          <a:effectLst/>
                        </a:rPr>
                        <a:t>Age &gt;45</a:t>
                      </a:r>
                      <a:endParaRPr lang="en-US" sz="2000" b="0" i="0" u="none" strike="noStrike" baseline="0">
                        <a:solidFill>
                          <a:srgbClr val="000000"/>
                        </a:solidFill>
                        <a:effectLst/>
                        <a:latin typeface="Calibri" panose="020F0502020204030204" pitchFamily="34" charset="0"/>
                      </a:endParaRPr>
                    </a:p>
                  </a:txBody>
                  <a:tcPr marL="9525" marR="9525" marT="9525" marB="0" anchor="b"/>
                </a:tc>
                <a:tc>
                  <a:txBody>
                    <a:bodyPr/>
                    <a:lstStyle/>
                    <a:p>
                      <a:pPr algn="r" fontAlgn="b"/>
                      <a:r>
                        <a:rPr lang="en-US" sz="2000" u="none" strike="noStrike" baseline="0" dirty="0">
                          <a:effectLst/>
                        </a:rPr>
                        <a:t>21</a:t>
                      </a:r>
                      <a:endParaRPr lang="en-US" sz="2000" b="0" i="0" u="none" strike="noStrike" baseline="0"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2000" u="none" strike="noStrike" baseline="0">
                          <a:effectLst/>
                        </a:rPr>
                        <a:t>62%</a:t>
                      </a:r>
                      <a:endParaRPr lang="en-US" sz="2000" b="0" i="0" u="none" strike="noStrike" baseline="0">
                        <a:solidFill>
                          <a:srgbClr val="000000"/>
                        </a:solidFill>
                        <a:effectLst/>
                        <a:latin typeface="Calibri" panose="020F0502020204030204" pitchFamily="34" charset="0"/>
                      </a:endParaRPr>
                    </a:p>
                  </a:txBody>
                  <a:tcPr marL="9525" marR="9525" marT="9525" marB="0" anchor="b"/>
                </a:tc>
                <a:tc>
                  <a:txBody>
                    <a:bodyPr/>
                    <a:lstStyle/>
                    <a:p>
                      <a:pPr algn="r" fontAlgn="b"/>
                      <a:r>
                        <a:rPr lang="en-US" sz="2000" u="none" strike="noStrike" baseline="0">
                          <a:effectLst/>
                        </a:rPr>
                        <a:t>45</a:t>
                      </a:r>
                      <a:endParaRPr lang="en-US" sz="2000" b="0" i="0" u="none" strike="noStrike" baseline="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xmlns="" val="2615950616"/>
                  </a:ext>
                </a:extLst>
              </a:tr>
              <a:tr h="385585">
                <a:tc>
                  <a:txBody>
                    <a:bodyPr/>
                    <a:lstStyle/>
                    <a:p>
                      <a:pPr algn="l" fontAlgn="b"/>
                      <a:r>
                        <a:rPr lang="en-US" sz="2000" u="none" strike="noStrike" baseline="0">
                          <a:effectLst/>
                        </a:rPr>
                        <a:t>Age &lt;35</a:t>
                      </a:r>
                      <a:endParaRPr lang="en-US" sz="2000" b="0" i="0" u="none" strike="noStrike" baseline="0">
                        <a:solidFill>
                          <a:srgbClr val="000000"/>
                        </a:solidFill>
                        <a:effectLst/>
                        <a:latin typeface="Calibri" panose="020F0502020204030204" pitchFamily="34" charset="0"/>
                      </a:endParaRPr>
                    </a:p>
                  </a:txBody>
                  <a:tcPr marL="9525" marR="9525" marT="9525" marB="0" anchor="b"/>
                </a:tc>
                <a:tc>
                  <a:txBody>
                    <a:bodyPr/>
                    <a:lstStyle/>
                    <a:p>
                      <a:pPr algn="r" fontAlgn="b"/>
                      <a:r>
                        <a:rPr lang="en-US" sz="2000" u="none" strike="noStrike" baseline="0">
                          <a:effectLst/>
                        </a:rPr>
                        <a:t>26</a:t>
                      </a:r>
                      <a:endParaRPr lang="en-US" sz="2000" b="0" i="0" u="none" strike="noStrike" baseline="0">
                        <a:solidFill>
                          <a:srgbClr val="000000"/>
                        </a:solidFill>
                        <a:effectLst/>
                        <a:latin typeface="Calibri" panose="020F0502020204030204" pitchFamily="34" charset="0"/>
                      </a:endParaRPr>
                    </a:p>
                  </a:txBody>
                  <a:tcPr marL="9525" marR="9525" marT="9525" marB="0" anchor="b"/>
                </a:tc>
                <a:tc>
                  <a:txBody>
                    <a:bodyPr/>
                    <a:lstStyle/>
                    <a:p>
                      <a:pPr algn="r" fontAlgn="b"/>
                      <a:r>
                        <a:rPr lang="en-US" sz="2000" u="none" strike="noStrike" baseline="0">
                          <a:effectLst/>
                        </a:rPr>
                        <a:t>70%</a:t>
                      </a:r>
                      <a:endParaRPr lang="en-US" sz="2000" b="0" i="0" u="none" strike="noStrike" baseline="0">
                        <a:solidFill>
                          <a:srgbClr val="000000"/>
                        </a:solidFill>
                        <a:effectLst/>
                        <a:latin typeface="Calibri" panose="020F0502020204030204" pitchFamily="34" charset="0"/>
                      </a:endParaRPr>
                    </a:p>
                  </a:txBody>
                  <a:tcPr marL="9525" marR="9525" marT="9525" marB="0" anchor="b"/>
                </a:tc>
                <a:tc>
                  <a:txBody>
                    <a:bodyPr/>
                    <a:lstStyle/>
                    <a:p>
                      <a:pPr algn="r" fontAlgn="b"/>
                      <a:r>
                        <a:rPr lang="en-US" sz="2000" u="none" strike="noStrike" baseline="0">
                          <a:effectLst/>
                        </a:rPr>
                        <a:t>17</a:t>
                      </a:r>
                      <a:endParaRPr lang="en-US" sz="2000" b="0" i="0" u="none" strike="noStrike" baseline="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xmlns="" val="30179742"/>
                  </a:ext>
                </a:extLst>
              </a:tr>
              <a:tr h="385585">
                <a:tc>
                  <a:txBody>
                    <a:bodyPr/>
                    <a:lstStyle/>
                    <a:p>
                      <a:pPr algn="l" fontAlgn="b"/>
                      <a:r>
                        <a:rPr lang="en-US" sz="2000" u="none" strike="noStrike" baseline="0">
                          <a:effectLst/>
                        </a:rPr>
                        <a:t>Age &lt;33</a:t>
                      </a:r>
                      <a:endParaRPr lang="en-US" sz="2000" b="0" i="0" u="none" strike="noStrike" baseline="0">
                        <a:solidFill>
                          <a:srgbClr val="000000"/>
                        </a:solidFill>
                        <a:effectLst/>
                        <a:latin typeface="Calibri" panose="020F0502020204030204" pitchFamily="34" charset="0"/>
                      </a:endParaRPr>
                    </a:p>
                  </a:txBody>
                  <a:tcPr marL="9525" marR="9525" marT="9525" marB="0" anchor="b"/>
                </a:tc>
                <a:tc>
                  <a:txBody>
                    <a:bodyPr/>
                    <a:lstStyle/>
                    <a:p>
                      <a:pPr algn="r" fontAlgn="b"/>
                      <a:r>
                        <a:rPr lang="en-US" sz="2000" u="none" strike="noStrike" baseline="0">
                          <a:effectLst/>
                        </a:rPr>
                        <a:t>26</a:t>
                      </a:r>
                      <a:endParaRPr lang="en-US" sz="2000" b="0" i="0" u="none" strike="noStrike" baseline="0">
                        <a:solidFill>
                          <a:srgbClr val="000000"/>
                        </a:solidFill>
                        <a:effectLst/>
                        <a:latin typeface="Calibri" panose="020F0502020204030204" pitchFamily="34" charset="0"/>
                      </a:endParaRPr>
                    </a:p>
                  </a:txBody>
                  <a:tcPr marL="9525" marR="9525" marT="9525" marB="0" anchor="b"/>
                </a:tc>
                <a:tc>
                  <a:txBody>
                    <a:bodyPr/>
                    <a:lstStyle/>
                    <a:p>
                      <a:pPr algn="r" fontAlgn="b"/>
                      <a:r>
                        <a:rPr lang="en-US" sz="2000" u="none" strike="noStrike" baseline="0">
                          <a:effectLst/>
                        </a:rPr>
                        <a:t>71%</a:t>
                      </a:r>
                      <a:endParaRPr lang="en-US" sz="2000" b="0" i="0" u="none" strike="noStrike" baseline="0">
                        <a:solidFill>
                          <a:srgbClr val="000000"/>
                        </a:solidFill>
                        <a:effectLst/>
                        <a:latin typeface="Calibri" panose="020F0502020204030204" pitchFamily="34" charset="0"/>
                      </a:endParaRPr>
                    </a:p>
                  </a:txBody>
                  <a:tcPr marL="9525" marR="9525" marT="9525" marB="0" anchor="b"/>
                </a:tc>
                <a:tc>
                  <a:txBody>
                    <a:bodyPr/>
                    <a:lstStyle/>
                    <a:p>
                      <a:pPr algn="r" fontAlgn="b"/>
                      <a:r>
                        <a:rPr lang="en-US" sz="2000" u="none" strike="noStrike" baseline="0">
                          <a:effectLst/>
                        </a:rPr>
                        <a:t>16</a:t>
                      </a:r>
                      <a:endParaRPr lang="en-US" sz="2000" b="0" i="0" u="none" strike="noStrike" baseline="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xmlns="" val="190171987"/>
                  </a:ext>
                </a:extLst>
              </a:tr>
              <a:tr h="385585">
                <a:tc>
                  <a:txBody>
                    <a:bodyPr/>
                    <a:lstStyle/>
                    <a:p>
                      <a:pPr algn="l" fontAlgn="b"/>
                      <a:r>
                        <a:rPr lang="en-US" sz="2000" u="none" strike="noStrike" baseline="0">
                          <a:effectLst/>
                        </a:rPr>
                        <a:t>25…34</a:t>
                      </a:r>
                      <a:endParaRPr lang="en-US" sz="2000" b="0" i="0" u="none" strike="noStrike" baseline="0">
                        <a:solidFill>
                          <a:srgbClr val="000000"/>
                        </a:solidFill>
                        <a:effectLst/>
                        <a:latin typeface="Calibri" panose="020F0502020204030204" pitchFamily="34" charset="0"/>
                      </a:endParaRPr>
                    </a:p>
                  </a:txBody>
                  <a:tcPr marL="9525" marR="9525" marT="9525" marB="0" anchor="b"/>
                </a:tc>
                <a:tc>
                  <a:txBody>
                    <a:bodyPr/>
                    <a:lstStyle/>
                    <a:p>
                      <a:pPr algn="r" fontAlgn="b"/>
                      <a:r>
                        <a:rPr lang="en-US" sz="2000" u="none" strike="noStrike" baseline="0">
                          <a:effectLst/>
                        </a:rPr>
                        <a:t>25</a:t>
                      </a:r>
                      <a:endParaRPr lang="en-US" sz="2000" b="0" i="0" u="none" strike="noStrike" baseline="0">
                        <a:solidFill>
                          <a:srgbClr val="000000"/>
                        </a:solidFill>
                        <a:effectLst/>
                        <a:latin typeface="Calibri" panose="020F0502020204030204" pitchFamily="34" charset="0"/>
                      </a:endParaRPr>
                    </a:p>
                  </a:txBody>
                  <a:tcPr marL="9525" marR="9525" marT="9525" marB="0" anchor="b"/>
                </a:tc>
                <a:tc>
                  <a:txBody>
                    <a:bodyPr/>
                    <a:lstStyle/>
                    <a:p>
                      <a:pPr algn="r" fontAlgn="b"/>
                      <a:r>
                        <a:rPr lang="en-US" sz="2000" u="none" strike="noStrike" baseline="0">
                          <a:effectLst/>
                        </a:rPr>
                        <a:t>76%</a:t>
                      </a:r>
                      <a:endParaRPr lang="en-US" sz="2000" b="0" i="0" u="none" strike="noStrike" baseline="0">
                        <a:solidFill>
                          <a:srgbClr val="000000"/>
                        </a:solidFill>
                        <a:effectLst/>
                        <a:latin typeface="Calibri" panose="020F0502020204030204" pitchFamily="34" charset="0"/>
                      </a:endParaRPr>
                    </a:p>
                  </a:txBody>
                  <a:tcPr marL="9525" marR="9525" marT="9525" marB="0" anchor="b"/>
                </a:tc>
                <a:tc>
                  <a:txBody>
                    <a:bodyPr/>
                    <a:lstStyle/>
                    <a:p>
                      <a:pPr algn="r" fontAlgn="b"/>
                      <a:r>
                        <a:rPr lang="en-US" sz="2000" u="none" strike="noStrike" baseline="0">
                          <a:effectLst/>
                        </a:rPr>
                        <a:t>11</a:t>
                      </a:r>
                      <a:endParaRPr lang="en-US" sz="2000" b="0" i="0" u="none" strike="noStrike" baseline="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xmlns="" val="3506437325"/>
                  </a:ext>
                </a:extLst>
              </a:tr>
              <a:tr h="385585">
                <a:tc>
                  <a:txBody>
                    <a:bodyPr/>
                    <a:lstStyle/>
                    <a:p>
                      <a:pPr algn="l" fontAlgn="b"/>
                      <a:r>
                        <a:rPr lang="en-US" sz="2000" u="none" strike="noStrike" baseline="0">
                          <a:effectLst/>
                        </a:rPr>
                        <a:t>&lt;25</a:t>
                      </a:r>
                      <a:endParaRPr lang="en-US" sz="2000" b="0" i="0" u="none" strike="noStrike" baseline="0">
                        <a:solidFill>
                          <a:srgbClr val="000000"/>
                        </a:solidFill>
                        <a:effectLst/>
                        <a:latin typeface="Calibri" panose="020F0502020204030204" pitchFamily="34" charset="0"/>
                      </a:endParaRPr>
                    </a:p>
                  </a:txBody>
                  <a:tcPr marL="9525" marR="9525" marT="9525" marB="0" anchor="b"/>
                </a:tc>
                <a:tc>
                  <a:txBody>
                    <a:bodyPr/>
                    <a:lstStyle/>
                    <a:p>
                      <a:pPr algn="r" fontAlgn="b"/>
                      <a:r>
                        <a:rPr lang="en-US" sz="2000" u="none" strike="noStrike" baseline="0">
                          <a:effectLst/>
                        </a:rPr>
                        <a:t>29</a:t>
                      </a:r>
                      <a:endParaRPr lang="en-US" sz="2000" b="0" i="0" u="none" strike="noStrike" baseline="0">
                        <a:solidFill>
                          <a:srgbClr val="000000"/>
                        </a:solidFill>
                        <a:effectLst/>
                        <a:latin typeface="Calibri" panose="020F0502020204030204" pitchFamily="34" charset="0"/>
                      </a:endParaRPr>
                    </a:p>
                  </a:txBody>
                  <a:tcPr marL="9525" marR="9525" marT="9525" marB="0" anchor="b"/>
                </a:tc>
                <a:tc>
                  <a:txBody>
                    <a:bodyPr/>
                    <a:lstStyle/>
                    <a:p>
                      <a:pPr algn="r" fontAlgn="b"/>
                      <a:r>
                        <a:rPr lang="en-US" sz="2000" u="none" strike="noStrike" baseline="0">
                          <a:effectLst/>
                        </a:rPr>
                        <a:t>61%</a:t>
                      </a:r>
                      <a:endParaRPr lang="en-US" sz="2000" b="0" i="0" u="none" strike="noStrike" baseline="0">
                        <a:solidFill>
                          <a:srgbClr val="000000"/>
                        </a:solidFill>
                        <a:effectLst/>
                        <a:latin typeface="Calibri" panose="020F0502020204030204" pitchFamily="34" charset="0"/>
                      </a:endParaRPr>
                    </a:p>
                  </a:txBody>
                  <a:tcPr marL="9525" marR="9525" marT="9525" marB="0" anchor="b"/>
                </a:tc>
                <a:tc>
                  <a:txBody>
                    <a:bodyPr/>
                    <a:lstStyle/>
                    <a:p>
                      <a:pPr algn="r" fontAlgn="b"/>
                      <a:r>
                        <a:rPr lang="en-US" sz="2000" u="none" strike="noStrike" baseline="0" dirty="0">
                          <a:effectLst/>
                        </a:rPr>
                        <a:t>6</a:t>
                      </a:r>
                      <a:endParaRPr lang="en-US" sz="2000" b="0" i="0" u="none" strike="noStrike" baseline="0"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xmlns="" val="3625563097"/>
                  </a:ext>
                </a:extLst>
              </a:tr>
            </a:tbl>
          </a:graphicData>
        </a:graphic>
      </p:graphicFrame>
    </p:spTree>
    <p:extLst>
      <p:ext uri="{BB962C8B-B14F-4D97-AF65-F5344CB8AC3E}">
        <p14:creationId xmlns:p14="http://schemas.microsoft.com/office/powerpoint/2010/main" val="3677241832"/>
      </p:ext>
    </p:extLst>
  </p:cSld>
  <p:clrMapOvr>
    <a:masterClrMapping/>
  </p:clrMapOvr>
  <p:transition spd="med"/>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369422" y="8820854"/>
            <a:ext cx="12255501" cy="379591"/>
          </a:xfrm>
        </p:spPr>
        <p:txBody>
          <a:bodyPr/>
          <a:lstStyle/>
          <a:p>
            <a:r>
              <a:rPr lang="en-US" dirty="0"/>
              <a:t>Unwinding a complex region of emotional regulation</a:t>
            </a:r>
          </a:p>
        </p:txBody>
      </p:sp>
      <p:sp>
        <p:nvSpPr>
          <p:cNvPr id="4" name="Title 3"/>
          <p:cNvSpPr>
            <a:spLocks noGrp="1"/>
          </p:cNvSpPr>
          <p:nvPr>
            <p:ph type="title"/>
          </p:nvPr>
        </p:nvSpPr>
        <p:spPr/>
        <p:txBody>
          <a:bodyPr>
            <a:normAutofit fontScale="90000"/>
          </a:bodyPr>
          <a:lstStyle/>
          <a:p>
            <a:r>
              <a:rPr lang="en-US" dirty="0"/>
              <a:t>The Dorsolateral Prefrontal Cortex</a:t>
            </a:r>
          </a:p>
        </p:txBody>
      </p:sp>
      <p:sp>
        <p:nvSpPr>
          <p:cNvPr id="5" name="Text Placeholder 4"/>
          <p:cNvSpPr>
            <a:spLocks noGrp="1"/>
          </p:cNvSpPr>
          <p:nvPr>
            <p:ph type="body" sz="quarter" idx="1"/>
          </p:nvPr>
        </p:nvSpPr>
        <p:spPr/>
        <p:txBody>
          <a:bodyPr/>
          <a:lstStyle/>
          <a:p>
            <a:r>
              <a:rPr lang="en-US" dirty="0"/>
              <a:t>Executor, Decider, Evaluator</a:t>
            </a:r>
          </a:p>
        </p:txBody>
      </p:sp>
      <p:pic>
        <p:nvPicPr>
          <p:cNvPr id="9" name="Picture Placeholder 8">
            <a:extLst>
              <a:ext uri="{FF2B5EF4-FFF2-40B4-BE49-F238E27FC236}">
                <a16:creationId xmlns:a16="http://schemas.microsoft.com/office/drawing/2014/main" xmlns="" id="{39E231B6-D751-3F48-9D0F-2404A0986B2A}"/>
              </a:ext>
            </a:extLst>
          </p:cNvPr>
          <p:cNvPicPr>
            <a:picLocks noGrp="1" noChangeAspect="1"/>
          </p:cNvPicPr>
          <p:nvPr>
            <p:ph type="pic" idx="14"/>
          </p:nvPr>
        </p:nvPicPr>
        <p:blipFill rotWithShape="1">
          <a:blip r:embed="rId2">
            <a:extLst>
              <a:ext uri="{28A0092B-C50C-407E-A947-70E740481C1C}">
                <a14:useLocalDpi xmlns:a14="http://schemas.microsoft.com/office/drawing/2010/main" val="0"/>
              </a:ext>
            </a:extLst>
          </a:blip>
          <a:srcRect t="-74" b="233"/>
          <a:stretch/>
        </p:blipFill>
        <p:spPr>
          <a:xfrm>
            <a:off x="805911" y="0"/>
            <a:ext cx="10988299" cy="7113722"/>
          </a:xfrm>
        </p:spPr>
      </p:pic>
    </p:spTree>
    <p:extLst>
      <p:ext uri="{BB962C8B-B14F-4D97-AF65-F5344CB8AC3E}">
        <p14:creationId xmlns:p14="http://schemas.microsoft.com/office/powerpoint/2010/main" val="1852836353"/>
      </p:ext>
    </p:extLst>
  </p:cSld>
  <p:clrMapOvr>
    <a:masterClrMapping/>
  </p:clrMapOvr>
  <p:transition spd="med"/>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normAutofit/>
          </a:bodyPr>
          <a:lstStyle/>
          <a:p>
            <a:r>
              <a:rPr lang="en-US" dirty="0"/>
              <a:t>Working Memory </a:t>
            </a:r>
            <a:r>
              <a:rPr lang="mr-IN" dirty="0"/>
              <a:t>–</a:t>
            </a:r>
            <a:r>
              <a:rPr lang="en-US" dirty="0"/>
              <a:t> How many things can you hold in your head at once?</a:t>
            </a:r>
          </a:p>
          <a:p>
            <a:r>
              <a:rPr lang="en-US" dirty="0"/>
              <a:t>Cognitive Flexibility </a:t>
            </a:r>
            <a:r>
              <a:rPr lang="mr-IN" dirty="0"/>
              <a:t>–</a:t>
            </a:r>
            <a:r>
              <a:rPr lang="en-US" dirty="0"/>
              <a:t> How do you transfer knowledge from one learned task and apply it to another?</a:t>
            </a:r>
          </a:p>
          <a:p>
            <a:r>
              <a:rPr lang="en-US" dirty="0"/>
              <a:t>Planning - Taking a series of problems , holding them in memory, ordering a solution, and using information from memory to execute a solution to the problem.</a:t>
            </a:r>
          </a:p>
        </p:txBody>
      </p:sp>
    </p:spTree>
    <p:extLst>
      <p:ext uri="{BB962C8B-B14F-4D97-AF65-F5344CB8AC3E}">
        <p14:creationId xmlns:p14="http://schemas.microsoft.com/office/powerpoint/2010/main" val="80954417"/>
      </p:ext>
    </p:extLst>
  </p:cSld>
  <p:clrMapOvr>
    <a:masterClrMapping/>
  </p:clrMapOvr>
  <p:transition spd="med"/>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normAutofit fontScale="85000" lnSpcReduction="20000"/>
          </a:bodyPr>
          <a:lstStyle/>
          <a:p>
            <a:r>
              <a:rPr lang="en-US" dirty="0"/>
              <a:t>if two items must be compared from memory, the involvement of DLPFC is required. People with damaged DLPFC are not able to identify a picture they had seen, after some time, when given the opportunity to choose from two pictures</a:t>
            </a:r>
          </a:p>
          <a:p>
            <a:r>
              <a:rPr lang="en-US" dirty="0"/>
              <a:t>Wisconsin Card </a:t>
            </a:r>
            <a:r>
              <a:rPr lang="en-US" dirty="0" err="1"/>
              <a:t>sory</a:t>
            </a:r>
            <a:r>
              <a:rPr lang="en-US" dirty="0"/>
              <a:t> as they lose track of the currently correct rule and persistently organize their cards in the previously correct rule</a:t>
            </a:r>
          </a:p>
          <a:p>
            <a:r>
              <a:rPr lang="en-US" dirty="0"/>
              <a:t>DLPFC deals with waking thought and reality testing, it is not active when one is asleep</a:t>
            </a:r>
          </a:p>
          <a:p>
            <a:r>
              <a:rPr lang="en-US" dirty="0"/>
              <a:t>DLPFC is most frequently related to the dysfunction of drive, attention and motivation. Patients with minor DLPFC damage display disinterest in their surroundings and are deprived of spontaneity in language as well as behavior</a:t>
            </a:r>
          </a:p>
          <a:p>
            <a:r>
              <a:rPr lang="en-US" dirty="0"/>
              <a:t>Patients may also be less alert than normal to people and events they know  Damage to this region in a person also leads to the lack of motivation to do things for themselves and/or for others</a:t>
            </a:r>
          </a:p>
        </p:txBody>
      </p:sp>
    </p:spTree>
    <p:extLst>
      <p:ext uri="{BB962C8B-B14F-4D97-AF65-F5344CB8AC3E}">
        <p14:creationId xmlns:p14="http://schemas.microsoft.com/office/powerpoint/2010/main" val="1243737968"/>
      </p:ext>
    </p:extLst>
  </p:cSld>
  <p:clrMapOvr>
    <a:masterClrMapping/>
  </p:clrMapOvr>
  <p:transition spd="med"/>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355600" y="1371600"/>
            <a:ext cx="12293600" cy="7937500"/>
          </a:xfrm>
        </p:spPr>
        <p:txBody>
          <a:bodyPr>
            <a:normAutofit/>
          </a:bodyPr>
          <a:lstStyle/>
          <a:p>
            <a:r>
              <a:rPr lang="en-US" dirty="0" err="1"/>
              <a:t>Hypoactivity</a:t>
            </a:r>
            <a:r>
              <a:rPr lang="en-US" dirty="0"/>
              <a:t> in the left DLPFC during both unattended and attended emotional judgment </a:t>
            </a:r>
          </a:p>
          <a:p>
            <a:r>
              <a:rPr lang="en-US" dirty="0"/>
              <a:t>Hyperactivity in the right DLPFC during attended emotional judgment. </a:t>
            </a:r>
          </a:p>
          <a:p>
            <a:r>
              <a:rPr lang="en-US" dirty="0"/>
              <a:t>Hyperactivity in the right DLPFC correlated with depression severity. </a:t>
            </a:r>
          </a:p>
          <a:p>
            <a:endParaRPr lang="en-US" dirty="0"/>
          </a:p>
        </p:txBody>
      </p:sp>
    </p:spTree>
    <p:extLst>
      <p:ext uri="{BB962C8B-B14F-4D97-AF65-F5344CB8AC3E}">
        <p14:creationId xmlns:p14="http://schemas.microsoft.com/office/powerpoint/2010/main" val="545825722"/>
      </p:ext>
    </p:extLst>
  </p:cSld>
  <p:clrMapOvr>
    <a:masterClrMapping/>
  </p:clrMapOvr>
  <p:transition spd="med"/>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 name="Pharmacologic Management of Depression"/>
          <p:cNvSpPr>
            <a:spLocks noGrp="1"/>
          </p:cNvSpPr>
          <p:nvPr>
            <p:ph type="title"/>
          </p:nvPr>
        </p:nvSpPr>
        <p:spPr>
          <a:prstGeom prst="rect">
            <a:avLst/>
          </a:prstGeom>
        </p:spPr>
        <p:txBody>
          <a:bodyPr/>
          <a:lstStyle>
            <a:lvl1pPr defTabSz="560831">
              <a:defRPr sz="6144" spc="-122"/>
            </a:lvl1pPr>
          </a:lstStyle>
          <a:p>
            <a:r>
              <a:t>Pharmacologic Management of Depression</a:t>
            </a:r>
          </a:p>
        </p:txBody>
      </p:sp>
      <p:sp>
        <p:nvSpPr>
          <p:cNvPr id="141" name="$ 9 billion dollar industry…"/>
          <p:cNvSpPr>
            <a:spLocks noGrp="1"/>
          </p:cNvSpPr>
          <p:nvPr>
            <p:ph type="body" idx="1"/>
          </p:nvPr>
        </p:nvSpPr>
        <p:spPr>
          <a:prstGeom prst="rect">
            <a:avLst/>
          </a:prstGeom>
        </p:spPr>
        <p:txBody>
          <a:bodyPr/>
          <a:lstStyle/>
          <a:p>
            <a:r>
              <a:t>$ 9 billion dollar industry </a:t>
            </a:r>
          </a:p>
          <a:p>
            <a:r>
              <a:t>3rd most prescribed class of medication</a:t>
            </a:r>
          </a:p>
          <a:p>
            <a:r>
              <a:t>Safe</a:t>
            </a:r>
          </a:p>
          <a:p>
            <a:r>
              <a:t>Effective</a:t>
            </a:r>
          </a:p>
          <a:p>
            <a:r>
              <a:t>Proven</a:t>
            </a:r>
          </a:p>
        </p:txBody>
      </p:sp>
    </p:spTree>
  </p:cSld>
  <p:clrMapOvr>
    <a:masterClrMapping/>
  </p:clrMapOvr>
  <p:transition spd="med"/>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r>
              <a:rPr lang="en-US" dirty="0"/>
              <a:t>LEFT DLPFC </a:t>
            </a:r>
            <a:r>
              <a:rPr lang="en-US" b="1" dirty="0" err="1"/>
              <a:t>hypoactivity</a:t>
            </a:r>
            <a:r>
              <a:rPr lang="en-US" dirty="0"/>
              <a:t> = negative emotional judgment rather </a:t>
            </a:r>
            <a:r>
              <a:rPr lang="en-US" dirty="0" err="1"/>
              <a:t>thanwith</a:t>
            </a:r>
            <a:r>
              <a:rPr lang="en-US" dirty="0"/>
              <a:t> emotional perception or attention while RIGHT DLPFC </a:t>
            </a:r>
            <a:r>
              <a:rPr lang="en-US" b="1" dirty="0"/>
              <a:t>hyperactivity</a:t>
            </a:r>
            <a:r>
              <a:rPr lang="en-US" dirty="0"/>
              <a:t> affects attentional modulation.</a:t>
            </a:r>
          </a:p>
          <a:p>
            <a:r>
              <a:rPr lang="en-US" dirty="0"/>
              <a:t> Left–right DLPFC imbalance is characterized in neuropsychological regard, which bridges the gap from resting metabolism and therapeutic repetitive transcranial magnetic stimulation effects to functional neuroanatomy of altered emotional– cognitive interaction in MDD. </a:t>
            </a:r>
          </a:p>
          <a:p>
            <a:endParaRPr lang="en-US" dirty="0"/>
          </a:p>
        </p:txBody>
      </p:sp>
    </p:spTree>
    <p:extLst>
      <p:ext uri="{BB962C8B-B14F-4D97-AF65-F5344CB8AC3E}">
        <p14:creationId xmlns:p14="http://schemas.microsoft.com/office/powerpoint/2010/main" val="165440591"/>
      </p:ext>
    </p:extLst>
  </p:cSld>
  <p:clrMapOvr>
    <a:masterClrMapping/>
  </p:clrMapOvr>
  <p:transition spd="med"/>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457201" y="1828801"/>
            <a:ext cx="12185374" cy="6937512"/>
          </a:xfrm>
          <a:prstGeom prst="rect">
            <a:avLst/>
          </a:prstGeom>
        </p:spPr>
        <p:txBody>
          <a:bodyPr>
            <a:normAutofit fontScale="47500" lnSpcReduction="20000"/>
          </a:bodyPr>
          <a:lstStyle>
            <a:lvl1pPr marL="508000" marR="0" indent="-508000" algn="l" defTabSz="584200" latinLnBrk="0">
              <a:lnSpc>
                <a:spcPct val="100000"/>
              </a:lnSpc>
              <a:spcBef>
                <a:spcPts val="3800"/>
              </a:spcBef>
              <a:spcAft>
                <a:spcPts val="0"/>
              </a:spcAft>
              <a:buClr>
                <a:srgbClr val="5C86B9"/>
              </a:buClr>
              <a:buSzPct val="70000"/>
              <a:buFont typeface="Zapf Dingbats"/>
              <a:buChar char="✤"/>
              <a:tabLst/>
              <a:defRPr sz="3800" b="0" i="0" u="none" strike="noStrike" cap="none" spc="0" baseline="0">
                <a:ln>
                  <a:noFill/>
                </a:ln>
                <a:solidFill>
                  <a:srgbClr val="000000"/>
                </a:solidFill>
                <a:uFillTx/>
                <a:latin typeface="Palatino"/>
                <a:ea typeface="Palatino"/>
                <a:cs typeface="Palatino"/>
                <a:sym typeface="Palatino"/>
              </a:defRPr>
            </a:lvl1pPr>
            <a:lvl2pPr marL="1016000" marR="0" indent="-508000" algn="l" defTabSz="584200" latinLnBrk="0">
              <a:lnSpc>
                <a:spcPct val="100000"/>
              </a:lnSpc>
              <a:spcBef>
                <a:spcPts val="3800"/>
              </a:spcBef>
              <a:spcAft>
                <a:spcPts val="0"/>
              </a:spcAft>
              <a:buClr>
                <a:srgbClr val="5C86B9"/>
              </a:buClr>
              <a:buSzPct val="70000"/>
              <a:buFont typeface="Zapf Dingbats"/>
              <a:buChar char="✤"/>
              <a:tabLst/>
              <a:defRPr sz="3800" b="0" i="0" u="none" strike="noStrike" cap="none" spc="0" baseline="0">
                <a:ln>
                  <a:noFill/>
                </a:ln>
                <a:solidFill>
                  <a:srgbClr val="000000"/>
                </a:solidFill>
                <a:uFillTx/>
                <a:latin typeface="Palatino"/>
                <a:ea typeface="Palatino"/>
                <a:cs typeface="Palatino"/>
                <a:sym typeface="Palatino"/>
              </a:defRPr>
            </a:lvl2pPr>
            <a:lvl3pPr marL="1524000" marR="0" indent="-508000" algn="l" defTabSz="584200" latinLnBrk="0">
              <a:lnSpc>
                <a:spcPct val="100000"/>
              </a:lnSpc>
              <a:spcBef>
                <a:spcPts val="3800"/>
              </a:spcBef>
              <a:spcAft>
                <a:spcPts val="0"/>
              </a:spcAft>
              <a:buClr>
                <a:srgbClr val="5C86B9"/>
              </a:buClr>
              <a:buSzPct val="70000"/>
              <a:buFont typeface="Zapf Dingbats"/>
              <a:buChar char="✤"/>
              <a:tabLst/>
              <a:defRPr sz="3800" b="0" i="0" u="none" strike="noStrike" cap="none" spc="0" baseline="0">
                <a:ln>
                  <a:noFill/>
                </a:ln>
                <a:solidFill>
                  <a:srgbClr val="000000"/>
                </a:solidFill>
                <a:uFillTx/>
                <a:latin typeface="Palatino"/>
                <a:ea typeface="Palatino"/>
                <a:cs typeface="Palatino"/>
                <a:sym typeface="Palatino"/>
              </a:defRPr>
            </a:lvl3pPr>
            <a:lvl4pPr marL="2032000" marR="0" indent="-508000" algn="l" defTabSz="584200" latinLnBrk="0">
              <a:lnSpc>
                <a:spcPct val="100000"/>
              </a:lnSpc>
              <a:spcBef>
                <a:spcPts val="3800"/>
              </a:spcBef>
              <a:spcAft>
                <a:spcPts val="0"/>
              </a:spcAft>
              <a:buClr>
                <a:srgbClr val="5C86B9"/>
              </a:buClr>
              <a:buSzPct val="70000"/>
              <a:buFont typeface="Zapf Dingbats"/>
              <a:buChar char="✤"/>
              <a:tabLst/>
              <a:defRPr sz="3800" b="0" i="0" u="none" strike="noStrike" cap="none" spc="0" baseline="0">
                <a:ln>
                  <a:noFill/>
                </a:ln>
                <a:solidFill>
                  <a:srgbClr val="000000"/>
                </a:solidFill>
                <a:uFillTx/>
                <a:latin typeface="Palatino"/>
                <a:ea typeface="Palatino"/>
                <a:cs typeface="Palatino"/>
                <a:sym typeface="Palatino"/>
              </a:defRPr>
            </a:lvl4pPr>
            <a:lvl5pPr marL="2540000" marR="0" indent="-508000" algn="l" defTabSz="584200" latinLnBrk="0">
              <a:lnSpc>
                <a:spcPct val="100000"/>
              </a:lnSpc>
              <a:spcBef>
                <a:spcPts val="3800"/>
              </a:spcBef>
              <a:spcAft>
                <a:spcPts val="0"/>
              </a:spcAft>
              <a:buClr>
                <a:srgbClr val="5C86B9"/>
              </a:buClr>
              <a:buSzPct val="70000"/>
              <a:buFont typeface="Zapf Dingbats"/>
              <a:buChar char="✤"/>
              <a:tabLst/>
              <a:defRPr sz="3800" b="0" i="0" u="none" strike="noStrike" cap="none" spc="0" baseline="0">
                <a:ln>
                  <a:noFill/>
                </a:ln>
                <a:solidFill>
                  <a:srgbClr val="000000"/>
                </a:solidFill>
                <a:uFillTx/>
                <a:latin typeface="Palatino"/>
                <a:ea typeface="Palatino"/>
                <a:cs typeface="Palatino"/>
                <a:sym typeface="Palatino"/>
              </a:defRPr>
            </a:lvl5pPr>
            <a:lvl6pPr marL="3048000" marR="0" indent="-508000" algn="l" defTabSz="584200" latinLnBrk="0">
              <a:lnSpc>
                <a:spcPct val="100000"/>
              </a:lnSpc>
              <a:spcBef>
                <a:spcPts val="3800"/>
              </a:spcBef>
              <a:spcAft>
                <a:spcPts val="0"/>
              </a:spcAft>
              <a:buClr>
                <a:srgbClr val="5C86B9"/>
              </a:buClr>
              <a:buSzPct val="70000"/>
              <a:buFont typeface="Zapf Dingbats"/>
              <a:buChar char="✤"/>
              <a:tabLst/>
              <a:defRPr sz="3800" b="0" i="0" u="none" strike="noStrike" cap="none" spc="0" baseline="0">
                <a:ln>
                  <a:noFill/>
                </a:ln>
                <a:solidFill>
                  <a:srgbClr val="000000"/>
                </a:solidFill>
                <a:uFillTx/>
                <a:latin typeface="Palatino"/>
                <a:ea typeface="Palatino"/>
                <a:cs typeface="Palatino"/>
                <a:sym typeface="Palatino"/>
              </a:defRPr>
            </a:lvl6pPr>
            <a:lvl7pPr marL="3556000" marR="0" indent="-508000" algn="l" defTabSz="584200" latinLnBrk="0">
              <a:lnSpc>
                <a:spcPct val="100000"/>
              </a:lnSpc>
              <a:spcBef>
                <a:spcPts val="3800"/>
              </a:spcBef>
              <a:spcAft>
                <a:spcPts val="0"/>
              </a:spcAft>
              <a:buClr>
                <a:srgbClr val="5C86B9"/>
              </a:buClr>
              <a:buSzPct val="70000"/>
              <a:buFont typeface="Zapf Dingbats"/>
              <a:buChar char="✤"/>
              <a:tabLst/>
              <a:defRPr sz="3800" b="0" i="0" u="none" strike="noStrike" cap="none" spc="0" baseline="0">
                <a:ln>
                  <a:noFill/>
                </a:ln>
                <a:solidFill>
                  <a:srgbClr val="000000"/>
                </a:solidFill>
                <a:uFillTx/>
                <a:latin typeface="Palatino"/>
                <a:ea typeface="Palatino"/>
                <a:cs typeface="Palatino"/>
                <a:sym typeface="Palatino"/>
              </a:defRPr>
            </a:lvl7pPr>
            <a:lvl8pPr marL="4064000" marR="0" indent="-508000" algn="l" defTabSz="584200" latinLnBrk="0">
              <a:lnSpc>
                <a:spcPct val="100000"/>
              </a:lnSpc>
              <a:spcBef>
                <a:spcPts val="3800"/>
              </a:spcBef>
              <a:spcAft>
                <a:spcPts val="0"/>
              </a:spcAft>
              <a:buClr>
                <a:srgbClr val="5C86B9"/>
              </a:buClr>
              <a:buSzPct val="70000"/>
              <a:buFont typeface="Zapf Dingbats"/>
              <a:buChar char="✤"/>
              <a:tabLst/>
              <a:defRPr sz="3800" b="0" i="0" u="none" strike="noStrike" cap="none" spc="0" baseline="0">
                <a:ln>
                  <a:noFill/>
                </a:ln>
                <a:solidFill>
                  <a:srgbClr val="000000"/>
                </a:solidFill>
                <a:uFillTx/>
                <a:latin typeface="Palatino"/>
                <a:ea typeface="Palatino"/>
                <a:cs typeface="Palatino"/>
                <a:sym typeface="Palatino"/>
              </a:defRPr>
            </a:lvl8pPr>
            <a:lvl9pPr marL="4572000" marR="0" indent="-508000" algn="l" defTabSz="584200" latinLnBrk="0">
              <a:lnSpc>
                <a:spcPct val="100000"/>
              </a:lnSpc>
              <a:spcBef>
                <a:spcPts val="3800"/>
              </a:spcBef>
              <a:spcAft>
                <a:spcPts val="0"/>
              </a:spcAft>
              <a:buClr>
                <a:srgbClr val="5C86B9"/>
              </a:buClr>
              <a:buSzPct val="70000"/>
              <a:buFont typeface="Zapf Dingbats"/>
              <a:buChar char="✤"/>
              <a:tabLst/>
              <a:defRPr sz="3800" b="0" i="0" u="none" strike="noStrike" cap="none" spc="0" baseline="0">
                <a:ln>
                  <a:noFill/>
                </a:ln>
                <a:solidFill>
                  <a:srgbClr val="000000"/>
                </a:solidFill>
                <a:uFillTx/>
                <a:latin typeface="Palatino"/>
                <a:ea typeface="Palatino"/>
                <a:cs typeface="Palatino"/>
                <a:sym typeface="Palatino"/>
              </a:defRPr>
            </a:lvl9pPr>
          </a:lstStyle>
          <a:p>
            <a:pPr hangingPunct="1"/>
            <a:r>
              <a:rPr lang="en-US" dirty="0"/>
              <a:t>Bakker, N., Shahab, S., </a:t>
            </a:r>
            <a:r>
              <a:rPr lang="en-US" dirty="0" err="1"/>
              <a:t>Giacobbe</a:t>
            </a:r>
            <a:r>
              <a:rPr lang="en-US" dirty="0"/>
              <a:t>, P., </a:t>
            </a:r>
            <a:r>
              <a:rPr lang="en-US" dirty="0" err="1"/>
              <a:t>Blumberger</a:t>
            </a:r>
            <a:r>
              <a:rPr lang="en-US" dirty="0"/>
              <a:t>, D. M., </a:t>
            </a:r>
            <a:r>
              <a:rPr lang="en-US" dirty="0" err="1"/>
              <a:t>Daskalakis</a:t>
            </a:r>
            <a:r>
              <a:rPr lang="en-US" dirty="0"/>
              <a:t>, Z. J., Kennedy, S. H., &amp; </a:t>
            </a:r>
            <a:r>
              <a:rPr lang="en-US" dirty="0" err="1"/>
              <a:t>Downar</a:t>
            </a:r>
            <a:r>
              <a:rPr lang="en-US" dirty="0"/>
              <a:t>, J. (2015). RTMS of the Dorsomedial Prefrontal Cortex for Major Depression: Safety, Tolerability, Effectiveness, and Outcome Predictors for 10 Hz Versus Intermittent Theta-burst Stimulation. </a:t>
            </a:r>
            <a:r>
              <a:rPr lang="en-US" i="1" dirty="0"/>
              <a:t>Brain Stimulation,</a:t>
            </a:r>
            <a:r>
              <a:rPr lang="en-US" dirty="0"/>
              <a:t> </a:t>
            </a:r>
            <a:r>
              <a:rPr lang="en-US" i="1" dirty="0"/>
              <a:t>8</a:t>
            </a:r>
            <a:r>
              <a:rPr lang="en-US" dirty="0"/>
              <a:t>(2), 208-215. doi:10.1016/j.brs.2014.11.002</a:t>
            </a:r>
          </a:p>
          <a:p>
            <a:pPr hangingPunct="1"/>
            <a:r>
              <a:rPr lang="en-US" dirty="0" err="1"/>
              <a:t>Berlim</a:t>
            </a:r>
            <a:r>
              <a:rPr lang="en-US" dirty="0"/>
              <a:t>, M. T., </a:t>
            </a:r>
            <a:r>
              <a:rPr lang="en-US" dirty="0" err="1"/>
              <a:t>Eynde</a:t>
            </a:r>
            <a:r>
              <a:rPr lang="en-US" dirty="0"/>
              <a:t>, F. V., &amp; </a:t>
            </a:r>
            <a:r>
              <a:rPr lang="en-US" dirty="0" err="1"/>
              <a:t>Daskalakis</a:t>
            </a:r>
            <a:r>
              <a:rPr lang="en-US" dirty="0"/>
              <a:t>, Z. J. (2013). EFFICACY AND ACCEPTABILITY OF HIGH FREQUENCY REPETITIVE TRANSCRANIAL MAGNETIC STIMULATION (rTMS) VERSUS ELECTROCONVULSIVE THERAPY (ECT) FOR MAJOR DEPRESSION: A SYSTEMATIC REVIEW AND META-ANALYSIS OF RANDOMIZED TRIALS. </a:t>
            </a:r>
            <a:r>
              <a:rPr lang="en-US" i="1" dirty="0"/>
              <a:t>Depression and Anxiety,30</a:t>
            </a:r>
            <a:r>
              <a:rPr lang="en-US" dirty="0"/>
              <a:t>(7), 614-623. doi:10.1002/da.22060</a:t>
            </a:r>
          </a:p>
          <a:p>
            <a:pPr hangingPunct="1"/>
            <a:r>
              <a:rPr lang="en-US" dirty="0" err="1"/>
              <a:t>Desmyter</a:t>
            </a:r>
            <a:r>
              <a:rPr lang="en-US" dirty="0"/>
              <a:t>, S., </a:t>
            </a:r>
            <a:r>
              <a:rPr lang="en-US" dirty="0" err="1"/>
              <a:t>Duprat</a:t>
            </a:r>
            <a:r>
              <a:rPr lang="en-US" dirty="0"/>
              <a:t>, R., </a:t>
            </a:r>
            <a:r>
              <a:rPr lang="en-US" dirty="0" err="1"/>
              <a:t>Baeken</a:t>
            </a:r>
            <a:r>
              <a:rPr lang="en-US" dirty="0"/>
              <a:t>, C., </a:t>
            </a:r>
            <a:r>
              <a:rPr lang="en-US" dirty="0" err="1"/>
              <a:t>Autreve</a:t>
            </a:r>
            <a:r>
              <a:rPr lang="en-US" dirty="0"/>
              <a:t>, S. V., </a:t>
            </a:r>
            <a:r>
              <a:rPr lang="en-US" dirty="0" err="1"/>
              <a:t>Audenaert</a:t>
            </a:r>
            <a:r>
              <a:rPr lang="en-US" dirty="0"/>
              <a:t>, K., &amp; </a:t>
            </a:r>
            <a:r>
              <a:rPr lang="en-US" dirty="0" err="1"/>
              <a:t>Heeringen</a:t>
            </a:r>
            <a:r>
              <a:rPr lang="en-US" dirty="0"/>
              <a:t>, K. V. (2016). Accelerated Intermittent Theta Burst Stimulation for Suicide Risk in Therapy-Resistant Depressed Patients: A Randomized, Sham-Controlled Trial. </a:t>
            </a:r>
            <a:r>
              <a:rPr lang="en-US" i="1" dirty="0"/>
              <a:t>Frontiers in Human Neuroscience,</a:t>
            </a:r>
            <a:r>
              <a:rPr lang="en-US" dirty="0"/>
              <a:t> </a:t>
            </a:r>
            <a:r>
              <a:rPr lang="en-US" i="1" dirty="0"/>
              <a:t>10</a:t>
            </a:r>
            <a:r>
              <a:rPr lang="en-US" dirty="0"/>
              <a:t>. doi:10.3389/fnhum.2016.00480</a:t>
            </a:r>
          </a:p>
          <a:p>
            <a:pPr hangingPunct="1"/>
            <a:r>
              <a:rPr lang="en-US" dirty="0" err="1"/>
              <a:t>Downar</a:t>
            </a:r>
            <a:r>
              <a:rPr lang="en-US" dirty="0"/>
              <a:t>, J., </a:t>
            </a:r>
            <a:r>
              <a:rPr lang="en-US" dirty="0" err="1"/>
              <a:t>Giacobbe</a:t>
            </a:r>
            <a:r>
              <a:rPr lang="en-US" dirty="0"/>
              <a:t>, P., </a:t>
            </a:r>
            <a:r>
              <a:rPr lang="en-US" dirty="0" err="1"/>
              <a:t>Salomons</a:t>
            </a:r>
            <a:r>
              <a:rPr lang="en-US" dirty="0"/>
              <a:t>, T., </a:t>
            </a:r>
            <a:r>
              <a:rPr lang="en-US" dirty="0" err="1"/>
              <a:t>Geraci</a:t>
            </a:r>
            <a:r>
              <a:rPr lang="en-US" dirty="0"/>
              <a:t>, J., Bakker, N., Dunlop, K., . . . Flint, A. (2013). 1565 – Safety, efficacy, and tolerability of intermittent theta-burst </a:t>
            </a:r>
            <a:r>
              <a:rPr lang="en-US" dirty="0" err="1"/>
              <a:t>rtms</a:t>
            </a:r>
            <a:r>
              <a:rPr lang="en-US" dirty="0"/>
              <a:t> of the dorsomedial prefrontal cortex for refractory major depression. </a:t>
            </a:r>
            <a:r>
              <a:rPr lang="en-US" i="1" dirty="0"/>
              <a:t>European Psychiatry,</a:t>
            </a:r>
            <a:r>
              <a:rPr lang="en-US" dirty="0"/>
              <a:t> </a:t>
            </a:r>
            <a:r>
              <a:rPr lang="en-US" i="1" dirty="0"/>
              <a:t>28</a:t>
            </a:r>
            <a:r>
              <a:rPr lang="en-US" dirty="0"/>
              <a:t>, 1. doi:10.1016/s0924-9338(13)76570-2</a:t>
            </a:r>
          </a:p>
          <a:p>
            <a:pPr hangingPunct="1"/>
            <a:r>
              <a:rPr lang="en-US" dirty="0" err="1"/>
              <a:t>Duprat</a:t>
            </a:r>
            <a:r>
              <a:rPr lang="en-US" dirty="0"/>
              <a:t>, R., </a:t>
            </a:r>
            <a:r>
              <a:rPr lang="en-US" dirty="0" err="1"/>
              <a:t>Desmyter</a:t>
            </a:r>
            <a:r>
              <a:rPr lang="en-US" dirty="0"/>
              <a:t>, S., Rudi, D. R., </a:t>
            </a:r>
            <a:r>
              <a:rPr lang="en-US" dirty="0" err="1"/>
              <a:t>Heeringen</a:t>
            </a:r>
            <a:r>
              <a:rPr lang="en-US" dirty="0"/>
              <a:t>, K. V., </a:t>
            </a:r>
            <a:r>
              <a:rPr lang="en-US" dirty="0" err="1"/>
              <a:t>Abbeele</a:t>
            </a:r>
            <a:r>
              <a:rPr lang="en-US" dirty="0"/>
              <a:t>, D. V., </a:t>
            </a:r>
            <a:r>
              <a:rPr lang="en-US" dirty="0" err="1"/>
              <a:t>Tandt</a:t>
            </a:r>
            <a:r>
              <a:rPr lang="en-US" dirty="0"/>
              <a:t>, H., . . . </a:t>
            </a:r>
            <a:r>
              <a:rPr lang="en-US" dirty="0" err="1"/>
              <a:t>Baeken</a:t>
            </a:r>
            <a:r>
              <a:rPr lang="en-US" dirty="0"/>
              <a:t>, C. (2016). Accelerated intermittent theta burst stimulation treatment in medication-resistant major depression: A fast road to remission? </a:t>
            </a:r>
            <a:r>
              <a:rPr lang="en-US" i="1" dirty="0"/>
              <a:t>Journal of Affective Disorders,</a:t>
            </a:r>
            <a:r>
              <a:rPr lang="en-US" dirty="0"/>
              <a:t> </a:t>
            </a:r>
            <a:r>
              <a:rPr lang="en-US" i="1" dirty="0"/>
              <a:t>200</a:t>
            </a:r>
            <a:r>
              <a:rPr lang="en-US" dirty="0"/>
              <a:t>, 6-14. doi:10.1016/j.jad.2016.04.015</a:t>
            </a:r>
          </a:p>
          <a:p>
            <a:pPr hangingPunct="1"/>
            <a:r>
              <a:rPr lang="en-US" dirty="0"/>
              <a:t>Fitzgerald, P. B., &amp; </a:t>
            </a:r>
            <a:r>
              <a:rPr lang="en-US" dirty="0" err="1"/>
              <a:t>Daskalakis</a:t>
            </a:r>
            <a:r>
              <a:rPr lang="en-US" dirty="0"/>
              <a:t>, Z. J. (2013). </a:t>
            </a:r>
            <a:r>
              <a:rPr lang="en-US" i="1" dirty="0"/>
              <a:t>Repetitive transcranial magnetic stimulation treatment for depressive disorders: a practical guide</a:t>
            </a:r>
            <a:r>
              <a:rPr lang="en-US" dirty="0"/>
              <a:t>. Heidelberg: Springer.</a:t>
            </a:r>
          </a:p>
        </p:txBody>
      </p:sp>
      <p:sp>
        <p:nvSpPr>
          <p:cNvPr id="7" name="Rectangle 6"/>
          <p:cNvSpPr/>
          <p:nvPr/>
        </p:nvSpPr>
        <p:spPr>
          <a:xfrm>
            <a:off x="4175511" y="634205"/>
            <a:ext cx="3483646" cy="923330"/>
          </a:xfrm>
          <a:prstGeom prst="rect">
            <a:avLst/>
          </a:prstGeom>
        </p:spPr>
        <p:txBody>
          <a:bodyPr wrap="none">
            <a:spAutoFit/>
          </a:bodyPr>
          <a:lstStyle/>
          <a:p>
            <a:r>
              <a:rPr lang="en-US" sz="5400" dirty="0">
                <a:effectLst>
                  <a:glow>
                    <a:schemeClr val="accent1">
                      <a:alpha val="40000"/>
                    </a:schemeClr>
                  </a:glow>
                  <a:reflection endPos="0" dist="50800" dir="5400000" sy="-100000" algn="bl" rotWithShape="0"/>
                </a:effectLst>
              </a:rPr>
              <a:t>References</a:t>
            </a:r>
            <a:endParaRPr lang="en-US" sz="4800" dirty="0"/>
          </a:p>
        </p:txBody>
      </p:sp>
    </p:spTree>
    <p:extLst>
      <p:ext uri="{BB962C8B-B14F-4D97-AF65-F5344CB8AC3E}">
        <p14:creationId xmlns:p14="http://schemas.microsoft.com/office/powerpoint/2010/main" val="752906334"/>
      </p:ext>
    </p:extLst>
  </p:cSld>
  <p:clrMapOvr>
    <a:masterClrMapping/>
  </p:clrMapOvr>
  <p:transition spd="med"/>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1013791" y="1921630"/>
            <a:ext cx="9769876" cy="5671866"/>
          </a:xfrm>
          <a:prstGeom prst="rect">
            <a:avLst/>
          </a:prstGeom>
        </p:spPr>
        <p:txBody>
          <a:bodyPr>
            <a:normAutofit fontScale="32500" lnSpcReduction="20000"/>
          </a:bodyPr>
          <a:lstStyle>
            <a:lvl1pPr marL="508000" marR="0" indent="-508000" algn="l" defTabSz="584200" latinLnBrk="0">
              <a:lnSpc>
                <a:spcPct val="100000"/>
              </a:lnSpc>
              <a:spcBef>
                <a:spcPts val="3800"/>
              </a:spcBef>
              <a:spcAft>
                <a:spcPts val="0"/>
              </a:spcAft>
              <a:buClr>
                <a:srgbClr val="5C86B9"/>
              </a:buClr>
              <a:buSzPct val="70000"/>
              <a:buFont typeface="Zapf Dingbats"/>
              <a:buChar char="✤"/>
              <a:tabLst/>
              <a:defRPr sz="3800" b="0" i="0" u="none" strike="noStrike" cap="none" spc="0" baseline="0">
                <a:ln>
                  <a:noFill/>
                </a:ln>
                <a:solidFill>
                  <a:srgbClr val="000000"/>
                </a:solidFill>
                <a:uFillTx/>
                <a:latin typeface="Palatino"/>
                <a:ea typeface="Palatino"/>
                <a:cs typeface="Palatino"/>
                <a:sym typeface="Palatino"/>
              </a:defRPr>
            </a:lvl1pPr>
            <a:lvl2pPr marL="1016000" marR="0" indent="-508000" algn="l" defTabSz="584200" latinLnBrk="0">
              <a:lnSpc>
                <a:spcPct val="100000"/>
              </a:lnSpc>
              <a:spcBef>
                <a:spcPts val="3800"/>
              </a:spcBef>
              <a:spcAft>
                <a:spcPts val="0"/>
              </a:spcAft>
              <a:buClr>
                <a:srgbClr val="5C86B9"/>
              </a:buClr>
              <a:buSzPct val="70000"/>
              <a:buFont typeface="Zapf Dingbats"/>
              <a:buChar char="✤"/>
              <a:tabLst/>
              <a:defRPr sz="3800" b="0" i="0" u="none" strike="noStrike" cap="none" spc="0" baseline="0">
                <a:ln>
                  <a:noFill/>
                </a:ln>
                <a:solidFill>
                  <a:srgbClr val="000000"/>
                </a:solidFill>
                <a:uFillTx/>
                <a:latin typeface="Palatino"/>
                <a:ea typeface="Palatino"/>
                <a:cs typeface="Palatino"/>
                <a:sym typeface="Palatino"/>
              </a:defRPr>
            </a:lvl2pPr>
            <a:lvl3pPr marL="1524000" marR="0" indent="-508000" algn="l" defTabSz="584200" latinLnBrk="0">
              <a:lnSpc>
                <a:spcPct val="100000"/>
              </a:lnSpc>
              <a:spcBef>
                <a:spcPts val="3800"/>
              </a:spcBef>
              <a:spcAft>
                <a:spcPts val="0"/>
              </a:spcAft>
              <a:buClr>
                <a:srgbClr val="5C86B9"/>
              </a:buClr>
              <a:buSzPct val="70000"/>
              <a:buFont typeface="Zapf Dingbats"/>
              <a:buChar char="✤"/>
              <a:tabLst/>
              <a:defRPr sz="3800" b="0" i="0" u="none" strike="noStrike" cap="none" spc="0" baseline="0">
                <a:ln>
                  <a:noFill/>
                </a:ln>
                <a:solidFill>
                  <a:srgbClr val="000000"/>
                </a:solidFill>
                <a:uFillTx/>
                <a:latin typeface="Palatino"/>
                <a:ea typeface="Palatino"/>
                <a:cs typeface="Palatino"/>
                <a:sym typeface="Palatino"/>
              </a:defRPr>
            </a:lvl3pPr>
            <a:lvl4pPr marL="2032000" marR="0" indent="-508000" algn="l" defTabSz="584200" latinLnBrk="0">
              <a:lnSpc>
                <a:spcPct val="100000"/>
              </a:lnSpc>
              <a:spcBef>
                <a:spcPts val="3800"/>
              </a:spcBef>
              <a:spcAft>
                <a:spcPts val="0"/>
              </a:spcAft>
              <a:buClr>
                <a:srgbClr val="5C86B9"/>
              </a:buClr>
              <a:buSzPct val="70000"/>
              <a:buFont typeface="Zapf Dingbats"/>
              <a:buChar char="✤"/>
              <a:tabLst/>
              <a:defRPr sz="3800" b="0" i="0" u="none" strike="noStrike" cap="none" spc="0" baseline="0">
                <a:ln>
                  <a:noFill/>
                </a:ln>
                <a:solidFill>
                  <a:srgbClr val="000000"/>
                </a:solidFill>
                <a:uFillTx/>
                <a:latin typeface="Palatino"/>
                <a:ea typeface="Palatino"/>
                <a:cs typeface="Palatino"/>
                <a:sym typeface="Palatino"/>
              </a:defRPr>
            </a:lvl4pPr>
            <a:lvl5pPr marL="2540000" marR="0" indent="-508000" algn="l" defTabSz="584200" latinLnBrk="0">
              <a:lnSpc>
                <a:spcPct val="100000"/>
              </a:lnSpc>
              <a:spcBef>
                <a:spcPts val="3800"/>
              </a:spcBef>
              <a:spcAft>
                <a:spcPts val="0"/>
              </a:spcAft>
              <a:buClr>
                <a:srgbClr val="5C86B9"/>
              </a:buClr>
              <a:buSzPct val="70000"/>
              <a:buFont typeface="Zapf Dingbats"/>
              <a:buChar char="✤"/>
              <a:tabLst/>
              <a:defRPr sz="3800" b="0" i="0" u="none" strike="noStrike" cap="none" spc="0" baseline="0">
                <a:ln>
                  <a:noFill/>
                </a:ln>
                <a:solidFill>
                  <a:srgbClr val="000000"/>
                </a:solidFill>
                <a:uFillTx/>
                <a:latin typeface="Palatino"/>
                <a:ea typeface="Palatino"/>
                <a:cs typeface="Palatino"/>
                <a:sym typeface="Palatino"/>
              </a:defRPr>
            </a:lvl5pPr>
            <a:lvl6pPr marL="3048000" marR="0" indent="-508000" algn="l" defTabSz="584200" latinLnBrk="0">
              <a:lnSpc>
                <a:spcPct val="100000"/>
              </a:lnSpc>
              <a:spcBef>
                <a:spcPts val="3800"/>
              </a:spcBef>
              <a:spcAft>
                <a:spcPts val="0"/>
              </a:spcAft>
              <a:buClr>
                <a:srgbClr val="5C86B9"/>
              </a:buClr>
              <a:buSzPct val="70000"/>
              <a:buFont typeface="Zapf Dingbats"/>
              <a:buChar char="✤"/>
              <a:tabLst/>
              <a:defRPr sz="3800" b="0" i="0" u="none" strike="noStrike" cap="none" spc="0" baseline="0">
                <a:ln>
                  <a:noFill/>
                </a:ln>
                <a:solidFill>
                  <a:srgbClr val="000000"/>
                </a:solidFill>
                <a:uFillTx/>
                <a:latin typeface="Palatino"/>
                <a:ea typeface="Palatino"/>
                <a:cs typeface="Palatino"/>
                <a:sym typeface="Palatino"/>
              </a:defRPr>
            </a:lvl6pPr>
            <a:lvl7pPr marL="3556000" marR="0" indent="-508000" algn="l" defTabSz="584200" latinLnBrk="0">
              <a:lnSpc>
                <a:spcPct val="100000"/>
              </a:lnSpc>
              <a:spcBef>
                <a:spcPts val="3800"/>
              </a:spcBef>
              <a:spcAft>
                <a:spcPts val="0"/>
              </a:spcAft>
              <a:buClr>
                <a:srgbClr val="5C86B9"/>
              </a:buClr>
              <a:buSzPct val="70000"/>
              <a:buFont typeface="Zapf Dingbats"/>
              <a:buChar char="✤"/>
              <a:tabLst/>
              <a:defRPr sz="3800" b="0" i="0" u="none" strike="noStrike" cap="none" spc="0" baseline="0">
                <a:ln>
                  <a:noFill/>
                </a:ln>
                <a:solidFill>
                  <a:srgbClr val="000000"/>
                </a:solidFill>
                <a:uFillTx/>
                <a:latin typeface="Palatino"/>
                <a:ea typeface="Palatino"/>
                <a:cs typeface="Palatino"/>
                <a:sym typeface="Palatino"/>
              </a:defRPr>
            </a:lvl7pPr>
            <a:lvl8pPr marL="4064000" marR="0" indent="-508000" algn="l" defTabSz="584200" latinLnBrk="0">
              <a:lnSpc>
                <a:spcPct val="100000"/>
              </a:lnSpc>
              <a:spcBef>
                <a:spcPts val="3800"/>
              </a:spcBef>
              <a:spcAft>
                <a:spcPts val="0"/>
              </a:spcAft>
              <a:buClr>
                <a:srgbClr val="5C86B9"/>
              </a:buClr>
              <a:buSzPct val="70000"/>
              <a:buFont typeface="Zapf Dingbats"/>
              <a:buChar char="✤"/>
              <a:tabLst/>
              <a:defRPr sz="3800" b="0" i="0" u="none" strike="noStrike" cap="none" spc="0" baseline="0">
                <a:ln>
                  <a:noFill/>
                </a:ln>
                <a:solidFill>
                  <a:srgbClr val="000000"/>
                </a:solidFill>
                <a:uFillTx/>
                <a:latin typeface="Palatino"/>
                <a:ea typeface="Palatino"/>
                <a:cs typeface="Palatino"/>
                <a:sym typeface="Palatino"/>
              </a:defRPr>
            </a:lvl8pPr>
            <a:lvl9pPr marL="4572000" marR="0" indent="-508000" algn="l" defTabSz="584200" latinLnBrk="0">
              <a:lnSpc>
                <a:spcPct val="100000"/>
              </a:lnSpc>
              <a:spcBef>
                <a:spcPts val="3800"/>
              </a:spcBef>
              <a:spcAft>
                <a:spcPts val="0"/>
              </a:spcAft>
              <a:buClr>
                <a:srgbClr val="5C86B9"/>
              </a:buClr>
              <a:buSzPct val="70000"/>
              <a:buFont typeface="Zapf Dingbats"/>
              <a:buChar char="✤"/>
              <a:tabLst/>
              <a:defRPr sz="3800" b="0" i="0" u="none" strike="noStrike" cap="none" spc="0" baseline="0">
                <a:ln>
                  <a:noFill/>
                </a:ln>
                <a:solidFill>
                  <a:srgbClr val="000000"/>
                </a:solidFill>
                <a:uFillTx/>
                <a:latin typeface="Palatino"/>
                <a:ea typeface="Palatino"/>
                <a:cs typeface="Palatino"/>
                <a:sym typeface="Palatino"/>
              </a:defRPr>
            </a:lvl9pPr>
          </a:lstStyle>
          <a:p>
            <a:pPr hangingPunct="1"/>
            <a:r>
              <a:rPr lang="en-US" dirty="0" err="1"/>
              <a:t>Gaynes</a:t>
            </a:r>
            <a:r>
              <a:rPr lang="en-US" dirty="0"/>
              <a:t>, B. N., Lloyd, S. W., Lux, L., </a:t>
            </a:r>
            <a:r>
              <a:rPr lang="en-US" dirty="0" err="1"/>
              <a:t>Gartlehner</a:t>
            </a:r>
            <a:r>
              <a:rPr lang="en-US" dirty="0"/>
              <a:t>, G., Hansen, R. A., </a:t>
            </a:r>
            <a:r>
              <a:rPr lang="en-US" dirty="0" err="1"/>
              <a:t>Brode</a:t>
            </a:r>
            <a:r>
              <a:rPr lang="en-US" dirty="0"/>
              <a:t>, S., . . . </a:t>
            </a:r>
            <a:r>
              <a:rPr lang="en-US" dirty="0" err="1"/>
              <a:t>Lohr</a:t>
            </a:r>
            <a:r>
              <a:rPr lang="en-US" dirty="0"/>
              <a:t>, K. N. (2014). Repetitive Transcranial Magnetic Stimulation for Treatment-Resistant Depression. </a:t>
            </a:r>
            <a:r>
              <a:rPr lang="en-US" i="1" dirty="0"/>
              <a:t>The Journal of Clinical Psychiatry,</a:t>
            </a:r>
            <a:r>
              <a:rPr lang="en-US" dirty="0"/>
              <a:t> </a:t>
            </a:r>
            <a:r>
              <a:rPr lang="en-US" i="1" dirty="0"/>
              <a:t>75</a:t>
            </a:r>
            <a:r>
              <a:rPr lang="en-US" dirty="0"/>
              <a:t>(05), 477-489. doi:10.4088/jcp.13r08815</a:t>
            </a:r>
          </a:p>
          <a:p>
            <a:pPr hangingPunct="1"/>
            <a:r>
              <a:rPr lang="en-US" dirty="0"/>
              <a:t>Jung, N. H., </a:t>
            </a:r>
            <a:r>
              <a:rPr lang="en-US" dirty="0" err="1"/>
              <a:t>Gleich</a:t>
            </a:r>
            <a:r>
              <a:rPr lang="en-US" dirty="0"/>
              <a:t>, B., </a:t>
            </a:r>
            <a:r>
              <a:rPr lang="en-US" dirty="0" err="1"/>
              <a:t>Gattinger</a:t>
            </a:r>
            <a:r>
              <a:rPr lang="en-US" dirty="0"/>
              <a:t>, N., </a:t>
            </a:r>
            <a:r>
              <a:rPr lang="en-US" dirty="0" err="1"/>
              <a:t>Hoess</a:t>
            </a:r>
            <a:r>
              <a:rPr lang="en-US" dirty="0"/>
              <a:t>, C., </a:t>
            </a:r>
            <a:r>
              <a:rPr lang="en-US" dirty="0" err="1"/>
              <a:t>Haug</a:t>
            </a:r>
            <a:r>
              <a:rPr lang="en-US" dirty="0"/>
              <a:t>, C., </a:t>
            </a:r>
            <a:r>
              <a:rPr lang="en-US" dirty="0" err="1"/>
              <a:t>Siebner</a:t>
            </a:r>
            <a:r>
              <a:rPr lang="en-US" dirty="0"/>
              <a:t>, H. R., &amp; Mall, V. (2016). </a:t>
            </a:r>
            <a:r>
              <a:rPr lang="en-US" dirty="0" err="1"/>
              <a:t>Quadri</a:t>
            </a:r>
            <a:r>
              <a:rPr lang="en-US" dirty="0"/>
              <a:t>-Pulse Theta Burst Stimulation using Ultra-High Frequency Bursts – A New Protocol to Induce Changes in </a:t>
            </a:r>
            <a:r>
              <a:rPr lang="en-US" dirty="0" err="1"/>
              <a:t>Cortico</a:t>
            </a:r>
            <a:r>
              <a:rPr lang="en-US" dirty="0"/>
              <a:t>-Spinal Excitability in Human Motor Cortex. </a:t>
            </a:r>
            <a:r>
              <a:rPr lang="en-US" i="1" dirty="0" err="1"/>
              <a:t>Plos</a:t>
            </a:r>
            <a:r>
              <a:rPr lang="en-US" i="1" dirty="0"/>
              <a:t> One,</a:t>
            </a:r>
            <a:r>
              <a:rPr lang="en-US" dirty="0"/>
              <a:t> </a:t>
            </a:r>
            <a:r>
              <a:rPr lang="en-US" i="1" dirty="0"/>
              <a:t>11</a:t>
            </a:r>
            <a:r>
              <a:rPr lang="en-US" dirty="0"/>
              <a:t>(12). doi:10.1371/journal.pone.0168410</a:t>
            </a:r>
          </a:p>
          <a:p>
            <a:pPr hangingPunct="1"/>
            <a:r>
              <a:rPr lang="en-US" dirty="0"/>
              <a:t>Nordenskjold, A. (</a:t>
            </a:r>
            <a:r>
              <a:rPr lang="en-US" dirty="0" err="1"/>
              <a:t>n.d.</a:t>
            </a:r>
            <a:r>
              <a:rPr lang="en-US" dirty="0"/>
              <a:t>). </a:t>
            </a:r>
            <a:r>
              <a:rPr lang="en-US" dirty="0" err="1"/>
              <a:t>Randomised</a:t>
            </a:r>
            <a:r>
              <a:rPr lang="en-US" dirty="0"/>
              <a:t> controlled trial of electroconvulsive therapy (ECT) with pharmacotherapy or pharmacotherapy alone in relapse prevention of depression. </a:t>
            </a:r>
            <a:r>
              <a:rPr lang="en-US" i="1" dirty="0"/>
              <a:t>Http://</a:t>
            </a:r>
            <a:r>
              <a:rPr lang="en-US" i="1" dirty="0" err="1"/>
              <a:t>isrctn.org</a:t>
            </a:r>
            <a:r>
              <a:rPr lang="en-US" i="1" dirty="0"/>
              <a:t>/&gt;</a:t>
            </a:r>
            <a:r>
              <a:rPr lang="en-US" dirty="0"/>
              <a:t>. doi:10.1186/isrctn40355220</a:t>
            </a:r>
          </a:p>
          <a:p>
            <a:pPr hangingPunct="1"/>
            <a:r>
              <a:rPr lang="en-US" dirty="0"/>
              <a:t>A. (2012). Treatment-resistant depression: therapeutic trends, challenges, and future directions. </a:t>
            </a:r>
            <a:r>
              <a:rPr lang="en-US" i="1" dirty="0"/>
              <a:t>Patient Preference and Adherence,</a:t>
            </a:r>
            <a:r>
              <a:rPr lang="en-US" dirty="0"/>
              <a:t> 369. doi:10.2147/ppa.s29716</a:t>
            </a:r>
          </a:p>
          <a:p>
            <a:pPr hangingPunct="1"/>
            <a:r>
              <a:rPr lang="en-US" dirty="0"/>
              <a:t>Diagnostic and Statistical Manual of Mental Disorders: DSM-5. Washington, D.C.: American Psychiatric Association; 2013</a:t>
            </a:r>
          </a:p>
          <a:p>
            <a:pPr hangingPunct="1"/>
            <a:r>
              <a:rPr lang="en-US" dirty="0"/>
              <a:t>Simone Grimm, Johannes Beck, Daniel </a:t>
            </a:r>
            <a:r>
              <a:rPr lang="en-US" dirty="0" err="1"/>
              <a:t>Schuepbach</a:t>
            </a:r>
            <a:r>
              <a:rPr lang="en-US" dirty="0"/>
              <a:t>, Daniel Hell, Peter Boesiger, Felix </a:t>
            </a:r>
            <a:r>
              <a:rPr lang="en-US" dirty="0" err="1"/>
              <a:t>Bermpohl</a:t>
            </a:r>
            <a:r>
              <a:rPr lang="en-US" dirty="0"/>
              <a:t>, Ludwig Niehaus, Heinz </a:t>
            </a:r>
            <a:r>
              <a:rPr lang="en-US" dirty="0" err="1"/>
              <a:t>Boeker</a:t>
            </a:r>
            <a:r>
              <a:rPr lang="en-US" dirty="0"/>
              <a:t>, and Georg </a:t>
            </a:r>
            <a:r>
              <a:rPr lang="en-US" dirty="0" err="1"/>
              <a:t>Northoff</a:t>
            </a:r>
            <a:r>
              <a:rPr lang="en-US" dirty="0"/>
              <a:t>  </a:t>
            </a:r>
            <a:r>
              <a:rPr lang="en-US" b="1" dirty="0"/>
              <a:t>Imbalance between Left and Right Dorsolateral Prefrontal Cortex in Major Depression Is Linked to Negative Emotional Judgment: An fMRI Study in Severe Major Depressive Disorder, biological Psychiatry, in press. </a:t>
            </a:r>
            <a:endParaRPr lang="en-US" dirty="0">
              <a:hlinkClick r:id="rId2"/>
            </a:endParaRPr>
          </a:p>
          <a:p>
            <a:pPr hangingPunct="1"/>
            <a:r>
              <a:rPr lang="en-US" dirty="0">
                <a:hlinkClick r:id="rId2"/>
              </a:rPr>
              <a:t>https://www.nimh.nih.gov/health/topics/depression/index.shtml</a:t>
            </a:r>
            <a:endParaRPr lang="en-US" dirty="0"/>
          </a:p>
        </p:txBody>
      </p:sp>
      <p:sp>
        <p:nvSpPr>
          <p:cNvPr id="5" name="Rectangle 4"/>
          <p:cNvSpPr/>
          <p:nvPr/>
        </p:nvSpPr>
        <p:spPr>
          <a:xfrm>
            <a:off x="4175511" y="634205"/>
            <a:ext cx="3483646" cy="923330"/>
          </a:xfrm>
          <a:prstGeom prst="rect">
            <a:avLst/>
          </a:prstGeom>
        </p:spPr>
        <p:txBody>
          <a:bodyPr wrap="none">
            <a:spAutoFit/>
          </a:bodyPr>
          <a:lstStyle/>
          <a:p>
            <a:r>
              <a:rPr lang="en-US" sz="5400" dirty="0">
                <a:effectLst>
                  <a:glow>
                    <a:schemeClr val="accent1">
                      <a:alpha val="40000"/>
                    </a:schemeClr>
                  </a:glow>
                  <a:reflection endPos="0" dist="50800" dir="5400000" sy="-100000" algn="bl" rotWithShape="0"/>
                </a:effectLst>
              </a:rPr>
              <a:t>References</a:t>
            </a:r>
            <a:endParaRPr lang="en-US" sz="4800" dirty="0"/>
          </a:p>
        </p:txBody>
      </p:sp>
    </p:spTree>
    <p:extLst>
      <p:ext uri="{BB962C8B-B14F-4D97-AF65-F5344CB8AC3E}">
        <p14:creationId xmlns:p14="http://schemas.microsoft.com/office/powerpoint/2010/main" val="1278405551"/>
      </p:ext>
    </p:extLst>
  </p:cSld>
  <p:clrMapOvr>
    <a:masterClrMapping/>
  </p:clrMapOvr>
  <p:transition spd="med"/>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75253" y="2166731"/>
            <a:ext cx="11648660" cy="6093976"/>
          </a:xfrm>
          <a:prstGeom prst="rect">
            <a:avLst/>
          </a:prstGeom>
        </p:spPr>
        <p:txBody>
          <a:bodyPr wrap="square">
            <a:spAutoFit/>
          </a:bodyPr>
          <a:lstStyle/>
          <a:p>
            <a:pPr marL="457200" indent="-457200" algn="l">
              <a:buFont typeface="Arial" charset="0"/>
              <a:buChar char="•"/>
            </a:pPr>
            <a:r>
              <a:rPr lang="en-US" dirty="0">
                <a:hlinkClick r:id="rId2"/>
              </a:rPr>
              <a:t>http://www.mayoclinic.org/diseases-conditions/depression/in-depth/depression-and-exercise/art-20046495</a:t>
            </a:r>
            <a:r>
              <a:rPr lang="en-US" dirty="0"/>
              <a:t> </a:t>
            </a:r>
          </a:p>
          <a:p>
            <a:pPr marL="457200" indent="-457200" algn="l">
              <a:buFont typeface="Arial" charset="0"/>
              <a:buChar char="•"/>
            </a:pPr>
            <a:r>
              <a:rPr lang="en-US" dirty="0">
                <a:hlinkClick r:id="rId3"/>
              </a:rPr>
              <a:t>http://psychnews.psychiatryonline.org/doi/full/10.1176/appi.pn.2014.6b5</a:t>
            </a:r>
            <a:r>
              <a:rPr lang="en-US" dirty="0"/>
              <a:t>  </a:t>
            </a:r>
          </a:p>
          <a:p>
            <a:pPr marL="457200" indent="-457200" algn="l">
              <a:buFont typeface="Arial" charset="0"/>
              <a:buChar char="•"/>
            </a:pPr>
            <a:r>
              <a:rPr lang="en-US" dirty="0">
                <a:hlinkClick r:id="rId4"/>
              </a:rPr>
              <a:t>http://www.ncbi.nlm.nih.gov/pubmed/16895046</a:t>
            </a:r>
            <a:r>
              <a:rPr lang="en-US" dirty="0"/>
              <a:t> </a:t>
            </a:r>
          </a:p>
          <a:p>
            <a:pPr marL="457200" indent="-457200" algn="l">
              <a:buFont typeface="Arial" charset="0"/>
              <a:buChar char="•"/>
            </a:pPr>
            <a:r>
              <a:rPr lang="en-US" dirty="0">
                <a:hlinkClick r:id="rId5"/>
              </a:rPr>
              <a:t>http://www.ncbi.nlm.nih.gov/pubmed/21658349</a:t>
            </a:r>
            <a:r>
              <a:rPr lang="en-US" dirty="0"/>
              <a:t> </a:t>
            </a:r>
          </a:p>
          <a:p>
            <a:pPr marL="457200" indent="-457200" algn="l">
              <a:buFont typeface="Arial" charset="0"/>
              <a:buChar char="•"/>
            </a:pPr>
            <a:r>
              <a:rPr lang="en-US" dirty="0">
                <a:hlinkClick r:id="rId6"/>
              </a:rPr>
              <a:t>http://www.ncbi.nlm.nih.gov/pmc/articles/PMC3613866/</a:t>
            </a:r>
            <a:r>
              <a:rPr lang="en-US" dirty="0"/>
              <a:t> </a:t>
            </a:r>
          </a:p>
          <a:p>
            <a:pPr marL="457200" indent="-457200" algn="l">
              <a:buFont typeface="Arial" charset="0"/>
              <a:buChar char="•"/>
            </a:pPr>
            <a:r>
              <a:rPr lang="en-US" dirty="0">
                <a:hlinkClick r:id="rId7"/>
              </a:rPr>
              <a:t>http://discovery.dundee.ac.uk/portal/files/778709/Mead_2010.pdf</a:t>
            </a:r>
            <a:r>
              <a:rPr lang="en-US" dirty="0"/>
              <a:t> </a:t>
            </a:r>
          </a:p>
          <a:p>
            <a:pPr marL="457200" indent="-457200" algn="l">
              <a:buFont typeface="Arial" charset="0"/>
              <a:buChar char="•"/>
            </a:pPr>
            <a:r>
              <a:rPr lang="en-US" dirty="0">
                <a:hlinkClick r:id="rId8"/>
              </a:rPr>
              <a:t>http://www.health.harvard.edu/mind-and-mood/exercise-and-depression-report-excerpt</a:t>
            </a:r>
            <a:r>
              <a:rPr lang="en-US" dirty="0"/>
              <a:t>  </a:t>
            </a:r>
          </a:p>
          <a:p>
            <a:pPr marL="457200" indent="-457200" algn="l">
              <a:buFont typeface="Arial" charset="0"/>
              <a:buChar char="•"/>
            </a:pPr>
            <a:r>
              <a:rPr lang="en-US" dirty="0">
                <a:hlinkClick r:id="rId9"/>
              </a:rPr>
              <a:t>http://emedicine.medscape.com/article/88648-overview</a:t>
            </a:r>
            <a:r>
              <a:rPr lang="en-US" dirty="0"/>
              <a:t> </a:t>
            </a:r>
          </a:p>
        </p:txBody>
      </p:sp>
      <p:sp>
        <p:nvSpPr>
          <p:cNvPr id="3" name="Rectangle 2"/>
          <p:cNvSpPr/>
          <p:nvPr/>
        </p:nvSpPr>
        <p:spPr>
          <a:xfrm>
            <a:off x="4175511" y="634205"/>
            <a:ext cx="3483646" cy="923330"/>
          </a:xfrm>
          <a:prstGeom prst="rect">
            <a:avLst/>
          </a:prstGeom>
        </p:spPr>
        <p:txBody>
          <a:bodyPr wrap="none">
            <a:spAutoFit/>
          </a:bodyPr>
          <a:lstStyle/>
          <a:p>
            <a:r>
              <a:rPr lang="en-US" sz="5400" dirty="0">
                <a:effectLst>
                  <a:glow>
                    <a:schemeClr val="accent1">
                      <a:alpha val="40000"/>
                    </a:schemeClr>
                  </a:glow>
                  <a:reflection endPos="0" dist="50800" dir="5400000" sy="-100000" algn="bl" rotWithShape="0"/>
                </a:effectLst>
              </a:rPr>
              <a:t>References</a:t>
            </a:r>
            <a:endParaRPr lang="en-US" sz="4800" dirty="0"/>
          </a:p>
        </p:txBody>
      </p:sp>
    </p:spTree>
    <p:extLst>
      <p:ext uri="{BB962C8B-B14F-4D97-AF65-F5344CB8AC3E}">
        <p14:creationId xmlns:p14="http://schemas.microsoft.com/office/powerpoint/2010/main" val="1466878392"/>
      </p:ext>
    </p:extLst>
  </p:cSld>
  <p:clrMapOvr>
    <a:masterClrMapping/>
  </p:clrMapOvr>
  <p:transition spd="med"/>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94522" y="2730818"/>
            <a:ext cx="11628782" cy="6555641"/>
          </a:xfrm>
          <a:prstGeom prst="rect">
            <a:avLst/>
          </a:prstGeom>
        </p:spPr>
        <p:txBody>
          <a:bodyPr wrap="square">
            <a:spAutoFit/>
          </a:bodyPr>
          <a:lstStyle/>
          <a:p>
            <a:pPr marL="457200" indent="-457200" algn="l">
              <a:buFont typeface="Arial" charset="0"/>
              <a:buChar char="•"/>
            </a:pPr>
            <a:r>
              <a:rPr lang="en-US" dirty="0">
                <a:hlinkClick r:id="rId2"/>
              </a:rPr>
              <a:t>http://www.exerciseismedicine.org/support_page.php/healthcare-providers/</a:t>
            </a:r>
            <a:r>
              <a:rPr lang="en-US" dirty="0"/>
              <a:t> </a:t>
            </a:r>
          </a:p>
          <a:p>
            <a:pPr marL="457200" indent="-457200" algn="l">
              <a:buFont typeface="Arial" charset="0"/>
              <a:buChar char="•"/>
            </a:pPr>
            <a:r>
              <a:rPr lang="en-US" dirty="0">
                <a:hlinkClick r:id="rId3"/>
              </a:rPr>
              <a:t>http://www.exerciseismedicine.org/assets/page_documents/HCP_Action_Guide(3).pdf</a:t>
            </a:r>
            <a:r>
              <a:rPr lang="en-US" dirty="0"/>
              <a:t> </a:t>
            </a:r>
          </a:p>
          <a:p>
            <a:pPr marL="457200" indent="-457200" algn="l">
              <a:buFont typeface="Arial" charset="0"/>
              <a:buChar char="•"/>
            </a:pPr>
            <a:r>
              <a:rPr lang="en-US" dirty="0">
                <a:hlinkClick r:id="rId4"/>
              </a:rPr>
              <a:t>http://www.ncbi.nlm.nih.gov/pmc/articles/PMC4264809/</a:t>
            </a:r>
            <a:r>
              <a:rPr lang="en-US" dirty="0"/>
              <a:t> </a:t>
            </a:r>
          </a:p>
          <a:p>
            <a:pPr marL="457200" indent="-457200" algn="l">
              <a:buFont typeface="Arial" charset="0"/>
              <a:buChar char="•"/>
            </a:pPr>
            <a:r>
              <a:rPr lang="en-US" dirty="0">
                <a:hlinkClick r:id="rId5"/>
              </a:rPr>
              <a:t>https://www.healthypeople.gov/2020/topics-objectives/topic/physical-activity/objectives</a:t>
            </a:r>
            <a:r>
              <a:rPr lang="en-US" dirty="0"/>
              <a:t> </a:t>
            </a:r>
          </a:p>
          <a:p>
            <a:pPr marL="457200" indent="-457200" algn="l">
              <a:buFont typeface="Arial" charset="0"/>
              <a:buChar char="•"/>
            </a:pPr>
            <a:r>
              <a:rPr lang="en-US" dirty="0">
                <a:hlinkClick r:id="rId6"/>
              </a:rPr>
              <a:t>http://www.ncbi.nlm.nih.gov/pmc/articles/PMC474733/</a:t>
            </a:r>
            <a:r>
              <a:rPr lang="en-US" dirty="0"/>
              <a:t> </a:t>
            </a:r>
          </a:p>
          <a:p>
            <a:pPr marL="457200" indent="-457200" algn="l">
              <a:buFont typeface="Arial" charset="0"/>
              <a:buChar char="•"/>
            </a:pPr>
            <a:r>
              <a:rPr lang="en-US" dirty="0">
                <a:hlinkClick r:id="rId7"/>
              </a:rPr>
              <a:t>http://www.ncbi.nlm.nih.gov/pubmed/8571000</a:t>
            </a:r>
            <a:r>
              <a:rPr lang="en-US" dirty="0"/>
              <a:t> </a:t>
            </a:r>
          </a:p>
          <a:p>
            <a:pPr marL="457200" indent="-457200" algn="l">
              <a:buFont typeface="Arial" charset="0"/>
              <a:buChar char="•"/>
            </a:pPr>
            <a:r>
              <a:rPr lang="en-US" dirty="0">
                <a:hlinkClick r:id="rId8"/>
              </a:rPr>
              <a:t>http://www.alzheimersanddementia.com/article/S1552-5260(16)31525-4/abstract</a:t>
            </a:r>
          </a:p>
          <a:p>
            <a:pPr marL="457200" indent="-457200" algn="l">
              <a:buFont typeface="Arial" charset="0"/>
              <a:buChar char="•"/>
            </a:pPr>
            <a:r>
              <a:rPr lang="en-US" dirty="0">
                <a:hlinkClick r:id="rId8"/>
              </a:rPr>
              <a:t>https://www.ncbi.nlm.nih.gov/pmc/articles/PMC4558786/</a:t>
            </a:r>
          </a:p>
          <a:p>
            <a:pPr marL="457200" indent="-457200" algn="l">
              <a:buFont typeface="Arial" charset="0"/>
              <a:buChar char="•"/>
            </a:pPr>
            <a:r>
              <a:rPr lang="en-US" dirty="0">
                <a:hlinkClick r:id="rId8"/>
              </a:rPr>
              <a:t>http://www.ncbi.nlm.nih.gov/pubmed/6091217</a:t>
            </a:r>
            <a:r>
              <a:rPr lang="en-US" dirty="0"/>
              <a:t> </a:t>
            </a:r>
          </a:p>
          <a:p>
            <a:pPr hangingPunct="1"/>
            <a:endParaRPr lang="en-US" dirty="0">
              <a:hlinkClick r:id="rId9"/>
            </a:endParaRPr>
          </a:p>
        </p:txBody>
      </p:sp>
      <p:sp>
        <p:nvSpPr>
          <p:cNvPr id="3" name="Rectangle 2"/>
          <p:cNvSpPr/>
          <p:nvPr/>
        </p:nvSpPr>
        <p:spPr>
          <a:xfrm>
            <a:off x="4175511" y="634205"/>
            <a:ext cx="3483646" cy="923330"/>
          </a:xfrm>
          <a:prstGeom prst="rect">
            <a:avLst/>
          </a:prstGeom>
        </p:spPr>
        <p:txBody>
          <a:bodyPr wrap="none">
            <a:spAutoFit/>
          </a:bodyPr>
          <a:lstStyle/>
          <a:p>
            <a:r>
              <a:rPr lang="en-US" sz="5400" dirty="0">
                <a:effectLst>
                  <a:glow>
                    <a:schemeClr val="accent1">
                      <a:alpha val="40000"/>
                    </a:schemeClr>
                  </a:glow>
                  <a:reflection endPos="0" dist="50800" dir="5400000" sy="-100000" algn="bl" rotWithShape="0"/>
                </a:effectLst>
              </a:rPr>
              <a:t>References</a:t>
            </a:r>
            <a:endParaRPr lang="en-US" sz="4800" dirty="0"/>
          </a:p>
        </p:txBody>
      </p:sp>
    </p:spTree>
    <p:extLst>
      <p:ext uri="{BB962C8B-B14F-4D97-AF65-F5344CB8AC3E}">
        <p14:creationId xmlns:p14="http://schemas.microsoft.com/office/powerpoint/2010/main" val="712866784"/>
      </p:ext>
    </p:extLst>
  </p:cSld>
  <p:clrMapOvr>
    <a:masterClrMapping/>
  </p:clrMapOvr>
  <p:transition spd="med"/>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95E89AF-FCE6-A141-9203-4CA6E96D66C9}"/>
              </a:ext>
            </a:extLst>
          </p:cNvPr>
          <p:cNvSpPr>
            <a:spLocks noGrp="1"/>
          </p:cNvSpPr>
          <p:nvPr>
            <p:ph type="title"/>
          </p:nvPr>
        </p:nvSpPr>
        <p:spPr/>
        <p:txBody>
          <a:bodyPr/>
          <a:lstStyle/>
          <a:p>
            <a:r>
              <a:rPr lang="en-US" dirty="0"/>
              <a:t>Depression is bad for Wyoming</a:t>
            </a:r>
          </a:p>
        </p:txBody>
      </p:sp>
      <p:sp>
        <p:nvSpPr>
          <p:cNvPr id="3" name="Text Placeholder 2">
            <a:extLst>
              <a:ext uri="{FF2B5EF4-FFF2-40B4-BE49-F238E27FC236}">
                <a16:creationId xmlns:a16="http://schemas.microsoft.com/office/drawing/2014/main" xmlns="" id="{AD34A1B2-3DC2-E74D-9FD0-EA57AAB49347}"/>
              </a:ext>
            </a:extLst>
          </p:cNvPr>
          <p:cNvSpPr>
            <a:spLocks noGrp="1"/>
          </p:cNvSpPr>
          <p:nvPr>
            <p:ph type="body" idx="1"/>
          </p:nvPr>
        </p:nvSpPr>
        <p:spPr/>
        <p:txBody>
          <a:bodyPr/>
          <a:lstStyle/>
          <a:p>
            <a:r>
              <a:rPr lang="en-US" dirty="0"/>
              <a:t>7,500 people are depressed right now</a:t>
            </a:r>
          </a:p>
          <a:p>
            <a:r>
              <a:rPr lang="en-US" dirty="0"/>
              <a:t>2,500 have treatment refractory depression</a:t>
            </a:r>
          </a:p>
          <a:p>
            <a:r>
              <a:rPr lang="en-US" dirty="0"/>
              <a:t>2.5% a month attempt suicide</a:t>
            </a:r>
          </a:p>
          <a:p>
            <a:r>
              <a:rPr lang="en-US" dirty="0"/>
              <a:t>Lifetime risk of death by suicide ~10-15%</a:t>
            </a:r>
          </a:p>
          <a:p>
            <a:r>
              <a:rPr lang="en-US" dirty="0"/>
              <a:t>70% of deaths are MDD or MDD and comorbid SUD </a:t>
            </a:r>
          </a:p>
        </p:txBody>
      </p:sp>
    </p:spTree>
    <p:extLst>
      <p:ext uri="{BB962C8B-B14F-4D97-AF65-F5344CB8AC3E}">
        <p14:creationId xmlns:p14="http://schemas.microsoft.com/office/powerpoint/2010/main" val="1169705438"/>
      </p:ext>
    </p:extLst>
  </p:cSld>
  <p:clrMapOvr>
    <a:masterClrMapping/>
  </p:clrMapOvr>
  <p:transition spd="med"/>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3036BE6-7AF6-1240-9B17-E5210EFAF1EE}"/>
              </a:ext>
            </a:extLst>
          </p:cNvPr>
          <p:cNvSpPr>
            <a:spLocks noGrp="1"/>
          </p:cNvSpPr>
          <p:nvPr>
            <p:ph type="title"/>
          </p:nvPr>
        </p:nvSpPr>
        <p:spPr/>
        <p:txBody>
          <a:bodyPr/>
          <a:lstStyle/>
          <a:p>
            <a:r>
              <a:rPr lang="en-US" dirty="0"/>
              <a:t>You Have to Help</a:t>
            </a:r>
          </a:p>
        </p:txBody>
      </p:sp>
      <p:sp>
        <p:nvSpPr>
          <p:cNvPr id="4" name="Text Placeholder 2">
            <a:extLst>
              <a:ext uri="{FF2B5EF4-FFF2-40B4-BE49-F238E27FC236}">
                <a16:creationId xmlns:a16="http://schemas.microsoft.com/office/drawing/2014/main" xmlns="" id="{C5B8F4A3-D17F-0F4E-9707-B876A937FE80}"/>
              </a:ext>
            </a:extLst>
          </p:cNvPr>
          <p:cNvSpPr txBox="1">
            <a:spLocks/>
          </p:cNvSpPr>
          <p:nvPr/>
        </p:nvSpPr>
        <p:spPr>
          <a:xfrm>
            <a:off x="355600" y="2984500"/>
            <a:ext cx="12293600" cy="6324600"/>
          </a:xfrm>
          <a:prstGeom prst="rect">
            <a:avLst/>
          </a:prstGeom>
        </p:spPr>
        <p:txBody>
          <a:bodyPr/>
          <a:lstStyle>
            <a:lvl1pPr marL="508000" marR="0" indent="-508000" algn="l" defTabSz="584200" latinLnBrk="0">
              <a:lnSpc>
                <a:spcPct val="100000"/>
              </a:lnSpc>
              <a:spcBef>
                <a:spcPts val="3800"/>
              </a:spcBef>
              <a:spcAft>
                <a:spcPts val="0"/>
              </a:spcAft>
              <a:buClr>
                <a:srgbClr val="5C86B9"/>
              </a:buClr>
              <a:buSzPct val="70000"/>
              <a:buFont typeface="Zapf Dingbats"/>
              <a:buChar char="✤"/>
              <a:tabLst/>
              <a:defRPr sz="3800" b="0" i="0" u="none" strike="noStrike" cap="none" spc="0" baseline="0">
                <a:ln>
                  <a:noFill/>
                </a:ln>
                <a:solidFill>
                  <a:srgbClr val="000000"/>
                </a:solidFill>
                <a:uFillTx/>
                <a:latin typeface="Palatino"/>
                <a:ea typeface="Palatino"/>
                <a:cs typeface="Palatino"/>
                <a:sym typeface="Palatino"/>
              </a:defRPr>
            </a:lvl1pPr>
            <a:lvl2pPr marL="1016000" marR="0" indent="-508000" algn="l" defTabSz="584200" latinLnBrk="0">
              <a:lnSpc>
                <a:spcPct val="100000"/>
              </a:lnSpc>
              <a:spcBef>
                <a:spcPts val="3800"/>
              </a:spcBef>
              <a:spcAft>
                <a:spcPts val="0"/>
              </a:spcAft>
              <a:buClr>
                <a:srgbClr val="5C86B9"/>
              </a:buClr>
              <a:buSzPct val="70000"/>
              <a:buFont typeface="Zapf Dingbats"/>
              <a:buChar char="✤"/>
              <a:tabLst/>
              <a:defRPr sz="3800" b="0" i="0" u="none" strike="noStrike" cap="none" spc="0" baseline="0">
                <a:ln>
                  <a:noFill/>
                </a:ln>
                <a:solidFill>
                  <a:srgbClr val="000000"/>
                </a:solidFill>
                <a:uFillTx/>
                <a:latin typeface="Palatino"/>
                <a:ea typeface="Palatino"/>
                <a:cs typeface="Palatino"/>
                <a:sym typeface="Palatino"/>
              </a:defRPr>
            </a:lvl2pPr>
            <a:lvl3pPr marL="1524000" marR="0" indent="-508000" algn="l" defTabSz="584200" latinLnBrk="0">
              <a:lnSpc>
                <a:spcPct val="100000"/>
              </a:lnSpc>
              <a:spcBef>
                <a:spcPts val="3800"/>
              </a:spcBef>
              <a:spcAft>
                <a:spcPts val="0"/>
              </a:spcAft>
              <a:buClr>
                <a:srgbClr val="5C86B9"/>
              </a:buClr>
              <a:buSzPct val="70000"/>
              <a:buFont typeface="Zapf Dingbats"/>
              <a:buChar char="✤"/>
              <a:tabLst/>
              <a:defRPr sz="3800" b="0" i="0" u="none" strike="noStrike" cap="none" spc="0" baseline="0">
                <a:ln>
                  <a:noFill/>
                </a:ln>
                <a:solidFill>
                  <a:srgbClr val="000000"/>
                </a:solidFill>
                <a:uFillTx/>
                <a:latin typeface="Palatino"/>
                <a:ea typeface="Palatino"/>
                <a:cs typeface="Palatino"/>
                <a:sym typeface="Palatino"/>
              </a:defRPr>
            </a:lvl3pPr>
            <a:lvl4pPr marL="2032000" marR="0" indent="-508000" algn="l" defTabSz="584200" latinLnBrk="0">
              <a:lnSpc>
                <a:spcPct val="100000"/>
              </a:lnSpc>
              <a:spcBef>
                <a:spcPts val="3800"/>
              </a:spcBef>
              <a:spcAft>
                <a:spcPts val="0"/>
              </a:spcAft>
              <a:buClr>
                <a:srgbClr val="5C86B9"/>
              </a:buClr>
              <a:buSzPct val="70000"/>
              <a:buFont typeface="Zapf Dingbats"/>
              <a:buChar char="✤"/>
              <a:tabLst/>
              <a:defRPr sz="3800" b="0" i="0" u="none" strike="noStrike" cap="none" spc="0" baseline="0">
                <a:ln>
                  <a:noFill/>
                </a:ln>
                <a:solidFill>
                  <a:srgbClr val="000000"/>
                </a:solidFill>
                <a:uFillTx/>
                <a:latin typeface="Palatino"/>
                <a:ea typeface="Palatino"/>
                <a:cs typeface="Palatino"/>
                <a:sym typeface="Palatino"/>
              </a:defRPr>
            </a:lvl4pPr>
            <a:lvl5pPr marL="2540000" marR="0" indent="-508000" algn="l" defTabSz="584200" latinLnBrk="0">
              <a:lnSpc>
                <a:spcPct val="100000"/>
              </a:lnSpc>
              <a:spcBef>
                <a:spcPts val="3800"/>
              </a:spcBef>
              <a:spcAft>
                <a:spcPts val="0"/>
              </a:spcAft>
              <a:buClr>
                <a:srgbClr val="5C86B9"/>
              </a:buClr>
              <a:buSzPct val="70000"/>
              <a:buFont typeface="Zapf Dingbats"/>
              <a:buChar char="✤"/>
              <a:tabLst/>
              <a:defRPr sz="3800" b="0" i="0" u="none" strike="noStrike" cap="none" spc="0" baseline="0">
                <a:ln>
                  <a:noFill/>
                </a:ln>
                <a:solidFill>
                  <a:srgbClr val="000000"/>
                </a:solidFill>
                <a:uFillTx/>
                <a:latin typeface="Palatino"/>
                <a:ea typeface="Palatino"/>
                <a:cs typeface="Palatino"/>
                <a:sym typeface="Palatino"/>
              </a:defRPr>
            </a:lvl5pPr>
            <a:lvl6pPr marL="3048000" marR="0" indent="-508000" algn="l" defTabSz="584200" latinLnBrk="0">
              <a:lnSpc>
                <a:spcPct val="100000"/>
              </a:lnSpc>
              <a:spcBef>
                <a:spcPts val="3800"/>
              </a:spcBef>
              <a:spcAft>
                <a:spcPts val="0"/>
              </a:spcAft>
              <a:buClr>
                <a:srgbClr val="5C86B9"/>
              </a:buClr>
              <a:buSzPct val="70000"/>
              <a:buFont typeface="Zapf Dingbats"/>
              <a:buChar char="✤"/>
              <a:tabLst/>
              <a:defRPr sz="3800" b="0" i="0" u="none" strike="noStrike" cap="none" spc="0" baseline="0">
                <a:ln>
                  <a:noFill/>
                </a:ln>
                <a:solidFill>
                  <a:srgbClr val="000000"/>
                </a:solidFill>
                <a:uFillTx/>
                <a:latin typeface="Palatino"/>
                <a:ea typeface="Palatino"/>
                <a:cs typeface="Palatino"/>
                <a:sym typeface="Palatino"/>
              </a:defRPr>
            </a:lvl6pPr>
            <a:lvl7pPr marL="3556000" marR="0" indent="-508000" algn="l" defTabSz="584200" latinLnBrk="0">
              <a:lnSpc>
                <a:spcPct val="100000"/>
              </a:lnSpc>
              <a:spcBef>
                <a:spcPts val="3800"/>
              </a:spcBef>
              <a:spcAft>
                <a:spcPts val="0"/>
              </a:spcAft>
              <a:buClr>
                <a:srgbClr val="5C86B9"/>
              </a:buClr>
              <a:buSzPct val="70000"/>
              <a:buFont typeface="Zapf Dingbats"/>
              <a:buChar char="✤"/>
              <a:tabLst/>
              <a:defRPr sz="3800" b="0" i="0" u="none" strike="noStrike" cap="none" spc="0" baseline="0">
                <a:ln>
                  <a:noFill/>
                </a:ln>
                <a:solidFill>
                  <a:srgbClr val="000000"/>
                </a:solidFill>
                <a:uFillTx/>
                <a:latin typeface="Palatino"/>
                <a:ea typeface="Palatino"/>
                <a:cs typeface="Palatino"/>
                <a:sym typeface="Palatino"/>
              </a:defRPr>
            </a:lvl7pPr>
            <a:lvl8pPr marL="4064000" marR="0" indent="-508000" algn="l" defTabSz="584200" latinLnBrk="0">
              <a:lnSpc>
                <a:spcPct val="100000"/>
              </a:lnSpc>
              <a:spcBef>
                <a:spcPts val="3800"/>
              </a:spcBef>
              <a:spcAft>
                <a:spcPts val="0"/>
              </a:spcAft>
              <a:buClr>
                <a:srgbClr val="5C86B9"/>
              </a:buClr>
              <a:buSzPct val="70000"/>
              <a:buFont typeface="Zapf Dingbats"/>
              <a:buChar char="✤"/>
              <a:tabLst/>
              <a:defRPr sz="3800" b="0" i="0" u="none" strike="noStrike" cap="none" spc="0" baseline="0">
                <a:ln>
                  <a:noFill/>
                </a:ln>
                <a:solidFill>
                  <a:srgbClr val="000000"/>
                </a:solidFill>
                <a:uFillTx/>
                <a:latin typeface="Palatino"/>
                <a:ea typeface="Palatino"/>
                <a:cs typeface="Palatino"/>
                <a:sym typeface="Palatino"/>
              </a:defRPr>
            </a:lvl8pPr>
            <a:lvl9pPr marL="4572000" marR="0" indent="-508000" algn="l" defTabSz="584200" latinLnBrk="0">
              <a:lnSpc>
                <a:spcPct val="100000"/>
              </a:lnSpc>
              <a:spcBef>
                <a:spcPts val="3800"/>
              </a:spcBef>
              <a:spcAft>
                <a:spcPts val="0"/>
              </a:spcAft>
              <a:buClr>
                <a:srgbClr val="5C86B9"/>
              </a:buClr>
              <a:buSzPct val="70000"/>
              <a:buFont typeface="Zapf Dingbats"/>
              <a:buChar char="✤"/>
              <a:tabLst/>
              <a:defRPr sz="3800" b="0" i="0" u="none" strike="noStrike" cap="none" spc="0" baseline="0">
                <a:ln>
                  <a:noFill/>
                </a:ln>
                <a:solidFill>
                  <a:srgbClr val="000000"/>
                </a:solidFill>
                <a:uFillTx/>
                <a:latin typeface="Palatino"/>
                <a:ea typeface="Palatino"/>
                <a:cs typeface="Palatino"/>
                <a:sym typeface="Palatino"/>
              </a:defRPr>
            </a:lvl9pPr>
          </a:lstStyle>
          <a:p>
            <a:pPr hangingPunct="1"/>
            <a:r>
              <a:rPr lang="en-US" dirty="0"/>
              <a:t>25% of completers will have seen a mental health professional in the month before death</a:t>
            </a:r>
          </a:p>
          <a:p>
            <a:pPr hangingPunct="1"/>
            <a:r>
              <a:rPr lang="en-US" dirty="0"/>
              <a:t>50% will have seen their doctor </a:t>
            </a:r>
          </a:p>
          <a:p>
            <a:pPr hangingPunct="1"/>
            <a:r>
              <a:rPr lang="en-US" dirty="0"/>
              <a:t>~ 25 people will die by suicide related to treatment refractory major depressive disorder this year (2 this month) without a successful referral from their doctor to a mental health professional</a:t>
            </a:r>
          </a:p>
        </p:txBody>
      </p:sp>
    </p:spTree>
    <p:extLst>
      <p:ext uri="{BB962C8B-B14F-4D97-AF65-F5344CB8AC3E}">
        <p14:creationId xmlns:p14="http://schemas.microsoft.com/office/powerpoint/2010/main" val="1380767663"/>
      </p:ext>
    </p:extLst>
  </p:cSld>
  <p:clrMapOvr>
    <a:masterClrMapping/>
  </p:clrMapOvr>
  <p:transition spd="med"/>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 name="Challenges in Psychopharmacology"/>
          <p:cNvSpPr>
            <a:spLocks noGrp="1"/>
          </p:cNvSpPr>
          <p:nvPr>
            <p:ph type="title"/>
          </p:nvPr>
        </p:nvSpPr>
        <p:spPr>
          <a:prstGeom prst="rect">
            <a:avLst/>
          </a:prstGeom>
        </p:spPr>
        <p:txBody>
          <a:bodyPr/>
          <a:lstStyle>
            <a:lvl1pPr defTabSz="566674">
              <a:defRPr sz="6208" spc="-124"/>
            </a:lvl1pPr>
          </a:lstStyle>
          <a:p>
            <a:r>
              <a:t>Challenges in Psychopharmacology</a:t>
            </a:r>
          </a:p>
        </p:txBody>
      </p:sp>
      <p:sp>
        <p:nvSpPr>
          <p:cNvPr id="144" name="Stigma…"/>
          <p:cNvSpPr>
            <a:spLocks noGrp="1"/>
          </p:cNvSpPr>
          <p:nvPr>
            <p:ph type="body" idx="1"/>
          </p:nvPr>
        </p:nvSpPr>
        <p:spPr>
          <a:xfrm>
            <a:off x="127000" y="2984500"/>
            <a:ext cx="12293600" cy="6324600"/>
          </a:xfrm>
          <a:prstGeom prst="rect">
            <a:avLst/>
          </a:prstGeom>
        </p:spPr>
        <p:txBody>
          <a:bodyPr/>
          <a:lstStyle/>
          <a:p>
            <a:r>
              <a:t>Stigma</a:t>
            </a:r>
          </a:p>
          <a:p>
            <a:r>
              <a:t>Relapse</a:t>
            </a:r>
          </a:p>
          <a:p>
            <a:r>
              <a:t>Cost</a:t>
            </a:r>
          </a:p>
          <a:p>
            <a:r>
              <a:t>Side Effects</a:t>
            </a:r>
          </a:p>
          <a:p>
            <a:r>
              <a:t>Approximately 40% non-responders</a:t>
            </a:r>
          </a:p>
        </p:txBody>
      </p:sp>
    </p:spTree>
  </p:cSld>
  <p:clrMapOvr>
    <a:masterClrMapping/>
  </p:clrMapOvr>
  <p:transition spd="med"/>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6656" y="768096"/>
            <a:ext cx="11503152" cy="8412480"/>
          </a:xfrm>
          <a:prstGeom prst="rect">
            <a:avLst/>
          </a:prstGeom>
        </p:spPr>
      </p:pic>
      <p:sp>
        <p:nvSpPr>
          <p:cNvPr id="3" name="Rectangle 2"/>
          <p:cNvSpPr/>
          <p:nvPr/>
        </p:nvSpPr>
        <p:spPr>
          <a:xfrm>
            <a:off x="3830927" y="214098"/>
            <a:ext cx="4721164" cy="553998"/>
          </a:xfrm>
          <a:prstGeom prst="rect">
            <a:avLst/>
          </a:prstGeom>
        </p:spPr>
        <p:txBody>
          <a:bodyPr wrap="none">
            <a:spAutoFit/>
          </a:bodyPr>
          <a:lstStyle/>
          <a:p>
            <a:r>
              <a:rPr lang="en-US" dirty="0"/>
              <a:t>How we assess depression</a:t>
            </a:r>
          </a:p>
        </p:txBody>
      </p:sp>
      <p:sp>
        <p:nvSpPr>
          <p:cNvPr id="4" name="TextBox 3"/>
          <p:cNvSpPr txBox="1"/>
          <p:nvPr/>
        </p:nvSpPr>
        <p:spPr>
          <a:xfrm>
            <a:off x="1116055" y="9354961"/>
            <a:ext cx="11063753" cy="28725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US" sz="1200" dirty="0"/>
              <a:t>https://</a:t>
            </a:r>
            <a:r>
              <a:rPr lang="en-US" sz="1200" dirty="0" err="1"/>
              <a:t>www.fda.gov</a:t>
            </a:r>
            <a:r>
              <a:rPr lang="en-US" sz="1200" dirty="0"/>
              <a:t>/</a:t>
            </a:r>
            <a:r>
              <a:rPr lang="en-US" sz="1200" dirty="0" err="1"/>
              <a:t>ohrms</a:t>
            </a:r>
            <a:r>
              <a:rPr lang="en-US" sz="1200" dirty="0"/>
              <a:t>/dockets/ac/07/briefing/2007-4273b1_04-DescriptionofMADRSHAMDDepressionR(1).pdf</a:t>
            </a:r>
            <a:endParaRPr kumimoji="0" lang="en-US" sz="1200" b="0" i="0" u="none" strike="noStrike" cap="none" spc="0" normalizeH="0" dirty="0">
              <a:ln>
                <a:noFill/>
              </a:ln>
              <a:solidFill>
                <a:srgbClr val="324863"/>
              </a:solidFill>
              <a:effectLst/>
              <a:uFillTx/>
              <a:sym typeface="Palatino"/>
            </a:endParaRPr>
          </a:p>
        </p:txBody>
      </p:sp>
    </p:spTree>
    <p:extLst>
      <p:ext uri="{BB962C8B-B14F-4D97-AF65-F5344CB8AC3E}">
        <p14:creationId xmlns:p14="http://schemas.microsoft.com/office/powerpoint/2010/main" val="1437975865"/>
      </p:ext>
    </p:extLst>
  </p:cSld>
  <p:clrMapOvr>
    <a:masterClrMapping/>
  </p:clrMapOvr>
  <p:transition spd="med"/>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 name="STAR*D"/>
          <p:cNvSpPr>
            <a:spLocks noGrp="1"/>
          </p:cNvSpPr>
          <p:nvPr>
            <p:ph type="title"/>
          </p:nvPr>
        </p:nvSpPr>
        <p:spPr>
          <a:prstGeom prst="rect">
            <a:avLst/>
          </a:prstGeom>
        </p:spPr>
        <p:txBody>
          <a:bodyPr/>
          <a:lstStyle/>
          <a:p>
            <a:r>
              <a:rPr dirty="0"/>
              <a:t>STAR*D</a:t>
            </a:r>
          </a:p>
        </p:txBody>
      </p:sp>
      <p:sp>
        <p:nvSpPr>
          <p:cNvPr id="147" name="Sequenced Treatment Alternatives to Relieve Depression…"/>
          <p:cNvSpPr>
            <a:spLocks noGrp="1"/>
          </p:cNvSpPr>
          <p:nvPr>
            <p:ph type="body" idx="1"/>
          </p:nvPr>
        </p:nvSpPr>
        <p:spPr>
          <a:prstGeom prst="rect">
            <a:avLst/>
          </a:prstGeom>
        </p:spPr>
        <p:txBody>
          <a:bodyPr/>
          <a:lstStyle/>
          <a:p>
            <a:pPr marL="406400" indent="-406400" defTabSz="467359">
              <a:spcBef>
                <a:spcPts val="3300"/>
              </a:spcBef>
              <a:defRPr sz="3040"/>
            </a:pPr>
            <a:r>
              <a:t>Sequenced Treatment Alternatives to Relieve Depression</a:t>
            </a:r>
          </a:p>
          <a:p>
            <a:pPr marL="406400" indent="-406400" defTabSz="467359">
              <a:spcBef>
                <a:spcPts val="3300"/>
              </a:spcBef>
              <a:defRPr sz="3040"/>
            </a:pPr>
            <a:r>
              <a:t>Multi-Center, Randomized Prospective (generally fairly treatment resistant groups)</a:t>
            </a:r>
          </a:p>
          <a:p>
            <a:pPr marL="406400" indent="-406400" defTabSz="467359">
              <a:spcBef>
                <a:spcPts val="3300"/>
              </a:spcBef>
              <a:defRPr sz="3040"/>
            </a:pPr>
            <a:r>
              <a:t>Controversial outcomes</a:t>
            </a:r>
          </a:p>
          <a:p>
            <a:pPr marL="406400" indent="-406400" defTabSz="467359">
              <a:spcBef>
                <a:spcPts val="3300"/>
              </a:spcBef>
              <a:defRPr sz="3040"/>
            </a:pPr>
            <a:r>
              <a:t>30% remission, 10-15% additional reached response in phase 1 mono therapy by 12 weeks</a:t>
            </a:r>
          </a:p>
          <a:p>
            <a:pPr marL="406400" indent="-406400" defTabSz="467359">
              <a:spcBef>
                <a:spcPts val="3300"/>
              </a:spcBef>
              <a:defRPr sz="3040"/>
            </a:pPr>
            <a:r>
              <a:t>Additional 25 % reached remission  rates by phase 2 (switch phase)</a:t>
            </a:r>
          </a:p>
          <a:p>
            <a:pPr marL="406400" indent="-406400" defTabSz="467359">
              <a:spcBef>
                <a:spcPts val="3300"/>
              </a:spcBef>
              <a:defRPr sz="3040"/>
            </a:pPr>
            <a:r>
              <a:t>Huge dropout rate</a:t>
            </a:r>
          </a:p>
        </p:txBody>
      </p:sp>
    </p:spTree>
  </p:cSld>
  <p:clrMapOvr>
    <a:masterClrMapping/>
  </p:clrMapOvr>
  <p:transition spd="med"/>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Editorial">
  <a:themeElements>
    <a:clrScheme name="Editorial">
      <a:dk1>
        <a:srgbClr val="324863"/>
      </a:dk1>
      <a:lt1>
        <a:srgbClr val="634D31"/>
      </a:lt1>
      <a:dk2>
        <a:srgbClr val="615F5C"/>
      </a:dk2>
      <a:lt2>
        <a:srgbClr val="D6D3CB"/>
      </a:lt2>
      <a:accent1>
        <a:srgbClr val="4D76A4"/>
      </a:accent1>
      <a:accent2>
        <a:srgbClr val="729460"/>
      </a:accent2>
      <a:accent3>
        <a:srgbClr val="D6AD40"/>
      </a:accent3>
      <a:accent4>
        <a:srgbClr val="DC7D39"/>
      </a:accent4>
      <a:accent5>
        <a:srgbClr val="C36061"/>
      </a:accent5>
      <a:accent6>
        <a:srgbClr val="7E649B"/>
      </a:accent6>
      <a:hlink>
        <a:srgbClr val="0000FF"/>
      </a:hlink>
      <a:folHlink>
        <a:srgbClr val="FF00FF"/>
      </a:folHlink>
    </a:clrScheme>
    <a:fontScheme name="Editorial">
      <a:majorFont>
        <a:latin typeface="Didot"/>
        <a:ea typeface="Didot"/>
        <a:cs typeface="Didot"/>
      </a:majorFont>
      <a:minorFont>
        <a:latin typeface="Didot"/>
        <a:ea typeface="Didot"/>
        <a:cs typeface="Didot"/>
      </a:minorFont>
    </a:fontScheme>
    <a:fmtScheme name="Editorial">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FFFFFF"/>
            </a:solidFill>
            <a:effectLst/>
            <a:uFillTx/>
            <a:latin typeface="Palatino"/>
            <a:ea typeface="Palatino"/>
            <a:cs typeface="Palatino"/>
            <a:sym typeface="Palatino"/>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hueOff val="109193"/>
              <a:satOff val="-4874"/>
              <a:lumOff val="12971"/>
            </a:schemeClr>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324863"/>
            </a:solidFill>
            <a:effectLst/>
            <a:uFillTx/>
            <a:latin typeface="Palatino"/>
            <a:ea typeface="Palatino"/>
            <a:cs typeface="Palatino"/>
            <a:sym typeface="Palatino"/>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Editorial">
  <a:themeElements>
    <a:clrScheme name="Editorial">
      <a:dk1>
        <a:srgbClr val="000000"/>
      </a:dk1>
      <a:lt1>
        <a:srgbClr val="FFFFFF"/>
      </a:lt1>
      <a:dk2>
        <a:srgbClr val="615F5C"/>
      </a:dk2>
      <a:lt2>
        <a:srgbClr val="D6D3CB"/>
      </a:lt2>
      <a:accent1>
        <a:srgbClr val="4D76A4"/>
      </a:accent1>
      <a:accent2>
        <a:srgbClr val="729460"/>
      </a:accent2>
      <a:accent3>
        <a:srgbClr val="D6AD40"/>
      </a:accent3>
      <a:accent4>
        <a:srgbClr val="DC7D39"/>
      </a:accent4>
      <a:accent5>
        <a:srgbClr val="C36061"/>
      </a:accent5>
      <a:accent6>
        <a:srgbClr val="7E649B"/>
      </a:accent6>
      <a:hlink>
        <a:srgbClr val="0000FF"/>
      </a:hlink>
      <a:folHlink>
        <a:srgbClr val="FF00FF"/>
      </a:folHlink>
    </a:clrScheme>
    <a:fontScheme name="Editorial">
      <a:majorFont>
        <a:latin typeface="Didot"/>
        <a:ea typeface="Didot"/>
        <a:cs typeface="Didot"/>
      </a:majorFont>
      <a:minorFont>
        <a:latin typeface="Didot"/>
        <a:ea typeface="Didot"/>
        <a:cs typeface="Didot"/>
      </a:minorFont>
    </a:fontScheme>
    <a:fmtScheme name="Editorial">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FFFFFF"/>
            </a:solidFill>
            <a:effectLst/>
            <a:uFillTx/>
            <a:latin typeface="Palatino"/>
            <a:ea typeface="Palatino"/>
            <a:cs typeface="Palatino"/>
            <a:sym typeface="Palatino"/>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hueOff val="109193"/>
              <a:satOff val="-4874"/>
              <a:lumOff val="12971"/>
            </a:schemeClr>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324863"/>
            </a:solidFill>
            <a:effectLst/>
            <a:uFillTx/>
            <a:latin typeface="Palatino"/>
            <a:ea typeface="Palatino"/>
            <a:cs typeface="Palatino"/>
            <a:sym typeface="Palatino"/>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1377</TotalTime>
  <Words>2160</Words>
  <Application>Microsoft Office PowerPoint</Application>
  <PresentationFormat>Custom</PresentationFormat>
  <Paragraphs>397</Paragraphs>
  <Slides>44</Slides>
  <Notes>3</Notes>
  <HiddenSlides>0</HiddenSlides>
  <MMClips>0</MMClips>
  <ScaleCrop>false</ScaleCrop>
  <HeadingPairs>
    <vt:vector size="4" baseType="variant">
      <vt:variant>
        <vt:lpstr>Theme</vt:lpstr>
      </vt:variant>
      <vt:variant>
        <vt:i4>1</vt:i4>
      </vt:variant>
      <vt:variant>
        <vt:lpstr>Slide Titles</vt:lpstr>
      </vt:variant>
      <vt:variant>
        <vt:i4>44</vt:i4>
      </vt:variant>
    </vt:vector>
  </HeadingPairs>
  <TitlesOfParts>
    <vt:vector size="45" baseType="lpstr">
      <vt:lpstr>Editorial</vt:lpstr>
      <vt:lpstr>Non-Pharmacologic Management of Depression</vt:lpstr>
      <vt:lpstr>Disclosures</vt:lpstr>
      <vt:lpstr>Acknowledgements</vt:lpstr>
      <vt:lpstr>Pharmacologic Management of Depression</vt:lpstr>
      <vt:lpstr>Depression is bad for Wyoming</vt:lpstr>
      <vt:lpstr>You Have to Help</vt:lpstr>
      <vt:lpstr>Challenges in Psychopharmacology</vt:lpstr>
      <vt:lpstr>PowerPoint Presentation</vt:lpstr>
      <vt:lpstr>STAR*D</vt:lpstr>
      <vt:lpstr>What we learned from STAR*D</vt:lpstr>
      <vt:lpstr>PowerPoint Presentation</vt:lpstr>
      <vt:lpstr>PowerPoint Presentation</vt:lpstr>
      <vt:lpstr>Non-Pharmacologic Management of Depression</vt:lpstr>
      <vt:lpstr>ECT</vt:lpstr>
      <vt:lpstr>ECT</vt:lpstr>
      <vt:lpstr>Psychotherapy in Depression</vt:lpstr>
      <vt:lpstr>PowerPoint Presentation</vt:lpstr>
      <vt:lpstr>PowerPoint Presentation</vt:lpstr>
      <vt:lpstr>PowerPoint Presentation</vt:lpstr>
      <vt:lpstr>PowerPoint Presentation</vt:lpstr>
      <vt:lpstr>PowerPoint Presentation</vt:lpstr>
      <vt:lpstr>PowerPoint Presentation</vt:lpstr>
      <vt:lpstr>Sleep Deprivation as Adjunct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WY-Psych Data for TMS in treatment refractory depression</vt:lpstr>
      <vt:lpstr>Non-Responders</vt:lpstr>
      <vt:lpstr>Who did best</vt:lpstr>
      <vt:lpstr>Medication Effect on TMS Response</vt:lpstr>
      <vt:lpstr>Demographics TMS Response</vt:lpstr>
      <vt:lpstr>The Dorsolateral Prefrontal Cortex</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Non-Pharmacologic Management of Depression</dc:title>
  <cp:lastModifiedBy>Amy Young</cp:lastModifiedBy>
  <cp:revision>40</cp:revision>
  <dcterms:modified xsi:type="dcterms:W3CDTF">2018-04-18T20:46:24Z</dcterms:modified>
</cp:coreProperties>
</file>