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0" r:id="rId4"/>
    <p:sldId id="271" r:id="rId5"/>
    <p:sldId id="272" r:id="rId6"/>
    <p:sldId id="273" r:id="rId7"/>
    <p:sldId id="257" r:id="rId8"/>
    <p:sldId id="258" r:id="rId9"/>
    <p:sldId id="274" r:id="rId10"/>
    <p:sldId id="275" r:id="rId11"/>
    <p:sldId id="276" r:id="rId12"/>
    <p:sldId id="277" r:id="rId13"/>
    <p:sldId id="259" r:id="rId14"/>
    <p:sldId id="261" r:id="rId15"/>
    <p:sldId id="266" r:id="rId16"/>
    <p:sldId id="262" r:id="rId17"/>
    <p:sldId id="263" r:id="rId18"/>
    <p:sldId id="267" r:id="rId19"/>
    <p:sldId id="268" r:id="rId20"/>
    <p:sldId id="278" r:id="rId21"/>
    <p:sldId id="264" r:id="rId22"/>
    <p:sldId id="269" r:id="rId23"/>
    <p:sldId id="2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ojan, Sara" initials="TS" lastIdx="6" clrIdx="0">
    <p:extLst>
      <p:ext uri="{19B8F6BF-5375-455C-9EA6-DF929625EA0E}">
        <p15:presenceInfo xmlns:p15="http://schemas.microsoft.com/office/powerpoint/2012/main" userId="S-1-5-21-954284688-1175200462-1540833222-4093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2" autoAdjust="0"/>
    <p:restoredTop sz="94660"/>
  </p:normalViewPr>
  <p:slideViewPr>
    <p:cSldViewPr snapToGrid="0">
      <p:cViewPr varScale="1">
        <p:scale>
          <a:sx n="109" d="100"/>
          <a:sy n="109" d="100"/>
        </p:scale>
        <p:origin x="138"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4-07T14:30:33.466" idx="1">
    <p:pos x="10" y="10"/>
    <p:text>African american population 2.5 times higher rate CAp mortality, only 4% PLCO study population non hispanic AA- thus apply w caution</p:text>
    <p:extLst>
      <p:ext uri="{C676402C-5697-4E1C-873F-D02D1690AC5C}">
        <p15:threadingInfo xmlns:p15="http://schemas.microsoft.com/office/powerpoint/2012/main" timeZoneBias="360"/>
      </p:ext>
    </p:extLst>
  </p:cm>
  <p:cm authorId="1" dt="2018-04-07T14:31:52.031" idx="2">
    <p:pos x="106" y="106"/>
    <p:text>Men with first degree death CAp are with 5 x increased risk CAp death than general population</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4-07T14:41:03.184" idx="3">
    <p:pos x="10" y="10"/>
    <p:text>while biomarkers are not reccomended as first line screening tools by NCCN guidelines , a percent free PSA/ PHI/ 4K score is suggested in select pts requiring further risk assessement</p:text>
    <p:extLst>
      <p:ext uri="{C676402C-5697-4E1C-873F-D02D1690AC5C}">
        <p15:threadingInfo xmlns:p15="http://schemas.microsoft.com/office/powerpoint/2012/main" timeZoneBias="360"/>
      </p:ext>
    </p:extLst>
  </p:cm>
  <p:cm authorId="1" dt="2018-04-07T14:43:08.391" idx="4">
    <p:pos x="106" y="106"/>
    <p:text>MRI</p:text>
    <p:extLst>
      <p:ext uri="{C676402C-5697-4E1C-873F-D02D1690AC5C}">
        <p15:threadingInfo xmlns:p15="http://schemas.microsoft.com/office/powerpoint/2012/main" timeZoneBias="360"/>
      </p:ext>
    </p:extLst>
  </p:cm>
  <p:cm authorId="1" dt="2018-04-07T14:45:26.428" idx="5">
    <p:pos x="106" y="202"/>
    <p:text>biopsy naive 130 men - random TRUS vs mpMRI fusion guided with no difference- MRI-fusion guided missed 24.5 % G7 or greater</p:text>
    <p:extLst>
      <p:ext uri="{C676402C-5697-4E1C-873F-D02D1690AC5C}">
        <p15:threadingInfo xmlns:p15="http://schemas.microsoft.com/office/powerpoint/2012/main" timeZoneBias="360">
          <p15:parentCm authorId="1" idx="4"/>
        </p15:threadingInfo>
      </p:ext>
    </p:extLst>
  </p:cm>
  <p:cm authorId="1" dt="2018-04-07T14:45:30.799" idx="6">
    <p:pos x="202" y="202"/>
    <p:text>NCN 2016 reccomended decision biopsy should not be made using MRI findings</p:text>
    <p:extLst>
      <p:ext uri="{C676402C-5697-4E1C-873F-D02D1690AC5C}">
        <p15:threadingInfo xmlns:p15="http://schemas.microsoft.com/office/powerpoint/2012/main" timeZoneBias="3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C35074-BBF5-436C-8527-0E3F280935B4}"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879EA-C563-45E2-A5C4-25C7786464BA}" type="slidenum">
              <a:rPr lang="en-US" smtClean="0"/>
              <a:t>‹#›</a:t>
            </a:fld>
            <a:endParaRPr lang="en-US"/>
          </a:p>
        </p:txBody>
      </p:sp>
    </p:spTree>
    <p:extLst>
      <p:ext uri="{BB962C8B-B14F-4D97-AF65-F5344CB8AC3E}">
        <p14:creationId xmlns:p14="http://schemas.microsoft.com/office/powerpoint/2010/main" val="402140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C35074-BBF5-436C-8527-0E3F280935B4}"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879EA-C563-45E2-A5C4-25C7786464BA}" type="slidenum">
              <a:rPr lang="en-US" smtClean="0"/>
              <a:t>‹#›</a:t>
            </a:fld>
            <a:endParaRPr lang="en-US"/>
          </a:p>
        </p:txBody>
      </p:sp>
    </p:spTree>
    <p:extLst>
      <p:ext uri="{BB962C8B-B14F-4D97-AF65-F5344CB8AC3E}">
        <p14:creationId xmlns:p14="http://schemas.microsoft.com/office/powerpoint/2010/main" val="4214107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C35074-BBF5-436C-8527-0E3F280935B4}"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879EA-C563-45E2-A5C4-25C7786464BA}" type="slidenum">
              <a:rPr lang="en-US" smtClean="0"/>
              <a:t>‹#›</a:t>
            </a:fld>
            <a:endParaRPr lang="en-US"/>
          </a:p>
        </p:txBody>
      </p:sp>
    </p:spTree>
    <p:extLst>
      <p:ext uri="{BB962C8B-B14F-4D97-AF65-F5344CB8AC3E}">
        <p14:creationId xmlns:p14="http://schemas.microsoft.com/office/powerpoint/2010/main" val="1576785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C35074-BBF5-436C-8527-0E3F280935B4}"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879EA-C563-45E2-A5C4-25C7786464BA}" type="slidenum">
              <a:rPr lang="en-US" smtClean="0"/>
              <a:t>‹#›</a:t>
            </a:fld>
            <a:endParaRPr lang="en-US"/>
          </a:p>
        </p:txBody>
      </p:sp>
    </p:spTree>
    <p:extLst>
      <p:ext uri="{BB962C8B-B14F-4D97-AF65-F5344CB8AC3E}">
        <p14:creationId xmlns:p14="http://schemas.microsoft.com/office/powerpoint/2010/main" val="163547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C35074-BBF5-436C-8527-0E3F280935B4}"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879EA-C563-45E2-A5C4-25C7786464BA}" type="slidenum">
              <a:rPr lang="en-US" smtClean="0"/>
              <a:t>‹#›</a:t>
            </a:fld>
            <a:endParaRPr lang="en-US"/>
          </a:p>
        </p:txBody>
      </p:sp>
    </p:spTree>
    <p:extLst>
      <p:ext uri="{BB962C8B-B14F-4D97-AF65-F5344CB8AC3E}">
        <p14:creationId xmlns:p14="http://schemas.microsoft.com/office/powerpoint/2010/main" val="2725723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C35074-BBF5-436C-8527-0E3F280935B4}"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879EA-C563-45E2-A5C4-25C7786464BA}" type="slidenum">
              <a:rPr lang="en-US" smtClean="0"/>
              <a:t>‹#›</a:t>
            </a:fld>
            <a:endParaRPr lang="en-US"/>
          </a:p>
        </p:txBody>
      </p:sp>
    </p:spTree>
    <p:extLst>
      <p:ext uri="{BB962C8B-B14F-4D97-AF65-F5344CB8AC3E}">
        <p14:creationId xmlns:p14="http://schemas.microsoft.com/office/powerpoint/2010/main" val="3969828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C35074-BBF5-436C-8527-0E3F280935B4}" type="datetimeFigureOut">
              <a:rPr lang="en-US" smtClean="0"/>
              <a:t>4/7/2018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3879EA-C563-45E2-A5C4-25C7786464BA}" type="slidenum">
              <a:rPr lang="en-US" smtClean="0"/>
              <a:t>‹#›</a:t>
            </a:fld>
            <a:endParaRPr lang="en-US"/>
          </a:p>
        </p:txBody>
      </p:sp>
    </p:spTree>
    <p:extLst>
      <p:ext uri="{BB962C8B-B14F-4D97-AF65-F5344CB8AC3E}">
        <p14:creationId xmlns:p14="http://schemas.microsoft.com/office/powerpoint/2010/main" val="2500151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C35074-BBF5-436C-8527-0E3F280935B4}" type="datetimeFigureOut">
              <a:rPr lang="en-US" smtClean="0"/>
              <a:t>4/7/2018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3879EA-C563-45E2-A5C4-25C7786464BA}" type="slidenum">
              <a:rPr lang="en-US" smtClean="0"/>
              <a:t>‹#›</a:t>
            </a:fld>
            <a:endParaRPr lang="en-US"/>
          </a:p>
        </p:txBody>
      </p:sp>
    </p:spTree>
    <p:extLst>
      <p:ext uri="{BB962C8B-B14F-4D97-AF65-F5344CB8AC3E}">
        <p14:creationId xmlns:p14="http://schemas.microsoft.com/office/powerpoint/2010/main" val="155522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C35074-BBF5-436C-8527-0E3F280935B4}" type="datetimeFigureOut">
              <a:rPr lang="en-US" smtClean="0"/>
              <a:t>4/7/2018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3879EA-C563-45E2-A5C4-25C7786464BA}" type="slidenum">
              <a:rPr lang="en-US" smtClean="0"/>
              <a:t>‹#›</a:t>
            </a:fld>
            <a:endParaRPr lang="en-US"/>
          </a:p>
        </p:txBody>
      </p:sp>
    </p:spTree>
    <p:extLst>
      <p:ext uri="{BB962C8B-B14F-4D97-AF65-F5344CB8AC3E}">
        <p14:creationId xmlns:p14="http://schemas.microsoft.com/office/powerpoint/2010/main" val="82333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C35074-BBF5-436C-8527-0E3F280935B4}"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879EA-C563-45E2-A5C4-25C7786464BA}" type="slidenum">
              <a:rPr lang="en-US" smtClean="0"/>
              <a:t>‹#›</a:t>
            </a:fld>
            <a:endParaRPr lang="en-US"/>
          </a:p>
        </p:txBody>
      </p:sp>
    </p:spTree>
    <p:extLst>
      <p:ext uri="{BB962C8B-B14F-4D97-AF65-F5344CB8AC3E}">
        <p14:creationId xmlns:p14="http://schemas.microsoft.com/office/powerpoint/2010/main" val="1844916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C35074-BBF5-436C-8527-0E3F280935B4}"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879EA-C563-45E2-A5C4-25C7786464BA}" type="slidenum">
              <a:rPr lang="en-US" smtClean="0"/>
              <a:t>‹#›</a:t>
            </a:fld>
            <a:endParaRPr lang="en-US"/>
          </a:p>
        </p:txBody>
      </p:sp>
    </p:spTree>
    <p:extLst>
      <p:ext uri="{BB962C8B-B14F-4D97-AF65-F5344CB8AC3E}">
        <p14:creationId xmlns:p14="http://schemas.microsoft.com/office/powerpoint/2010/main" val="1108685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C35074-BBF5-436C-8527-0E3F280935B4}" type="datetimeFigureOut">
              <a:rPr lang="en-US" smtClean="0"/>
              <a:t>4/7/2018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3879EA-C563-45E2-A5C4-25C7786464BA}" type="slidenum">
              <a:rPr lang="en-US" smtClean="0"/>
              <a:t>‹#›</a:t>
            </a:fld>
            <a:endParaRPr lang="en-US"/>
          </a:p>
        </p:txBody>
      </p:sp>
    </p:spTree>
    <p:extLst>
      <p:ext uri="{BB962C8B-B14F-4D97-AF65-F5344CB8AC3E}">
        <p14:creationId xmlns:p14="http://schemas.microsoft.com/office/powerpoint/2010/main" val="1343240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FFFF00"/>
                </a:solidFill>
              </a:rPr>
              <a:t>Prostate Cancer Screening- Update</a:t>
            </a:r>
            <a:endParaRPr lang="en-US" dirty="0">
              <a:solidFill>
                <a:srgbClr val="FFFF00"/>
              </a:solidFill>
            </a:endParaRPr>
          </a:p>
        </p:txBody>
      </p:sp>
      <p:sp>
        <p:nvSpPr>
          <p:cNvPr id="5" name="Subtitle 4"/>
          <p:cNvSpPr>
            <a:spLocks noGrp="1"/>
          </p:cNvSpPr>
          <p:nvPr>
            <p:ph type="subTitle" idx="1"/>
          </p:nvPr>
        </p:nvSpPr>
        <p:spPr>
          <a:xfrm>
            <a:off x="4483834" y="3816369"/>
            <a:ext cx="3224331" cy="957853"/>
          </a:xfrm>
        </p:spPr>
        <p:txBody>
          <a:bodyPr>
            <a:noAutofit/>
          </a:bodyPr>
          <a:lstStyle/>
          <a:p>
            <a:r>
              <a:rPr lang="en-US" sz="2800" dirty="0" smtClean="0">
                <a:solidFill>
                  <a:schemeClr val="bg1"/>
                </a:solidFill>
              </a:rPr>
              <a:t>Brandon Trojan, MD</a:t>
            </a:r>
          </a:p>
          <a:p>
            <a:r>
              <a:rPr lang="en-US" sz="2800" dirty="0" smtClean="0">
                <a:solidFill>
                  <a:schemeClr val="bg1"/>
                </a:solidFill>
              </a:rPr>
              <a:t>Central Wyoming Urological Associates</a:t>
            </a:r>
            <a:endParaRPr lang="en-US" sz="2800" dirty="0">
              <a:solidFill>
                <a:schemeClr val="bg1"/>
              </a:solidFill>
            </a:endParaRPr>
          </a:p>
        </p:txBody>
      </p:sp>
    </p:spTree>
    <p:extLst>
      <p:ext uri="{BB962C8B-B14F-4D97-AF65-F5344CB8AC3E}">
        <p14:creationId xmlns:p14="http://schemas.microsoft.com/office/powerpoint/2010/main" val="1196070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FFFF00"/>
                </a:solidFill>
              </a:rPr>
              <a:t>What was the USPSTF’s Evidence?</a:t>
            </a:r>
          </a:p>
        </p:txBody>
      </p:sp>
      <p:sp>
        <p:nvSpPr>
          <p:cNvPr id="3" name="Content Placeholder 2"/>
          <p:cNvSpPr>
            <a:spLocks noGrp="1"/>
          </p:cNvSpPr>
          <p:nvPr>
            <p:ph idx="1"/>
          </p:nvPr>
        </p:nvSpPr>
        <p:spPr>
          <a:xfrm>
            <a:off x="838200" y="1825624"/>
            <a:ext cx="10515600" cy="5225807"/>
          </a:xfrm>
        </p:spPr>
        <p:txBody>
          <a:bodyPr>
            <a:normAutofit/>
          </a:bodyPr>
          <a:lstStyle/>
          <a:p>
            <a:pPr marL="0" indent="0">
              <a:buNone/>
            </a:pPr>
            <a:r>
              <a:rPr lang="en-US" dirty="0" err="1" smtClean="0">
                <a:solidFill>
                  <a:schemeClr val="bg1"/>
                </a:solidFill>
              </a:rPr>
              <a:t>Goteberg</a:t>
            </a:r>
            <a:r>
              <a:rPr lang="en-US" dirty="0" smtClean="0">
                <a:solidFill>
                  <a:schemeClr val="bg1"/>
                </a:solidFill>
              </a:rPr>
              <a:t>- Swedish arm ERCP</a:t>
            </a:r>
            <a:endParaRPr lang="en-US" dirty="0" smtClean="0">
              <a:solidFill>
                <a:schemeClr val="bg1"/>
              </a:solidFill>
            </a:endParaRPr>
          </a:p>
          <a:p>
            <a:pPr marL="0" indent="0">
              <a:buNone/>
            </a:pPr>
            <a:r>
              <a:rPr lang="en-US" dirty="0">
                <a:solidFill>
                  <a:schemeClr val="bg1"/>
                </a:solidFill>
              </a:rPr>
              <a:t> </a:t>
            </a:r>
            <a:r>
              <a:rPr lang="en-US" dirty="0" smtClean="0">
                <a:solidFill>
                  <a:schemeClr val="bg1"/>
                </a:solidFill>
              </a:rPr>
              <a:t>  - 20,000 men 50-74- 13 </a:t>
            </a:r>
            <a:r>
              <a:rPr lang="en-US" dirty="0" err="1" smtClean="0">
                <a:solidFill>
                  <a:schemeClr val="bg1"/>
                </a:solidFill>
              </a:rPr>
              <a:t>yr</a:t>
            </a:r>
            <a:r>
              <a:rPr lang="en-US" dirty="0" smtClean="0">
                <a:solidFill>
                  <a:schemeClr val="bg1"/>
                </a:solidFill>
              </a:rPr>
              <a:t> </a:t>
            </a:r>
            <a:r>
              <a:rPr lang="en-US" dirty="0" err="1" smtClean="0">
                <a:solidFill>
                  <a:schemeClr val="bg1"/>
                </a:solidFill>
              </a:rPr>
              <a:t>fu</a:t>
            </a:r>
            <a:endParaRPr lang="en-US" dirty="0" smtClean="0">
              <a:solidFill>
                <a:schemeClr val="bg1"/>
              </a:solidFill>
            </a:endParaRPr>
          </a:p>
          <a:p>
            <a:pPr marL="0" indent="0">
              <a:buNone/>
            </a:pPr>
            <a:r>
              <a:rPr lang="en-US" dirty="0">
                <a:solidFill>
                  <a:schemeClr val="bg1"/>
                </a:solidFill>
              </a:rPr>
              <a:t> </a:t>
            </a:r>
            <a:r>
              <a:rPr lang="en-US" dirty="0" smtClean="0">
                <a:solidFill>
                  <a:schemeClr val="bg1"/>
                </a:solidFill>
              </a:rPr>
              <a:t>  </a:t>
            </a:r>
            <a:r>
              <a:rPr lang="en-US" dirty="0" smtClean="0">
                <a:solidFill>
                  <a:schemeClr val="bg1"/>
                </a:solidFill>
              </a:rPr>
              <a:t>- </a:t>
            </a:r>
            <a:r>
              <a:rPr lang="en-US" dirty="0" smtClean="0">
                <a:solidFill>
                  <a:schemeClr val="bg1"/>
                </a:solidFill>
              </a:rPr>
              <a:t>Adjusted analysis- </a:t>
            </a:r>
            <a:r>
              <a:rPr lang="en-US" dirty="0" smtClean="0">
                <a:solidFill>
                  <a:schemeClr val="bg1"/>
                </a:solidFill>
              </a:rPr>
              <a:t>293</a:t>
            </a:r>
            <a:r>
              <a:rPr lang="en-US" dirty="0" smtClean="0">
                <a:solidFill>
                  <a:schemeClr val="bg1"/>
                </a:solidFill>
              </a:rPr>
              <a:t> </a:t>
            </a:r>
            <a:r>
              <a:rPr lang="en-US" dirty="0" smtClean="0">
                <a:solidFill>
                  <a:schemeClr val="bg1"/>
                </a:solidFill>
              </a:rPr>
              <a:t>screened/ </a:t>
            </a:r>
            <a:r>
              <a:rPr lang="en-US" dirty="0" smtClean="0">
                <a:solidFill>
                  <a:schemeClr val="bg1"/>
                </a:solidFill>
              </a:rPr>
              <a:t>12</a:t>
            </a:r>
            <a:r>
              <a:rPr lang="en-US" dirty="0" smtClean="0">
                <a:solidFill>
                  <a:schemeClr val="bg1"/>
                </a:solidFill>
              </a:rPr>
              <a:t> </a:t>
            </a:r>
            <a:r>
              <a:rPr lang="en-US" dirty="0" smtClean="0">
                <a:solidFill>
                  <a:schemeClr val="bg1"/>
                </a:solidFill>
              </a:rPr>
              <a:t>diagnosed to prevent one </a:t>
            </a:r>
            <a:endParaRPr lang="en-US" dirty="0" smtClean="0">
              <a:solidFill>
                <a:schemeClr val="bg1"/>
              </a:solidFill>
            </a:endParaRPr>
          </a:p>
          <a:p>
            <a:pPr marL="0" indent="0">
              <a:buNone/>
            </a:pPr>
            <a:r>
              <a:rPr lang="en-US" dirty="0">
                <a:solidFill>
                  <a:schemeClr val="bg1"/>
                </a:solidFill>
              </a:rPr>
              <a:t> </a:t>
            </a:r>
            <a:r>
              <a:rPr lang="en-US" dirty="0" smtClean="0">
                <a:solidFill>
                  <a:schemeClr val="bg1"/>
                </a:solidFill>
              </a:rPr>
              <a:t>     </a:t>
            </a:r>
            <a:r>
              <a:rPr lang="en-US" dirty="0" smtClean="0">
                <a:solidFill>
                  <a:schemeClr val="bg1"/>
                </a:solidFill>
              </a:rPr>
              <a:t>prostate cancer </a:t>
            </a:r>
            <a:r>
              <a:rPr lang="en-US" dirty="0" smtClean="0">
                <a:solidFill>
                  <a:schemeClr val="bg1"/>
                </a:solidFill>
              </a:rPr>
              <a:t>death. </a:t>
            </a:r>
            <a:endParaRPr lang="en-US" dirty="0">
              <a:solidFill>
                <a:schemeClr val="bg1"/>
              </a:solidFill>
            </a:endParaRPr>
          </a:p>
          <a:p>
            <a:pPr marL="0" indent="0">
              <a:buNone/>
            </a:pPr>
            <a:r>
              <a:rPr lang="en-US" dirty="0" smtClean="0">
                <a:solidFill>
                  <a:schemeClr val="bg1"/>
                </a:solidFill>
              </a:rPr>
              <a:t>   - Relative Reduction PC mortality w screening by </a:t>
            </a:r>
            <a:r>
              <a:rPr lang="en-US" dirty="0" smtClean="0">
                <a:solidFill>
                  <a:schemeClr val="bg1"/>
                </a:solidFill>
              </a:rPr>
              <a:t>44</a:t>
            </a:r>
            <a:r>
              <a:rPr lang="en-US" dirty="0" smtClean="0">
                <a:solidFill>
                  <a:schemeClr val="bg1"/>
                </a:solidFill>
              </a:rPr>
              <a:t>%</a:t>
            </a:r>
          </a:p>
          <a:p>
            <a:pPr marL="0" indent="0">
              <a:buNone/>
            </a:pPr>
            <a:r>
              <a:rPr lang="en-US" dirty="0">
                <a:solidFill>
                  <a:schemeClr val="bg1"/>
                </a:solidFill>
              </a:rPr>
              <a:t> </a:t>
            </a:r>
            <a:r>
              <a:rPr lang="en-US" dirty="0" smtClean="0">
                <a:solidFill>
                  <a:schemeClr val="bg1"/>
                </a:solidFill>
              </a:rPr>
              <a:t>  - Pre screening before initiation was </a:t>
            </a:r>
            <a:r>
              <a:rPr lang="en-US" dirty="0" err="1" smtClean="0">
                <a:solidFill>
                  <a:schemeClr val="bg1"/>
                </a:solidFill>
              </a:rPr>
              <a:t>ony</a:t>
            </a:r>
            <a:r>
              <a:rPr lang="en-US" dirty="0" smtClean="0">
                <a:solidFill>
                  <a:schemeClr val="bg1"/>
                </a:solidFill>
              </a:rPr>
              <a:t> 3%, compared to 20% ERSCP </a:t>
            </a:r>
          </a:p>
          <a:p>
            <a:pPr marL="0" indent="0">
              <a:buNone/>
            </a:pPr>
            <a:r>
              <a:rPr lang="en-US" dirty="0">
                <a:solidFill>
                  <a:schemeClr val="bg1"/>
                </a:solidFill>
              </a:rPr>
              <a:t> </a:t>
            </a:r>
            <a:r>
              <a:rPr lang="en-US" dirty="0" smtClean="0">
                <a:solidFill>
                  <a:schemeClr val="bg1"/>
                </a:solidFill>
              </a:rPr>
              <a:t> </a:t>
            </a:r>
            <a:r>
              <a:rPr lang="en-US" dirty="0" smtClean="0">
                <a:solidFill>
                  <a:schemeClr val="bg1"/>
                </a:solidFill>
              </a:rPr>
              <a:t>   and possibly 86% in the PLCO trial.</a:t>
            </a:r>
            <a:endParaRPr lang="en-US" dirty="0" smtClean="0">
              <a:solidFill>
                <a:schemeClr val="bg1"/>
              </a:solidFill>
            </a:endParaRPr>
          </a:p>
          <a:p>
            <a:pPr marL="0" indent="0">
              <a:buNone/>
            </a:pPr>
            <a:r>
              <a:rPr lang="en-US" dirty="0">
                <a:solidFill>
                  <a:schemeClr val="bg1"/>
                </a:solidFill>
              </a:rPr>
              <a:t> </a:t>
            </a:r>
            <a:r>
              <a:rPr lang="en-US" dirty="0" smtClean="0">
                <a:solidFill>
                  <a:schemeClr val="bg1"/>
                </a:solidFill>
              </a:rPr>
              <a:t>  </a:t>
            </a:r>
            <a:endParaRPr lang="en-US" dirty="0">
              <a:solidFill>
                <a:schemeClr val="bg1"/>
              </a:solidFill>
            </a:endParaRPr>
          </a:p>
        </p:txBody>
      </p:sp>
      <p:cxnSp>
        <p:nvCxnSpPr>
          <p:cNvPr id="5" name="Straight Connector 4"/>
          <p:cNvCxnSpPr/>
          <p:nvPr/>
        </p:nvCxnSpPr>
        <p:spPr>
          <a:xfrm>
            <a:off x="0" y="1556238"/>
            <a:ext cx="12192000" cy="8793"/>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25060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F00"/>
                </a:solidFill>
              </a:rPr>
              <a:t>USPSTF’s </a:t>
            </a:r>
            <a:r>
              <a:rPr lang="en-US" sz="4800" dirty="0">
                <a:solidFill>
                  <a:srgbClr val="FFFF00"/>
                </a:solidFill>
              </a:rPr>
              <a:t>C</a:t>
            </a:r>
            <a:r>
              <a:rPr lang="en-US" sz="4800" dirty="0" smtClean="0">
                <a:solidFill>
                  <a:srgbClr val="FFFF00"/>
                </a:solidFill>
              </a:rPr>
              <a:t>urrent Recommendation’s</a:t>
            </a:r>
            <a:endParaRPr lang="en-US" sz="4800" dirty="0">
              <a:solidFill>
                <a:srgbClr val="FFFF00"/>
              </a:solidFill>
            </a:endParaRPr>
          </a:p>
        </p:txBody>
      </p:sp>
      <p:sp>
        <p:nvSpPr>
          <p:cNvPr id="3" name="Content Placeholder 2"/>
          <p:cNvSpPr>
            <a:spLocks noGrp="1"/>
          </p:cNvSpPr>
          <p:nvPr>
            <p:ph idx="1"/>
          </p:nvPr>
        </p:nvSpPr>
        <p:spPr>
          <a:xfrm>
            <a:off x="838200" y="1825624"/>
            <a:ext cx="10515600" cy="5225807"/>
          </a:xfrm>
        </p:spPr>
        <p:txBody>
          <a:bodyPr>
            <a:normAutofit/>
          </a:bodyPr>
          <a:lstStyle/>
          <a:p>
            <a:pPr marL="0" indent="0">
              <a:buNone/>
            </a:pPr>
            <a:r>
              <a:rPr lang="en-US" dirty="0" smtClean="0">
                <a:solidFill>
                  <a:schemeClr val="bg1"/>
                </a:solidFill>
              </a:rPr>
              <a:t>April 11, 2017- Update</a:t>
            </a:r>
          </a:p>
          <a:p>
            <a:r>
              <a:rPr lang="en-US" dirty="0" smtClean="0">
                <a:solidFill>
                  <a:schemeClr val="bg1"/>
                </a:solidFill>
              </a:rPr>
              <a:t>Men age 55-69 – screening changed from grade D to C</a:t>
            </a:r>
          </a:p>
          <a:p>
            <a:r>
              <a:rPr lang="en-US" dirty="0" smtClean="0">
                <a:solidFill>
                  <a:schemeClr val="bg1"/>
                </a:solidFill>
              </a:rPr>
              <a:t>Risks and benefits of screening in the </a:t>
            </a:r>
            <a:r>
              <a:rPr lang="en-US" dirty="0" err="1" smtClean="0">
                <a:solidFill>
                  <a:schemeClr val="bg1"/>
                </a:solidFill>
              </a:rPr>
              <a:t>overll</a:t>
            </a:r>
            <a:r>
              <a:rPr lang="en-US" dirty="0" smtClean="0">
                <a:solidFill>
                  <a:schemeClr val="bg1"/>
                </a:solidFill>
              </a:rPr>
              <a:t> population are balanced </a:t>
            </a:r>
          </a:p>
          <a:p>
            <a:r>
              <a:rPr lang="en-US" dirty="0" smtClean="0">
                <a:solidFill>
                  <a:schemeClr val="bg1"/>
                </a:solidFill>
              </a:rPr>
              <a:t>Screening in this age </a:t>
            </a:r>
            <a:r>
              <a:rPr lang="en-US" dirty="0" err="1" smtClean="0">
                <a:solidFill>
                  <a:schemeClr val="bg1"/>
                </a:solidFill>
              </a:rPr>
              <a:t>goup</a:t>
            </a:r>
            <a:r>
              <a:rPr lang="en-US" dirty="0" smtClean="0">
                <a:solidFill>
                  <a:schemeClr val="bg1"/>
                </a:solidFill>
              </a:rPr>
              <a:t> </a:t>
            </a:r>
            <a:r>
              <a:rPr lang="en-US" dirty="0" err="1" smtClean="0">
                <a:solidFill>
                  <a:schemeClr val="bg1"/>
                </a:solidFill>
              </a:rPr>
              <a:t>shoud</a:t>
            </a:r>
            <a:r>
              <a:rPr lang="en-US" dirty="0" smtClean="0">
                <a:solidFill>
                  <a:schemeClr val="bg1"/>
                </a:solidFill>
              </a:rPr>
              <a:t> be a patient’s decision based on their preferences and values</a:t>
            </a:r>
          </a:p>
          <a:p>
            <a:r>
              <a:rPr lang="en-US" dirty="0" smtClean="0">
                <a:solidFill>
                  <a:schemeClr val="bg1"/>
                </a:solidFill>
              </a:rPr>
              <a:t>Still recommend against screening in men &gt; 70</a:t>
            </a:r>
          </a:p>
          <a:p>
            <a:r>
              <a:rPr lang="en-US" dirty="0" smtClean="0">
                <a:solidFill>
                  <a:schemeClr val="bg1"/>
                </a:solidFill>
              </a:rPr>
              <a:t>&lt; 54 years old screening previously grade D, update did not give a screening recommendation</a:t>
            </a:r>
          </a:p>
          <a:p>
            <a:r>
              <a:rPr lang="en-US" dirty="0" smtClean="0">
                <a:solidFill>
                  <a:schemeClr val="bg1"/>
                </a:solidFill>
              </a:rPr>
              <a:t>No recommendation high risk population</a:t>
            </a:r>
            <a:r>
              <a:rPr lang="en-US" dirty="0" smtClean="0">
                <a:solidFill>
                  <a:schemeClr val="bg1"/>
                </a:solidFill>
              </a:rPr>
              <a:t>   </a:t>
            </a:r>
            <a:endParaRPr lang="en-US" dirty="0">
              <a:solidFill>
                <a:schemeClr val="bg1"/>
              </a:solidFill>
            </a:endParaRPr>
          </a:p>
        </p:txBody>
      </p:sp>
      <p:cxnSp>
        <p:nvCxnSpPr>
          <p:cNvPr id="5" name="Straight Connector 4"/>
          <p:cNvCxnSpPr/>
          <p:nvPr/>
        </p:nvCxnSpPr>
        <p:spPr>
          <a:xfrm>
            <a:off x="0" y="1556238"/>
            <a:ext cx="12192000" cy="8793"/>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61101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F00"/>
                </a:solidFill>
              </a:rPr>
              <a:t>USPSTF’s 2012 Ramification’s</a:t>
            </a:r>
            <a:endParaRPr lang="en-US" sz="4800" dirty="0">
              <a:solidFill>
                <a:srgbClr val="FFFF00"/>
              </a:solidFill>
            </a:endParaRPr>
          </a:p>
        </p:txBody>
      </p:sp>
      <p:sp>
        <p:nvSpPr>
          <p:cNvPr id="3" name="Content Placeholder 2"/>
          <p:cNvSpPr>
            <a:spLocks noGrp="1"/>
          </p:cNvSpPr>
          <p:nvPr>
            <p:ph idx="1"/>
          </p:nvPr>
        </p:nvSpPr>
        <p:spPr>
          <a:xfrm>
            <a:off x="838200" y="1825624"/>
            <a:ext cx="10515600" cy="5225807"/>
          </a:xfrm>
        </p:spPr>
        <p:txBody>
          <a:bodyPr>
            <a:normAutofit/>
          </a:bodyPr>
          <a:lstStyle/>
          <a:p>
            <a:r>
              <a:rPr lang="en-US" dirty="0" smtClean="0">
                <a:solidFill>
                  <a:schemeClr val="bg1"/>
                </a:solidFill>
              </a:rPr>
              <a:t>Decline </a:t>
            </a:r>
            <a:r>
              <a:rPr lang="en-US" dirty="0" err="1" smtClean="0">
                <a:solidFill>
                  <a:schemeClr val="bg1"/>
                </a:solidFill>
              </a:rPr>
              <a:t>PCa</a:t>
            </a:r>
            <a:r>
              <a:rPr lang="en-US" dirty="0" smtClean="0">
                <a:solidFill>
                  <a:schemeClr val="bg1"/>
                </a:solidFill>
              </a:rPr>
              <a:t> incidence from 540.8 to 416.2 per 100,000 between 2008 and 2012</a:t>
            </a:r>
          </a:p>
          <a:p>
            <a:r>
              <a:rPr lang="en-US" dirty="0" smtClean="0">
                <a:solidFill>
                  <a:schemeClr val="bg1"/>
                </a:solidFill>
              </a:rPr>
              <a:t>2016 29% reduction TRUS biopsies and 16% reduction in radical prostatectomy numbers</a:t>
            </a:r>
          </a:p>
          <a:p>
            <a:r>
              <a:rPr lang="en-US" dirty="0" smtClean="0">
                <a:solidFill>
                  <a:schemeClr val="bg1"/>
                </a:solidFill>
              </a:rPr>
              <a:t>Artifact active surveillance?</a:t>
            </a:r>
          </a:p>
          <a:p>
            <a:r>
              <a:rPr lang="en-US" dirty="0" smtClean="0">
                <a:solidFill>
                  <a:schemeClr val="bg1"/>
                </a:solidFill>
              </a:rPr>
              <a:t>Reverse stage migration?</a:t>
            </a:r>
          </a:p>
          <a:p>
            <a:r>
              <a:rPr lang="en-US" dirty="0" smtClean="0">
                <a:solidFill>
                  <a:schemeClr val="bg1"/>
                </a:solidFill>
              </a:rPr>
              <a:t>Higher rates metastatic disease at diagnosis?</a:t>
            </a:r>
            <a:endParaRPr lang="en-US" dirty="0">
              <a:solidFill>
                <a:schemeClr val="bg1"/>
              </a:solidFill>
            </a:endParaRPr>
          </a:p>
          <a:p>
            <a:r>
              <a:rPr lang="en-US" dirty="0" smtClean="0">
                <a:solidFill>
                  <a:schemeClr val="bg1"/>
                </a:solidFill>
              </a:rPr>
              <a:t>Increased </a:t>
            </a:r>
            <a:r>
              <a:rPr lang="en-US" dirty="0" err="1" smtClean="0">
                <a:solidFill>
                  <a:schemeClr val="bg1"/>
                </a:solidFill>
              </a:rPr>
              <a:t>PCa</a:t>
            </a:r>
            <a:r>
              <a:rPr lang="en-US" dirty="0" smtClean="0">
                <a:solidFill>
                  <a:schemeClr val="bg1"/>
                </a:solidFill>
              </a:rPr>
              <a:t> mortality? </a:t>
            </a:r>
          </a:p>
        </p:txBody>
      </p:sp>
      <p:cxnSp>
        <p:nvCxnSpPr>
          <p:cNvPr id="5" name="Straight Connector 4"/>
          <p:cNvCxnSpPr/>
          <p:nvPr/>
        </p:nvCxnSpPr>
        <p:spPr>
          <a:xfrm>
            <a:off x="0" y="1556238"/>
            <a:ext cx="12192000" cy="8793"/>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96316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AUA- Guidelines </a:t>
            </a:r>
            <a:endParaRPr lang="en-US" dirty="0">
              <a:solidFill>
                <a:srgbClr val="FFFF00"/>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Index patient 1 – men under 40</a:t>
            </a:r>
          </a:p>
          <a:p>
            <a:r>
              <a:rPr lang="en-US" dirty="0" smtClean="0">
                <a:solidFill>
                  <a:schemeClr val="bg1"/>
                </a:solidFill>
              </a:rPr>
              <a:t>Recommendation against PSA screening </a:t>
            </a:r>
          </a:p>
          <a:p>
            <a:r>
              <a:rPr lang="en-US" dirty="0" smtClean="0">
                <a:solidFill>
                  <a:schemeClr val="bg1"/>
                </a:solidFill>
              </a:rPr>
              <a:t>Low prevalence of clinically significant detectable prostate cancer, no evidence demonstrating benefit of screening.</a:t>
            </a:r>
          </a:p>
          <a:p>
            <a:r>
              <a:rPr lang="en-US" dirty="0" smtClean="0">
                <a:solidFill>
                  <a:schemeClr val="bg1"/>
                </a:solidFill>
              </a:rPr>
              <a:t>None of the prospective trials evaluating benefits screening included men under the age of 40 years</a:t>
            </a:r>
          </a:p>
        </p:txBody>
      </p:sp>
      <p:cxnSp>
        <p:nvCxnSpPr>
          <p:cNvPr id="5" name="Straight Connector 4"/>
          <p:cNvCxnSpPr/>
          <p:nvPr/>
        </p:nvCxnSpPr>
        <p:spPr>
          <a:xfrm>
            <a:off x="0" y="1556238"/>
            <a:ext cx="12192000" cy="8793"/>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11267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AUA- Guidelines </a:t>
            </a:r>
          </a:p>
        </p:txBody>
      </p:sp>
      <p:sp>
        <p:nvSpPr>
          <p:cNvPr id="3" name="Content Placeholder 2"/>
          <p:cNvSpPr>
            <a:spLocks noGrp="1"/>
          </p:cNvSpPr>
          <p:nvPr>
            <p:ph idx="1"/>
          </p:nvPr>
        </p:nvSpPr>
        <p:spPr/>
        <p:txBody>
          <a:bodyPr/>
          <a:lstStyle/>
          <a:p>
            <a:pPr marL="0" indent="0">
              <a:buNone/>
            </a:pPr>
            <a:r>
              <a:rPr lang="en-US" dirty="0" smtClean="0">
                <a:solidFill>
                  <a:schemeClr val="bg1"/>
                </a:solidFill>
              </a:rPr>
              <a:t>Index patient 2- Age 40-54</a:t>
            </a:r>
          </a:p>
          <a:p>
            <a:r>
              <a:rPr lang="en-US" dirty="0" smtClean="0">
                <a:solidFill>
                  <a:schemeClr val="bg1"/>
                </a:solidFill>
              </a:rPr>
              <a:t>Routine screening not recommended</a:t>
            </a:r>
          </a:p>
          <a:p>
            <a:r>
              <a:rPr lang="en-US" dirty="0" smtClean="0">
                <a:solidFill>
                  <a:schemeClr val="bg1"/>
                </a:solidFill>
              </a:rPr>
              <a:t>For men at higher risk (positive family </a:t>
            </a:r>
            <a:r>
              <a:rPr lang="en-US" dirty="0" err="1" smtClean="0">
                <a:solidFill>
                  <a:schemeClr val="bg1"/>
                </a:solidFill>
              </a:rPr>
              <a:t>hx</a:t>
            </a:r>
            <a:r>
              <a:rPr lang="en-US" dirty="0" smtClean="0">
                <a:solidFill>
                  <a:schemeClr val="bg1"/>
                </a:solidFill>
              </a:rPr>
              <a:t>/ African American) decisions regarding prostate cancer screening should be individualized.</a:t>
            </a:r>
          </a:p>
          <a:p>
            <a:r>
              <a:rPr lang="en-US" dirty="0" smtClean="0">
                <a:solidFill>
                  <a:schemeClr val="bg1"/>
                </a:solidFill>
              </a:rPr>
              <a:t>The “absence of evidence does not constitute evidence of absence” in this age group </a:t>
            </a:r>
            <a:endParaRPr lang="en-US" dirty="0">
              <a:solidFill>
                <a:schemeClr val="bg1"/>
              </a:solidFill>
            </a:endParaRPr>
          </a:p>
        </p:txBody>
      </p:sp>
      <p:cxnSp>
        <p:nvCxnSpPr>
          <p:cNvPr id="5" name="Straight Connector 4"/>
          <p:cNvCxnSpPr/>
          <p:nvPr/>
        </p:nvCxnSpPr>
        <p:spPr>
          <a:xfrm>
            <a:off x="0" y="1556238"/>
            <a:ext cx="12192000" cy="8793"/>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1284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AUA- Guidelines </a:t>
            </a:r>
          </a:p>
        </p:txBody>
      </p:sp>
      <p:sp>
        <p:nvSpPr>
          <p:cNvPr id="3" name="Content Placeholder 2"/>
          <p:cNvSpPr>
            <a:spLocks noGrp="1"/>
          </p:cNvSpPr>
          <p:nvPr>
            <p:ph idx="1"/>
          </p:nvPr>
        </p:nvSpPr>
        <p:spPr/>
        <p:txBody>
          <a:bodyPr/>
          <a:lstStyle/>
          <a:p>
            <a:pPr marL="0" indent="0">
              <a:buNone/>
            </a:pPr>
            <a:r>
              <a:rPr lang="en-US" dirty="0" smtClean="0">
                <a:solidFill>
                  <a:schemeClr val="bg1"/>
                </a:solidFill>
              </a:rPr>
              <a:t>Index patient 3- Age 55-69</a:t>
            </a:r>
          </a:p>
          <a:p>
            <a:r>
              <a:rPr lang="en-US" dirty="0" smtClean="0">
                <a:solidFill>
                  <a:schemeClr val="bg1"/>
                </a:solidFill>
              </a:rPr>
              <a:t>Strong recommendation shared decision making with regards to PSA screening and proceeding based on men’s values and preferences</a:t>
            </a:r>
          </a:p>
          <a:p>
            <a:r>
              <a:rPr lang="en-US" dirty="0" smtClean="0">
                <a:solidFill>
                  <a:schemeClr val="bg1"/>
                </a:solidFill>
              </a:rPr>
              <a:t>The greatest benefit to screening is within this age group</a:t>
            </a:r>
          </a:p>
          <a:p>
            <a:r>
              <a:rPr lang="en-US" dirty="0" smtClean="0">
                <a:solidFill>
                  <a:schemeClr val="bg1"/>
                </a:solidFill>
              </a:rPr>
              <a:t>To reduce harms of screening, a routine screening interval of two years or more may be preferred over annual screening in those men that have participated in shared decision-making and decided on screening</a:t>
            </a:r>
            <a:endParaRPr lang="en-US" dirty="0">
              <a:solidFill>
                <a:schemeClr val="bg1"/>
              </a:solidFill>
            </a:endParaRPr>
          </a:p>
        </p:txBody>
      </p:sp>
      <p:cxnSp>
        <p:nvCxnSpPr>
          <p:cNvPr id="5" name="Straight Connector 4"/>
          <p:cNvCxnSpPr/>
          <p:nvPr/>
        </p:nvCxnSpPr>
        <p:spPr>
          <a:xfrm>
            <a:off x="0" y="1556238"/>
            <a:ext cx="12192000" cy="8793"/>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30189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Shared </a:t>
            </a:r>
            <a:r>
              <a:rPr lang="en-US" dirty="0">
                <a:solidFill>
                  <a:srgbClr val="FFFF00"/>
                </a:solidFill>
              </a:rPr>
              <a:t>D</a:t>
            </a:r>
            <a:r>
              <a:rPr lang="en-US" dirty="0" smtClean="0">
                <a:solidFill>
                  <a:srgbClr val="FFFF00"/>
                </a:solidFill>
              </a:rPr>
              <a:t>ecision Making</a:t>
            </a:r>
            <a:endParaRPr lang="en-US" dirty="0">
              <a:solidFill>
                <a:srgbClr val="FFFF00"/>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Should include a discussion of</a:t>
            </a:r>
          </a:p>
          <a:p>
            <a:r>
              <a:rPr lang="en-US" dirty="0" smtClean="0">
                <a:solidFill>
                  <a:schemeClr val="bg1"/>
                </a:solidFill>
              </a:rPr>
              <a:t>mortality risk from other co-morbid conditions</a:t>
            </a:r>
          </a:p>
          <a:p>
            <a:r>
              <a:rPr lang="en-US" dirty="0" smtClean="0">
                <a:solidFill>
                  <a:schemeClr val="bg1"/>
                </a:solidFill>
              </a:rPr>
              <a:t>individual risk for prostate cancer</a:t>
            </a:r>
          </a:p>
          <a:p>
            <a:r>
              <a:rPr lang="en-US" dirty="0" smtClean="0">
                <a:solidFill>
                  <a:schemeClr val="bg1"/>
                </a:solidFill>
              </a:rPr>
              <a:t>The degree to which screening might influence his overall life expectancy and chance of experiencing morbidity from prostate cancer or its treatment.</a:t>
            </a:r>
            <a:endParaRPr lang="en-US" dirty="0">
              <a:solidFill>
                <a:schemeClr val="bg1"/>
              </a:solidFill>
            </a:endParaRPr>
          </a:p>
        </p:txBody>
      </p:sp>
      <p:cxnSp>
        <p:nvCxnSpPr>
          <p:cNvPr id="5" name="Straight Connector 4"/>
          <p:cNvCxnSpPr/>
          <p:nvPr/>
        </p:nvCxnSpPr>
        <p:spPr>
          <a:xfrm>
            <a:off x="0" y="1556238"/>
            <a:ext cx="12192000" cy="8793"/>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31981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Shared Decision Making</a:t>
            </a:r>
            <a:endParaRPr lang="en-US" dirty="0">
              <a:solidFill>
                <a:srgbClr val="FFFF00"/>
              </a:solidFill>
            </a:endParaRPr>
          </a:p>
        </p:txBody>
      </p:sp>
      <p:pic>
        <p:nvPicPr>
          <p:cNvPr id="7" name="Content Placeholder 6"/>
          <p:cNvPicPr>
            <a:picLocks noGrp="1" noChangeAspect="1"/>
          </p:cNvPicPr>
          <p:nvPr>
            <p:ph idx="1"/>
          </p:nvPr>
        </p:nvPicPr>
        <p:blipFill>
          <a:blip r:embed="rId2"/>
          <a:stretch>
            <a:fillRect/>
          </a:stretch>
        </p:blipFill>
        <p:spPr>
          <a:xfrm>
            <a:off x="4522258" y="1644101"/>
            <a:ext cx="7074796" cy="5114067"/>
          </a:xfrm>
          <a:prstGeom prst="rect">
            <a:avLst/>
          </a:prstGeom>
        </p:spPr>
      </p:pic>
      <p:cxnSp>
        <p:nvCxnSpPr>
          <p:cNvPr id="5" name="Straight Connector 4"/>
          <p:cNvCxnSpPr/>
          <p:nvPr/>
        </p:nvCxnSpPr>
        <p:spPr>
          <a:xfrm>
            <a:off x="0" y="1556238"/>
            <a:ext cx="12192000" cy="8793"/>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p:nvPicPr>
        <p:blipFill>
          <a:blip r:embed="rId3"/>
          <a:stretch>
            <a:fillRect/>
          </a:stretch>
        </p:blipFill>
        <p:spPr>
          <a:xfrm>
            <a:off x="479545" y="1913548"/>
            <a:ext cx="3738253" cy="4575175"/>
          </a:xfrm>
          <a:prstGeom prst="rect">
            <a:avLst/>
          </a:prstGeom>
        </p:spPr>
      </p:pic>
    </p:spTree>
    <p:extLst>
      <p:ext uri="{BB962C8B-B14F-4D97-AF65-F5344CB8AC3E}">
        <p14:creationId xmlns:p14="http://schemas.microsoft.com/office/powerpoint/2010/main" val="1512108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AUA- Guidelines </a:t>
            </a:r>
          </a:p>
        </p:txBody>
      </p:sp>
      <p:sp>
        <p:nvSpPr>
          <p:cNvPr id="3" name="Content Placeholder 2"/>
          <p:cNvSpPr>
            <a:spLocks noGrp="1"/>
          </p:cNvSpPr>
          <p:nvPr>
            <p:ph idx="1"/>
          </p:nvPr>
        </p:nvSpPr>
        <p:spPr/>
        <p:txBody>
          <a:bodyPr/>
          <a:lstStyle/>
          <a:p>
            <a:pPr marL="0" indent="0">
              <a:buNone/>
            </a:pPr>
            <a:r>
              <a:rPr lang="en-US" dirty="0" smtClean="0">
                <a:solidFill>
                  <a:schemeClr val="bg1"/>
                </a:solidFill>
              </a:rPr>
              <a:t>Index patient 4- Age 70+</a:t>
            </a:r>
          </a:p>
          <a:p>
            <a:r>
              <a:rPr lang="en-US" dirty="0">
                <a:solidFill>
                  <a:schemeClr val="bg1"/>
                </a:solidFill>
              </a:rPr>
              <a:t>Routine screening not recommended</a:t>
            </a:r>
          </a:p>
          <a:p>
            <a:r>
              <a:rPr lang="en-US" dirty="0" smtClean="0">
                <a:solidFill>
                  <a:schemeClr val="bg1"/>
                </a:solidFill>
              </a:rPr>
              <a:t>Some men in excellent health with life expectancy &gt;10-15 years may benefit from PSA screening –evidence extremely limited</a:t>
            </a:r>
          </a:p>
          <a:p>
            <a:r>
              <a:rPr lang="en-US" dirty="0" smtClean="0">
                <a:solidFill>
                  <a:schemeClr val="bg1"/>
                </a:solidFill>
              </a:rPr>
              <a:t>Men who choose to be screened should be counseled </a:t>
            </a:r>
            <a:r>
              <a:rPr lang="en-US" dirty="0" err="1" smtClean="0">
                <a:solidFill>
                  <a:schemeClr val="bg1"/>
                </a:solidFill>
              </a:rPr>
              <a:t>strng</a:t>
            </a:r>
            <a:r>
              <a:rPr lang="en-US" dirty="0" smtClean="0">
                <a:solidFill>
                  <a:schemeClr val="bg1"/>
                </a:solidFill>
              </a:rPr>
              <a:t> ratio of harm to benefit with high likelihood over diagnosis low- risk disease .</a:t>
            </a:r>
          </a:p>
          <a:p>
            <a:r>
              <a:rPr lang="en-US" dirty="0" smtClean="0">
                <a:solidFill>
                  <a:schemeClr val="bg1"/>
                </a:solidFill>
              </a:rPr>
              <a:t>In older men panel recommends </a:t>
            </a:r>
          </a:p>
          <a:p>
            <a:pPr marL="0" indent="0">
              <a:buNone/>
            </a:pPr>
            <a:r>
              <a:rPr lang="en-US" dirty="0">
                <a:solidFill>
                  <a:schemeClr val="bg1"/>
                </a:solidFill>
              </a:rPr>
              <a:t> </a:t>
            </a:r>
            <a:r>
              <a:rPr lang="en-US" dirty="0" smtClean="0">
                <a:solidFill>
                  <a:schemeClr val="bg1"/>
                </a:solidFill>
              </a:rPr>
              <a:t>   1) Increase biopsy threshold to 10 ng/ml</a:t>
            </a:r>
          </a:p>
          <a:p>
            <a:pPr marL="0" indent="0">
              <a:buNone/>
            </a:pPr>
            <a:r>
              <a:rPr lang="en-US" dirty="0">
                <a:solidFill>
                  <a:schemeClr val="bg1"/>
                </a:solidFill>
              </a:rPr>
              <a:t> </a:t>
            </a:r>
            <a:r>
              <a:rPr lang="en-US" dirty="0" smtClean="0">
                <a:solidFill>
                  <a:schemeClr val="bg1"/>
                </a:solidFill>
              </a:rPr>
              <a:t>   2) Discontinuation PSA screening among men PSA &lt; 3 ng/ml</a:t>
            </a:r>
          </a:p>
          <a:p>
            <a:pPr marL="0" indent="0">
              <a:buNone/>
            </a:pPr>
            <a:endParaRPr lang="en-US" dirty="0" smtClean="0">
              <a:solidFill>
                <a:schemeClr val="bg1"/>
              </a:solidFill>
            </a:endParaRPr>
          </a:p>
        </p:txBody>
      </p:sp>
      <p:cxnSp>
        <p:nvCxnSpPr>
          <p:cNvPr id="5" name="Straight Connector 4"/>
          <p:cNvCxnSpPr/>
          <p:nvPr/>
        </p:nvCxnSpPr>
        <p:spPr>
          <a:xfrm>
            <a:off x="0" y="1556238"/>
            <a:ext cx="12192000" cy="8793"/>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03228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Additional Tests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Digital Rectal Examination</a:t>
            </a:r>
          </a:p>
          <a:p>
            <a:r>
              <a:rPr lang="en-US" dirty="0" smtClean="0">
                <a:solidFill>
                  <a:schemeClr val="bg1"/>
                </a:solidFill>
              </a:rPr>
              <a:t>Free and total PSA- 4-10 ng/ml</a:t>
            </a:r>
          </a:p>
          <a:p>
            <a:r>
              <a:rPr lang="en-US" dirty="0" smtClean="0">
                <a:solidFill>
                  <a:schemeClr val="bg1"/>
                </a:solidFill>
              </a:rPr>
              <a:t>PCA3 ( Prostate Cancer Gene 3)- Urine marker after DRE</a:t>
            </a:r>
          </a:p>
          <a:p>
            <a:r>
              <a:rPr lang="en-US" dirty="0" smtClean="0">
                <a:solidFill>
                  <a:schemeClr val="bg1"/>
                </a:solidFill>
              </a:rPr>
              <a:t>Select </a:t>
            </a:r>
            <a:r>
              <a:rPr lang="en-US" dirty="0" err="1" smtClean="0">
                <a:solidFill>
                  <a:schemeClr val="bg1"/>
                </a:solidFill>
              </a:rPr>
              <a:t>MDx</a:t>
            </a:r>
            <a:r>
              <a:rPr lang="en-US" dirty="0" smtClean="0">
                <a:solidFill>
                  <a:schemeClr val="bg1"/>
                </a:solidFill>
              </a:rPr>
              <a:t>- Urine after DRE</a:t>
            </a:r>
          </a:p>
          <a:p>
            <a:r>
              <a:rPr lang="en-US" dirty="0" smtClean="0">
                <a:solidFill>
                  <a:schemeClr val="bg1"/>
                </a:solidFill>
              </a:rPr>
              <a:t>Prostate Health Index </a:t>
            </a:r>
          </a:p>
          <a:p>
            <a:r>
              <a:rPr lang="en-US" dirty="0" smtClean="0">
                <a:solidFill>
                  <a:schemeClr val="bg1"/>
                </a:solidFill>
              </a:rPr>
              <a:t>4K score</a:t>
            </a:r>
          </a:p>
          <a:p>
            <a:r>
              <a:rPr lang="en-US" dirty="0" smtClean="0">
                <a:solidFill>
                  <a:schemeClr val="bg1"/>
                </a:solidFill>
              </a:rPr>
              <a:t>Risk Calculators</a:t>
            </a:r>
          </a:p>
          <a:p>
            <a:r>
              <a:rPr lang="en-US" dirty="0" smtClean="0">
                <a:solidFill>
                  <a:schemeClr val="bg1"/>
                </a:solidFill>
              </a:rPr>
              <a:t>MRI</a:t>
            </a:r>
          </a:p>
          <a:p>
            <a:endParaRPr lang="en-US" dirty="0">
              <a:solidFill>
                <a:schemeClr val="bg1"/>
              </a:solidFill>
            </a:endParaRPr>
          </a:p>
        </p:txBody>
      </p:sp>
      <p:cxnSp>
        <p:nvCxnSpPr>
          <p:cNvPr id="5" name="Straight Connector 4"/>
          <p:cNvCxnSpPr/>
          <p:nvPr/>
        </p:nvCxnSpPr>
        <p:spPr>
          <a:xfrm>
            <a:off x="0" y="1556238"/>
            <a:ext cx="12192000" cy="8793"/>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8263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Case Scenario</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53 </a:t>
            </a:r>
            <a:r>
              <a:rPr lang="en-US" dirty="0" err="1" smtClean="0">
                <a:solidFill>
                  <a:schemeClr val="bg1"/>
                </a:solidFill>
              </a:rPr>
              <a:t>yo</a:t>
            </a:r>
            <a:r>
              <a:rPr lang="en-US" dirty="0" smtClean="0">
                <a:solidFill>
                  <a:schemeClr val="bg1"/>
                </a:solidFill>
              </a:rPr>
              <a:t> neighbor and husband of your </a:t>
            </a:r>
            <a:r>
              <a:rPr lang="en-US" dirty="0" err="1" smtClean="0">
                <a:solidFill>
                  <a:schemeClr val="bg1"/>
                </a:solidFill>
              </a:rPr>
              <a:t>wifes</a:t>
            </a:r>
            <a:r>
              <a:rPr lang="en-US" dirty="0" smtClean="0">
                <a:solidFill>
                  <a:schemeClr val="bg1"/>
                </a:solidFill>
              </a:rPr>
              <a:t> best friend - Randy presents to your backyard to discuss PSA screening. Randy is an engineer and nervous about dying of prostate cancer as well as many other medical conditions. He states that he has no family history of prostate cancer and no issues voiding-etc. </a:t>
            </a:r>
          </a:p>
          <a:p>
            <a:r>
              <a:rPr lang="en-US" dirty="0" smtClean="0">
                <a:solidFill>
                  <a:schemeClr val="bg1"/>
                </a:solidFill>
              </a:rPr>
              <a:t>He also has a fellow engineer- Ricky- that he works with who's father had prostate cancer diagnosed at age 53. He had a successful RALP and is cancer free 12 years later. Randy wants to know what to tell Ricky what he needs to do about cancer screening. Ricky is 50.  </a:t>
            </a:r>
            <a:endParaRPr lang="en-US" dirty="0">
              <a:solidFill>
                <a:schemeClr val="bg1"/>
              </a:solidFill>
            </a:endParaRPr>
          </a:p>
        </p:txBody>
      </p:sp>
      <p:cxnSp>
        <p:nvCxnSpPr>
          <p:cNvPr id="5" name="Straight Connector 4"/>
          <p:cNvCxnSpPr/>
          <p:nvPr/>
        </p:nvCxnSpPr>
        <p:spPr>
          <a:xfrm>
            <a:off x="0" y="1556238"/>
            <a:ext cx="12192000" cy="8793"/>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1236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Revisiting PSA</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PSAD</a:t>
            </a:r>
          </a:p>
          <a:p>
            <a:r>
              <a:rPr lang="en-US" dirty="0" smtClean="0">
                <a:solidFill>
                  <a:schemeClr val="bg1"/>
                </a:solidFill>
              </a:rPr>
              <a:t>PSAV</a:t>
            </a:r>
          </a:p>
          <a:p>
            <a:endParaRPr lang="en-US" dirty="0">
              <a:solidFill>
                <a:schemeClr val="bg1"/>
              </a:solidFill>
            </a:endParaRPr>
          </a:p>
        </p:txBody>
      </p:sp>
      <p:cxnSp>
        <p:nvCxnSpPr>
          <p:cNvPr id="5" name="Straight Connector 4"/>
          <p:cNvCxnSpPr/>
          <p:nvPr/>
        </p:nvCxnSpPr>
        <p:spPr>
          <a:xfrm>
            <a:off x="0" y="1556238"/>
            <a:ext cx="12192000" cy="8793"/>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p:nvPicPr>
        <p:blipFill>
          <a:blip r:embed="rId2"/>
          <a:stretch>
            <a:fillRect/>
          </a:stretch>
        </p:blipFill>
        <p:spPr>
          <a:xfrm>
            <a:off x="2239106" y="3259871"/>
            <a:ext cx="7001609" cy="3238244"/>
          </a:xfrm>
          <a:prstGeom prst="rect">
            <a:avLst/>
          </a:prstGeom>
        </p:spPr>
      </p:pic>
    </p:spTree>
    <p:extLst>
      <p:ext uri="{BB962C8B-B14F-4D97-AF65-F5344CB8AC3E}">
        <p14:creationId xmlns:p14="http://schemas.microsoft.com/office/powerpoint/2010/main" val="3605697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Randy</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53 </a:t>
            </a:r>
            <a:r>
              <a:rPr lang="en-US" dirty="0" err="1" smtClean="0">
                <a:solidFill>
                  <a:schemeClr val="bg1"/>
                </a:solidFill>
              </a:rPr>
              <a:t>yo</a:t>
            </a:r>
            <a:r>
              <a:rPr lang="en-US" dirty="0" smtClean="0">
                <a:solidFill>
                  <a:schemeClr val="bg1"/>
                </a:solidFill>
              </a:rPr>
              <a:t> male with no risk factors</a:t>
            </a:r>
            <a:endParaRPr lang="en-US" dirty="0">
              <a:solidFill>
                <a:schemeClr val="bg1"/>
              </a:solidFill>
            </a:endParaRPr>
          </a:p>
        </p:txBody>
      </p:sp>
      <p:cxnSp>
        <p:nvCxnSpPr>
          <p:cNvPr id="5" name="Straight Connector 4"/>
          <p:cNvCxnSpPr/>
          <p:nvPr/>
        </p:nvCxnSpPr>
        <p:spPr>
          <a:xfrm>
            <a:off x="0" y="1556238"/>
            <a:ext cx="12192000" cy="8793"/>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pic>
        <p:nvPicPr>
          <p:cNvPr id="4" name="Picture 3"/>
          <p:cNvPicPr>
            <a:picLocks noChangeAspect="1"/>
          </p:cNvPicPr>
          <p:nvPr/>
        </p:nvPicPr>
        <p:blipFill>
          <a:blip r:embed="rId2"/>
          <a:stretch>
            <a:fillRect/>
          </a:stretch>
        </p:blipFill>
        <p:spPr>
          <a:xfrm>
            <a:off x="1201248" y="2587869"/>
            <a:ext cx="2904760" cy="3774714"/>
          </a:xfrm>
          <a:prstGeom prst="rect">
            <a:avLst/>
          </a:prstGeom>
        </p:spPr>
      </p:pic>
      <p:sp>
        <p:nvSpPr>
          <p:cNvPr id="6" name="TextBox 5"/>
          <p:cNvSpPr txBox="1"/>
          <p:nvPr/>
        </p:nvSpPr>
        <p:spPr>
          <a:xfrm>
            <a:off x="5099538" y="2587869"/>
            <a:ext cx="6254262" cy="3816429"/>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Routine screening not recommended</a:t>
            </a:r>
          </a:p>
          <a:p>
            <a:pPr marL="285750" indent="-285750">
              <a:buFont typeface="Arial" panose="020B0604020202020204" pitchFamily="34" charset="0"/>
              <a:buChar char="•"/>
            </a:pPr>
            <a:r>
              <a:rPr lang="en-US" sz="2800" dirty="0">
                <a:solidFill>
                  <a:schemeClr val="bg1"/>
                </a:solidFill>
              </a:rPr>
              <a:t>For men at higher risk (positive family </a:t>
            </a:r>
            <a:r>
              <a:rPr lang="en-US" sz="2800" dirty="0" err="1">
                <a:solidFill>
                  <a:schemeClr val="bg1"/>
                </a:solidFill>
              </a:rPr>
              <a:t>hx</a:t>
            </a:r>
            <a:r>
              <a:rPr lang="en-US" sz="2800" dirty="0">
                <a:solidFill>
                  <a:schemeClr val="bg1"/>
                </a:solidFill>
              </a:rPr>
              <a:t>/ African American) decisions regarding prostate cancer screening should be individualized.</a:t>
            </a:r>
          </a:p>
          <a:p>
            <a:pPr marL="285750" indent="-285750">
              <a:buFont typeface="Arial" panose="020B0604020202020204" pitchFamily="34" charset="0"/>
              <a:buChar char="•"/>
            </a:pPr>
            <a:r>
              <a:rPr lang="en-US" sz="2800" dirty="0">
                <a:solidFill>
                  <a:schemeClr val="bg1"/>
                </a:solidFill>
              </a:rPr>
              <a:t>The “absence of evidence does not constitute evidence of absence” in this age group </a:t>
            </a:r>
          </a:p>
          <a:p>
            <a:endParaRPr lang="en-US" dirty="0"/>
          </a:p>
        </p:txBody>
      </p:sp>
    </p:spTree>
    <p:extLst>
      <p:ext uri="{BB962C8B-B14F-4D97-AF65-F5344CB8AC3E}">
        <p14:creationId xmlns:p14="http://schemas.microsoft.com/office/powerpoint/2010/main" val="3423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Ricky</a:t>
            </a:r>
            <a:endParaRPr lang="en-US" dirty="0">
              <a:solidFill>
                <a:srgbClr val="FFFF00"/>
              </a:solidFill>
            </a:endParaRPr>
          </a:p>
        </p:txBody>
      </p:sp>
      <p:sp>
        <p:nvSpPr>
          <p:cNvPr id="3" name="Content Placeholder 2"/>
          <p:cNvSpPr>
            <a:spLocks noGrp="1"/>
          </p:cNvSpPr>
          <p:nvPr>
            <p:ph idx="1"/>
          </p:nvPr>
        </p:nvSpPr>
        <p:spPr/>
        <p:txBody>
          <a:bodyPr/>
          <a:lstStyle/>
          <a:p>
            <a:r>
              <a:rPr lang="en-US" smtClean="0">
                <a:solidFill>
                  <a:schemeClr val="bg1"/>
                </a:solidFill>
              </a:rPr>
              <a:t>50 </a:t>
            </a:r>
            <a:r>
              <a:rPr lang="en-US" dirty="0" err="1" smtClean="0">
                <a:solidFill>
                  <a:schemeClr val="bg1"/>
                </a:solidFill>
              </a:rPr>
              <a:t>yo</a:t>
            </a:r>
            <a:r>
              <a:rPr lang="en-US" dirty="0" smtClean="0">
                <a:solidFill>
                  <a:schemeClr val="bg1"/>
                </a:solidFill>
              </a:rPr>
              <a:t> male with risk factors</a:t>
            </a:r>
            <a:endParaRPr lang="en-US" dirty="0">
              <a:solidFill>
                <a:schemeClr val="bg1"/>
              </a:solidFill>
            </a:endParaRPr>
          </a:p>
        </p:txBody>
      </p:sp>
      <p:cxnSp>
        <p:nvCxnSpPr>
          <p:cNvPr id="5" name="Straight Connector 4"/>
          <p:cNvCxnSpPr/>
          <p:nvPr/>
        </p:nvCxnSpPr>
        <p:spPr>
          <a:xfrm>
            <a:off x="0" y="1556238"/>
            <a:ext cx="12192000" cy="8793"/>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pic>
        <p:nvPicPr>
          <p:cNvPr id="4" name="Picture 3"/>
          <p:cNvPicPr>
            <a:picLocks noChangeAspect="1"/>
          </p:cNvPicPr>
          <p:nvPr/>
        </p:nvPicPr>
        <p:blipFill>
          <a:blip r:embed="rId2"/>
          <a:stretch>
            <a:fillRect/>
          </a:stretch>
        </p:blipFill>
        <p:spPr>
          <a:xfrm>
            <a:off x="838200" y="2421183"/>
            <a:ext cx="3002940" cy="4269486"/>
          </a:xfrm>
          <a:prstGeom prst="rect">
            <a:avLst/>
          </a:prstGeom>
        </p:spPr>
      </p:pic>
      <p:sp>
        <p:nvSpPr>
          <p:cNvPr id="6" name="TextBox 5"/>
          <p:cNvSpPr txBox="1"/>
          <p:nvPr/>
        </p:nvSpPr>
        <p:spPr>
          <a:xfrm>
            <a:off x="5099538" y="2587869"/>
            <a:ext cx="6254262" cy="3816429"/>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Routine screening not recommended</a:t>
            </a:r>
          </a:p>
          <a:p>
            <a:pPr marL="285750" indent="-285750">
              <a:buFont typeface="Arial" panose="020B0604020202020204" pitchFamily="34" charset="0"/>
              <a:buChar char="•"/>
            </a:pPr>
            <a:r>
              <a:rPr lang="en-US" sz="2800" dirty="0">
                <a:solidFill>
                  <a:schemeClr val="bg1"/>
                </a:solidFill>
              </a:rPr>
              <a:t>For men at higher risk (positive family </a:t>
            </a:r>
            <a:r>
              <a:rPr lang="en-US" sz="2800" dirty="0" err="1">
                <a:solidFill>
                  <a:schemeClr val="bg1"/>
                </a:solidFill>
              </a:rPr>
              <a:t>hx</a:t>
            </a:r>
            <a:r>
              <a:rPr lang="en-US" sz="2800" dirty="0">
                <a:solidFill>
                  <a:schemeClr val="bg1"/>
                </a:solidFill>
              </a:rPr>
              <a:t>/ African American) decisions regarding prostate cancer screening should be individualized.</a:t>
            </a:r>
          </a:p>
          <a:p>
            <a:pPr marL="285750" indent="-285750">
              <a:buFont typeface="Arial" panose="020B0604020202020204" pitchFamily="34" charset="0"/>
              <a:buChar char="•"/>
            </a:pPr>
            <a:r>
              <a:rPr lang="en-US" sz="2800" dirty="0">
                <a:solidFill>
                  <a:schemeClr val="bg1"/>
                </a:solidFill>
              </a:rPr>
              <a:t>The “absence of evidence does not constitute evidence of absence” in this age group </a:t>
            </a:r>
          </a:p>
          <a:p>
            <a:endParaRPr lang="en-US" dirty="0"/>
          </a:p>
        </p:txBody>
      </p:sp>
    </p:spTree>
    <p:extLst>
      <p:ext uri="{BB962C8B-B14F-4D97-AF65-F5344CB8AC3E}">
        <p14:creationId xmlns:p14="http://schemas.microsoft.com/office/powerpoint/2010/main" val="2464023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FF00"/>
              </a:solidFill>
            </a:endParaRPr>
          </a:p>
        </p:txBody>
      </p:sp>
      <p:sp>
        <p:nvSpPr>
          <p:cNvPr id="3" name="Content Placeholder 2"/>
          <p:cNvSpPr>
            <a:spLocks noGrp="1"/>
          </p:cNvSpPr>
          <p:nvPr>
            <p:ph idx="1"/>
          </p:nvPr>
        </p:nvSpPr>
        <p:spPr/>
        <p:txBody>
          <a:bodyPr/>
          <a:lstStyle/>
          <a:p>
            <a:endParaRPr lang="en-US" dirty="0">
              <a:solidFill>
                <a:schemeClr val="bg1"/>
              </a:solidFill>
            </a:endParaRPr>
          </a:p>
        </p:txBody>
      </p:sp>
      <p:cxnSp>
        <p:nvCxnSpPr>
          <p:cNvPr id="5" name="Straight Connector 4"/>
          <p:cNvCxnSpPr/>
          <p:nvPr/>
        </p:nvCxnSpPr>
        <p:spPr>
          <a:xfrm>
            <a:off x="0" y="1556238"/>
            <a:ext cx="12192000" cy="8793"/>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pic>
        <p:nvPicPr>
          <p:cNvPr id="4" name="Picture 3"/>
          <p:cNvPicPr>
            <a:picLocks noChangeAspect="1"/>
          </p:cNvPicPr>
          <p:nvPr/>
        </p:nvPicPr>
        <p:blipFill>
          <a:blip r:embed="rId2"/>
          <a:stretch>
            <a:fillRect/>
          </a:stretch>
        </p:blipFill>
        <p:spPr>
          <a:xfrm>
            <a:off x="-1" y="0"/>
            <a:ext cx="12215267" cy="6858000"/>
          </a:xfrm>
          <a:prstGeom prst="rect">
            <a:avLst/>
          </a:prstGeom>
        </p:spPr>
      </p:pic>
    </p:spTree>
    <p:extLst>
      <p:ext uri="{BB962C8B-B14F-4D97-AF65-F5344CB8AC3E}">
        <p14:creationId xmlns:p14="http://schemas.microsoft.com/office/powerpoint/2010/main" val="1883609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PSA</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Prostate Specific Antigen</a:t>
            </a:r>
            <a:endParaRPr lang="en-US" dirty="0">
              <a:solidFill>
                <a:schemeClr val="bg1"/>
              </a:solidFill>
            </a:endParaRPr>
          </a:p>
        </p:txBody>
      </p:sp>
      <p:cxnSp>
        <p:nvCxnSpPr>
          <p:cNvPr id="5" name="Straight Connector 4"/>
          <p:cNvCxnSpPr/>
          <p:nvPr/>
        </p:nvCxnSpPr>
        <p:spPr>
          <a:xfrm>
            <a:off x="0" y="1556238"/>
            <a:ext cx="12192000" cy="8793"/>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pic>
        <p:nvPicPr>
          <p:cNvPr id="4" name="Picture 3"/>
          <p:cNvPicPr>
            <a:picLocks noChangeAspect="1"/>
          </p:cNvPicPr>
          <p:nvPr/>
        </p:nvPicPr>
        <p:blipFill>
          <a:blip r:embed="rId2"/>
          <a:stretch>
            <a:fillRect/>
          </a:stretch>
        </p:blipFill>
        <p:spPr>
          <a:xfrm>
            <a:off x="838199" y="2460075"/>
            <a:ext cx="5575333" cy="3716888"/>
          </a:xfrm>
          <a:prstGeom prst="rect">
            <a:avLst/>
          </a:prstGeom>
        </p:spPr>
      </p:pic>
      <p:pic>
        <p:nvPicPr>
          <p:cNvPr id="6" name="Picture 5"/>
          <p:cNvPicPr>
            <a:picLocks noChangeAspect="1"/>
          </p:cNvPicPr>
          <p:nvPr/>
        </p:nvPicPr>
        <p:blipFill>
          <a:blip r:embed="rId3"/>
          <a:stretch>
            <a:fillRect/>
          </a:stretch>
        </p:blipFill>
        <p:spPr>
          <a:xfrm>
            <a:off x="6647350" y="2421962"/>
            <a:ext cx="5064003" cy="3793114"/>
          </a:xfrm>
          <a:prstGeom prst="rect">
            <a:avLst/>
          </a:prstGeom>
        </p:spPr>
      </p:pic>
    </p:spTree>
    <p:extLst>
      <p:ext uri="{BB962C8B-B14F-4D97-AF65-F5344CB8AC3E}">
        <p14:creationId xmlns:p14="http://schemas.microsoft.com/office/powerpoint/2010/main" val="3382192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FF00"/>
              </a:solidFill>
            </a:endParaRPr>
          </a:p>
        </p:txBody>
      </p:sp>
      <p:sp>
        <p:nvSpPr>
          <p:cNvPr id="3" name="Content Placeholder 2"/>
          <p:cNvSpPr>
            <a:spLocks noGrp="1"/>
          </p:cNvSpPr>
          <p:nvPr>
            <p:ph idx="1"/>
          </p:nvPr>
        </p:nvSpPr>
        <p:spPr/>
        <p:txBody>
          <a:bodyPr/>
          <a:lstStyle/>
          <a:p>
            <a:endParaRPr lang="en-US" dirty="0">
              <a:solidFill>
                <a:schemeClr val="bg1"/>
              </a:solidFill>
            </a:endParaRPr>
          </a:p>
        </p:txBody>
      </p:sp>
      <p:cxnSp>
        <p:nvCxnSpPr>
          <p:cNvPr id="5" name="Straight Connector 4"/>
          <p:cNvCxnSpPr/>
          <p:nvPr/>
        </p:nvCxnSpPr>
        <p:spPr>
          <a:xfrm>
            <a:off x="0" y="1556238"/>
            <a:ext cx="12192000" cy="8793"/>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p:nvPicPr>
        <p:blipFill>
          <a:blip r:embed="rId2"/>
          <a:stretch>
            <a:fillRect/>
          </a:stretch>
        </p:blipFill>
        <p:spPr>
          <a:xfrm>
            <a:off x="0" y="759434"/>
            <a:ext cx="12174148" cy="4946773"/>
          </a:xfrm>
          <a:prstGeom prst="rect">
            <a:avLst/>
          </a:prstGeom>
        </p:spPr>
      </p:pic>
    </p:spTree>
    <p:extLst>
      <p:ext uri="{BB962C8B-B14F-4D97-AF65-F5344CB8AC3E}">
        <p14:creationId xmlns:p14="http://schemas.microsoft.com/office/powerpoint/2010/main" val="1205923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FF00"/>
              </a:solidFill>
            </a:endParaRPr>
          </a:p>
        </p:txBody>
      </p:sp>
      <p:sp>
        <p:nvSpPr>
          <p:cNvPr id="3" name="Content Placeholder 2"/>
          <p:cNvSpPr>
            <a:spLocks noGrp="1"/>
          </p:cNvSpPr>
          <p:nvPr>
            <p:ph idx="1"/>
          </p:nvPr>
        </p:nvSpPr>
        <p:spPr/>
        <p:txBody>
          <a:bodyPr/>
          <a:lstStyle/>
          <a:p>
            <a:endParaRPr lang="en-US" dirty="0">
              <a:solidFill>
                <a:schemeClr val="bg1"/>
              </a:solidFill>
            </a:endParaRPr>
          </a:p>
        </p:txBody>
      </p:sp>
      <p:cxnSp>
        <p:nvCxnSpPr>
          <p:cNvPr id="5" name="Straight Connector 4"/>
          <p:cNvCxnSpPr/>
          <p:nvPr/>
        </p:nvCxnSpPr>
        <p:spPr>
          <a:xfrm>
            <a:off x="0" y="1556238"/>
            <a:ext cx="12192000" cy="8793"/>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pic>
        <p:nvPicPr>
          <p:cNvPr id="4" name="Picture 3"/>
          <p:cNvPicPr>
            <a:picLocks noChangeAspect="1"/>
          </p:cNvPicPr>
          <p:nvPr/>
        </p:nvPicPr>
        <p:blipFill>
          <a:blip r:embed="rId2"/>
          <a:stretch>
            <a:fillRect/>
          </a:stretch>
        </p:blipFill>
        <p:spPr>
          <a:xfrm>
            <a:off x="0" y="-149470"/>
            <a:ext cx="12192000" cy="7193280"/>
          </a:xfrm>
          <a:prstGeom prst="rect">
            <a:avLst/>
          </a:prstGeom>
        </p:spPr>
      </p:pic>
    </p:spTree>
    <p:extLst>
      <p:ext uri="{BB962C8B-B14F-4D97-AF65-F5344CB8AC3E}">
        <p14:creationId xmlns:p14="http://schemas.microsoft.com/office/powerpoint/2010/main" val="3077900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211015"/>
            <a:ext cx="12192000" cy="7833360"/>
          </a:xfrm>
          <a:prstGeom prst="rect">
            <a:avLst/>
          </a:prstGeom>
        </p:spPr>
      </p:pic>
    </p:spTree>
    <p:extLst>
      <p:ext uri="{BB962C8B-B14F-4D97-AF65-F5344CB8AC3E}">
        <p14:creationId xmlns:p14="http://schemas.microsoft.com/office/powerpoint/2010/main" val="2712707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39468"/>
            <a:ext cx="10515600" cy="1325563"/>
          </a:xfrm>
        </p:spPr>
        <p:txBody>
          <a:bodyPr/>
          <a:lstStyle/>
          <a:p>
            <a:r>
              <a:rPr lang="en-US" dirty="0">
                <a:solidFill>
                  <a:srgbClr val="FFFF00"/>
                </a:solidFill>
              </a:rPr>
              <a:t>United States Preventative Services Task Force Recommendations</a:t>
            </a:r>
          </a:p>
        </p:txBody>
      </p:sp>
      <p:sp>
        <p:nvSpPr>
          <p:cNvPr id="3" name="Content Placeholder 2"/>
          <p:cNvSpPr>
            <a:spLocks noGrp="1"/>
          </p:cNvSpPr>
          <p:nvPr>
            <p:ph idx="1"/>
          </p:nvPr>
        </p:nvSpPr>
        <p:spPr/>
        <p:txBody>
          <a:bodyPr/>
          <a:lstStyle/>
          <a:p>
            <a:r>
              <a:rPr lang="en-US" dirty="0">
                <a:solidFill>
                  <a:schemeClr val="bg1"/>
                </a:solidFill>
              </a:rPr>
              <a:t>US Preventative Services Task Force recommendations:</a:t>
            </a:r>
          </a:p>
          <a:p>
            <a:pPr lvl="1"/>
            <a:r>
              <a:rPr lang="en-US" sz="2800" dirty="0">
                <a:solidFill>
                  <a:schemeClr val="bg1"/>
                </a:solidFill>
              </a:rPr>
              <a:t>2008: Against PSA screening for men &gt;75 years</a:t>
            </a:r>
          </a:p>
          <a:p>
            <a:pPr lvl="1"/>
            <a:r>
              <a:rPr lang="en-US" sz="2800" dirty="0">
                <a:solidFill>
                  <a:schemeClr val="bg1"/>
                </a:solidFill>
              </a:rPr>
              <a:t>October 2011: </a:t>
            </a:r>
            <a:r>
              <a:rPr lang="en-US" sz="2800" dirty="0" smtClean="0">
                <a:solidFill>
                  <a:schemeClr val="bg1"/>
                </a:solidFill>
              </a:rPr>
              <a:t>Draft recommendations </a:t>
            </a:r>
            <a:r>
              <a:rPr lang="en-US" sz="2800" dirty="0">
                <a:solidFill>
                  <a:schemeClr val="bg1"/>
                </a:solidFill>
              </a:rPr>
              <a:t>against screening in all asymptomatic men</a:t>
            </a:r>
          </a:p>
          <a:p>
            <a:pPr lvl="1"/>
            <a:r>
              <a:rPr lang="en-US" sz="2800" dirty="0">
                <a:solidFill>
                  <a:schemeClr val="bg1"/>
                </a:solidFill>
              </a:rPr>
              <a:t>May 2012: Final recommendations of Grade D for PSA screening in all asymptomatic men</a:t>
            </a:r>
          </a:p>
          <a:p>
            <a:pPr lvl="1"/>
            <a:r>
              <a:rPr lang="en-US" sz="2800" dirty="0">
                <a:solidFill>
                  <a:schemeClr val="bg1"/>
                </a:solidFill>
              </a:rPr>
              <a:t>Why: Harms of Screening Outweigh the Benefits</a:t>
            </a:r>
          </a:p>
          <a:p>
            <a:endParaRPr lang="en-US" dirty="0">
              <a:solidFill>
                <a:schemeClr val="bg1"/>
              </a:solidFill>
            </a:endParaRPr>
          </a:p>
        </p:txBody>
      </p:sp>
      <p:cxnSp>
        <p:nvCxnSpPr>
          <p:cNvPr id="5" name="Straight Connector 4"/>
          <p:cNvCxnSpPr/>
          <p:nvPr/>
        </p:nvCxnSpPr>
        <p:spPr>
          <a:xfrm>
            <a:off x="0" y="1556238"/>
            <a:ext cx="12192000" cy="8793"/>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74860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FFFF00"/>
                </a:solidFill>
              </a:rPr>
              <a:t>What was the USPSTF’s Evidence?</a:t>
            </a:r>
          </a:p>
        </p:txBody>
      </p:sp>
      <p:sp>
        <p:nvSpPr>
          <p:cNvPr id="3" name="Content Placeholder 2"/>
          <p:cNvSpPr>
            <a:spLocks noGrp="1"/>
          </p:cNvSpPr>
          <p:nvPr>
            <p:ph idx="1"/>
          </p:nvPr>
        </p:nvSpPr>
        <p:spPr>
          <a:xfrm>
            <a:off x="838200" y="1825624"/>
            <a:ext cx="10515600" cy="5225807"/>
          </a:xfrm>
        </p:spPr>
        <p:txBody>
          <a:bodyPr>
            <a:normAutofit/>
          </a:bodyPr>
          <a:lstStyle/>
          <a:p>
            <a:pPr marL="0" indent="0">
              <a:buNone/>
            </a:pPr>
            <a:r>
              <a:rPr lang="en-US" dirty="0" smtClean="0">
                <a:solidFill>
                  <a:schemeClr val="bg1"/>
                </a:solidFill>
              </a:rPr>
              <a:t>PLCO </a:t>
            </a:r>
            <a:r>
              <a:rPr lang="en-US" dirty="0" smtClean="0">
                <a:solidFill>
                  <a:schemeClr val="bg1"/>
                </a:solidFill>
              </a:rPr>
              <a:t>Trial</a:t>
            </a:r>
          </a:p>
          <a:p>
            <a:pPr marL="0" indent="0">
              <a:buNone/>
            </a:pPr>
            <a:r>
              <a:rPr lang="en-US" dirty="0">
                <a:solidFill>
                  <a:schemeClr val="bg1"/>
                </a:solidFill>
              </a:rPr>
              <a:t> </a:t>
            </a:r>
            <a:r>
              <a:rPr lang="en-US" dirty="0" smtClean="0">
                <a:solidFill>
                  <a:schemeClr val="bg1"/>
                </a:solidFill>
              </a:rPr>
              <a:t>  - Randomized 76,693 men 50-74 </a:t>
            </a:r>
            <a:endParaRPr lang="en-US" dirty="0" smtClean="0">
              <a:solidFill>
                <a:schemeClr val="bg1"/>
              </a:solidFill>
            </a:endParaRPr>
          </a:p>
          <a:p>
            <a:pPr marL="0" indent="0">
              <a:buNone/>
            </a:pPr>
            <a:r>
              <a:rPr lang="en-US" dirty="0">
                <a:solidFill>
                  <a:schemeClr val="bg1"/>
                </a:solidFill>
              </a:rPr>
              <a:t> </a:t>
            </a:r>
            <a:r>
              <a:rPr lang="en-US" dirty="0" smtClean="0">
                <a:solidFill>
                  <a:schemeClr val="bg1"/>
                </a:solidFill>
              </a:rPr>
              <a:t>  - Showed no decline prostate cancer death in screening </a:t>
            </a:r>
            <a:r>
              <a:rPr lang="en-US" dirty="0" smtClean="0">
                <a:solidFill>
                  <a:schemeClr val="bg1"/>
                </a:solidFill>
              </a:rPr>
              <a:t>arm at 13    </a:t>
            </a:r>
          </a:p>
          <a:p>
            <a:pPr marL="0" indent="0">
              <a:buNone/>
            </a:pPr>
            <a:r>
              <a:rPr lang="en-US" dirty="0">
                <a:solidFill>
                  <a:schemeClr val="bg1"/>
                </a:solidFill>
              </a:rPr>
              <a:t> </a:t>
            </a:r>
            <a:r>
              <a:rPr lang="en-US" dirty="0" smtClean="0">
                <a:solidFill>
                  <a:schemeClr val="bg1"/>
                </a:solidFill>
              </a:rPr>
              <a:t>      </a:t>
            </a:r>
            <a:r>
              <a:rPr lang="en-US" dirty="0" smtClean="0">
                <a:solidFill>
                  <a:schemeClr val="bg1"/>
                </a:solidFill>
              </a:rPr>
              <a:t>years.</a:t>
            </a:r>
            <a:endParaRPr lang="en-US" dirty="0" smtClean="0">
              <a:solidFill>
                <a:schemeClr val="bg1"/>
              </a:solidFill>
            </a:endParaRPr>
          </a:p>
          <a:p>
            <a:pPr marL="0" indent="0">
              <a:buNone/>
            </a:pPr>
            <a:r>
              <a:rPr lang="en-US" dirty="0">
                <a:solidFill>
                  <a:schemeClr val="bg1"/>
                </a:solidFill>
              </a:rPr>
              <a:t> </a:t>
            </a:r>
            <a:r>
              <a:rPr lang="en-US" dirty="0" smtClean="0">
                <a:solidFill>
                  <a:schemeClr val="bg1"/>
                </a:solidFill>
              </a:rPr>
              <a:t>  - Usual care control arm- 50% underwent PSA </a:t>
            </a:r>
            <a:r>
              <a:rPr lang="en-US" dirty="0" smtClean="0">
                <a:solidFill>
                  <a:schemeClr val="bg1"/>
                </a:solidFill>
              </a:rPr>
              <a:t>screening during study</a:t>
            </a:r>
            <a:endParaRPr lang="en-US" dirty="0" smtClean="0">
              <a:solidFill>
                <a:schemeClr val="bg1"/>
              </a:solidFill>
            </a:endParaRPr>
          </a:p>
          <a:p>
            <a:pPr marL="0" indent="0">
              <a:buNone/>
            </a:pPr>
            <a:r>
              <a:rPr lang="en-US" dirty="0">
                <a:solidFill>
                  <a:schemeClr val="bg1"/>
                </a:solidFill>
              </a:rPr>
              <a:t> </a:t>
            </a:r>
            <a:r>
              <a:rPr lang="en-US" dirty="0" smtClean="0">
                <a:solidFill>
                  <a:schemeClr val="bg1"/>
                </a:solidFill>
              </a:rPr>
              <a:t>  - 44% pts in trial pre screened with </a:t>
            </a:r>
            <a:r>
              <a:rPr lang="en-US" dirty="0" smtClean="0">
                <a:solidFill>
                  <a:schemeClr val="bg1"/>
                </a:solidFill>
              </a:rPr>
              <a:t>PSA</a:t>
            </a:r>
          </a:p>
          <a:p>
            <a:pPr marL="0" indent="0">
              <a:buNone/>
            </a:pPr>
            <a:r>
              <a:rPr lang="en-US" dirty="0">
                <a:solidFill>
                  <a:schemeClr val="bg1"/>
                </a:solidFill>
              </a:rPr>
              <a:t> </a:t>
            </a:r>
            <a:r>
              <a:rPr lang="en-US" dirty="0" smtClean="0">
                <a:solidFill>
                  <a:schemeClr val="bg1"/>
                </a:solidFill>
              </a:rPr>
              <a:t>  - Overall 86% of control arm-usual care received PSA testing before or </a:t>
            </a:r>
          </a:p>
          <a:p>
            <a:pPr marL="0" indent="0">
              <a:buNone/>
            </a:pPr>
            <a:r>
              <a:rPr lang="en-US" dirty="0">
                <a:solidFill>
                  <a:schemeClr val="bg1"/>
                </a:solidFill>
              </a:rPr>
              <a:t> </a:t>
            </a:r>
            <a:r>
              <a:rPr lang="en-US" dirty="0" smtClean="0">
                <a:solidFill>
                  <a:schemeClr val="bg1"/>
                </a:solidFill>
              </a:rPr>
              <a:t>     during trial</a:t>
            </a:r>
            <a:endParaRPr lang="en-US" dirty="0" smtClean="0">
              <a:solidFill>
                <a:schemeClr val="bg1"/>
              </a:solidFill>
            </a:endParaRPr>
          </a:p>
          <a:p>
            <a:pPr marL="0" indent="0">
              <a:buNone/>
            </a:pPr>
            <a:r>
              <a:rPr lang="en-US" dirty="0">
                <a:solidFill>
                  <a:schemeClr val="bg1"/>
                </a:solidFill>
              </a:rPr>
              <a:t> </a:t>
            </a:r>
            <a:r>
              <a:rPr lang="en-US" dirty="0" smtClean="0">
                <a:solidFill>
                  <a:schemeClr val="bg1"/>
                </a:solidFill>
              </a:rPr>
              <a:t>  - 30% men in screening arm with abnormal PSA underwent biopsy.</a:t>
            </a:r>
          </a:p>
          <a:p>
            <a:pPr marL="0" indent="0">
              <a:buNone/>
            </a:pPr>
            <a:r>
              <a:rPr lang="en-US" dirty="0" smtClean="0">
                <a:solidFill>
                  <a:schemeClr val="bg1"/>
                </a:solidFill>
              </a:rPr>
              <a:t>   </a:t>
            </a:r>
            <a:endParaRPr lang="en-US" dirty="0">
              <a:solidFill>
                <a:schemeClr val="bg1"/>
              </a:solidFill>
            </a:endParaRPr>
          </a:p>
        </p:txBody>
      </p:sp>
      <p:cxnSp>
        <p:nvCxnSpPr>
          <p:cNvPr id="5" name="Straight Connector 4"/>
          <p:cNvCxnSpPr/>
          <p:nvPr/>
        </p:nvCxnSpPr>
        <p:spPr>
          <a:xfrm>
            <a:off x="0" y="1556238"/>
            <a:ext cx="12192000" cy="8793"/>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96058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FFFF00"/>
                </a:solidFill>
              </a:rPr>
              <a:t>What was the USPSTF’s Evidence?</a:t>
            </a:r>
          </a:p>
        </p:txBody>
      </p:sp>
      <p:sp>
        <p:nvSpPr>
          <p:cNvPr id="3" name="Content Placeholder 2"/>
          <p:cNvSpPr>
            <a:spLocks noGrp="1"/>
          </p:cNvSpPr>
          <p:nvPr>
            <p:ph idx="1"/>
          </p:nvPr>
        </p:nvSpPr>
        <p:spPr>
          <a:xfrm>
            <a:off x="838200" y="1825624"/>
            <a:ext cx="10515600" cy="5225807"/>
          </a:xfrm>
        </p:spPr>
        <p:txBody>
          <a:bodyPr>
            <a:normAutofit/>
          </a:bodyPr>
          <a:lstStyle/>
          <a:p>
            <a:pPr marL="0" indent="0">
              <a:buNone/>
            </a:pPr>
            <a:r>
              <a:rPr lang="en-US" dirty="0" smtClean="0">
                <a:solidFill>
                  <a:schemeClr val="bg1"/>
                </a:solidFill>
              </a:rPr>
              <a:t>ERSPC</a:t>
            </a:r>
          </a:p>
          <a:p>
            <a:pPr marL="0" indent="0">
              <a:buNone/>
            </a:pPr>
            <a:r>
              <a:rPr lang="en-US" dirty="0">
                <a:solidFill>
                  <a:schemeClr val="bg1"/>
                </a:solidFill>
              </a:rPr>
              <a:t> </a:t>
            </a:r>
            <a:r>
              <a:rPr lang="en-US" dirty="0" smtClean="0">
                <a:solidFill>
                  <a:schemeClr val="bg1"/>
                </a:solidFill>
              </a:rPr>
              <a:t>  - 182,160 men 50-74- 13 </a:t>
            </a:r>
            <a:r>
              <a:rPr lang="en-US" dirty="0" err="1" smtClean="0">
                <a:solidFill>
                  <a:schemeClr val="bg1"/>
                </a:solidFill>
              </a:rPr>
              <a:t>yr</a:t>
            </a:r>
            <a:r>
              <a:rPr lang="en-US" dirty="0" smtClean="0">
                <a:solidFill>
                  <a:schemeClr val="bg1"/>
                </a:solidFill>
              </a:rPr>
              <a:t> </a:t>
            </a:r>
            <a:r>
              <a:rPr lang="en-US" dirty="0" err="1" smtClean="0">
                <a:solidFill>
                  <a:schemeClr val="bg1"/>
                </a:solidFill>
              </a:rPr>
              <a:t>fu</a:t>
            </a:r>
            <a:endParaRPr lang="en-US" dirty="0" smtClean="0">
              <a:solidFill>
                <a:schemeClr val="bg1"/>
              </a:solidFill>
            </a:endParaRPr>
          </a:p>
          <a:p>
            <a:pPr marL="0" indent="0">
              <a:buNone/>
            </a:pPr>
            <a:r>
              <a:rPr lang="en-US" dirty="0">
                <a:solidFill>
                  <a:schemeClr val="bg1"/>
                </a:solidFill>
              </a:rPr>
              <a:t> </a:t>
            </a:r>
            <a:r>
              <a:rPr lang="en-US" dirty="0" smtClean="0">
                <a:solidFill>
                  <a:schemeClr val="bg1"/>
                </a:solidFill>
              </a:rPr>
              <a:t>  - Showed statistically significant decrease decline prostate cancer    </a:t>
            </a:r>
          </a:p>
          <a:p>
            <a:pPr marL="0" indent="0">
              <a:buNone/>
            </a:pPr>
            <a:r>
              <a:rPr lang="en-US" dirty="0">
                <a:solidFill>
                  <a:schemeClr val="bg1"/>
                </a:solidFill>
              </a:rPr>
              <a:t> </a:t>
            </a:r>
            <a:r>
              <a:rPr lang="en-US" dirty="0" smtClean="0">
                <a:solidFill>
                  <a:schemeClr val="bg1"/>
                </a:solidFill>
              </a:rPr>
              <a:t>    </a:t>
            </a:r>
            <a:r>
              <a:rPr lang="en-US" dirty="0" smtClean="0">
                <a:solidFill>
                  <a:schemeClr val="bg1"/>
                </a:solidFill>
              </a:rPr>
              <a:t> death </a:t>
            </a:r>
            <a:r>
              <a:rPr lang="en-US" dirty="0" smtClean="0">
                <a:solidFill>
                  <a:schemeClr val="bg1"/>
                </a:solidFill>
              </a:rPr>
              <a:t>in the screening arm</a:t>
            </a:r>
          </a:p>
          <a:p>
            <a:pPr marL="0" indent="0">
              <a:buNone/>
            </a:pPr>
            <a:r>
              <a:rPr lang="en-US" dirty="0">
                <a:solidFill>
                  <a:schemeClr val="bg1"/>
                </a:solidFill>
              </a:rPr>
              <a:t> </a:t>
            </a:r>
            <a:r>
              <a:rPr lang="en-US" dirty="0" smtClean="0">
                <a:solidFill>
                  <a:schemeClr val="bg1"/>
                </a:solidFill>
              </a:rPr>
              <a:t>  - Adjusted analysis- 781 screened/ 27 diagnosed to prevent one </a:t>
            </a:r>
            <a:endParaRPr lang="en-US" dirty="0" smtClean="0">
              <a:solidFill>
                <a:schemeClr val="bg1"/>
              </a:solidFill>
            </a:endParaRPr>
          </a:p>
          <a:p>
            <a:pPr marL="0" indent="0">
              <a:buNone/>
            </a:pPr>
            <a:r>
              <a:rPr lang="en-US" dirty="0">
                <a:solidFill>
                  <a:schemeClr val="bg1"/>
                </a:solidFill>
              </a:rPr>
              <a:t> </a:t>
            </a:r>
            <a:r>
              <a:rPr lang="en-US" dirty="0" smtClean="0">
                <a:solidFill>
                  <a:schemeClr val="bg1"/>
                </a:solidFill>
              </a:rPr>
              <a:t>     </a:t>
            </a:r>
            <a:r>
              <a:rPr lang="en-US" dirty="0" smtClean="0">
                <a:solidFill>
                  <a:schemeClr val="bg1"/>
                </a:solidFill>
              </a:rPr>
              <a:t>prostate cancer </a:t>
            </a:r>
            <a:r>
              <a:rPr lang="en-US" dirty="0" smtClean="0">
                <a:solidFill>
                  <a:schemeClr val="bg1"/>
                </a:solidFill>
              </a:rPr>
              <a:t>death. </a:t>
            </a:r>
            <a:endParaRPr lang="en-US" dirty="0">
              <a:solidFill>
                <a:schemeClr val="bg1"/>
              </a:solidFill>
            </a:endParaRPr>
          </a:p>
          <a:p>
            <a:pPr marL="0" indent="0">
              <a:buNone/>
            </a:pPr>
            <a:r>
              <a:rPr lang="en-US" dirty="0" smtClean="0">
                <a:solidFill>
                  <a:schemeClr val="bg1"/>
                </a:solidFill>
              </a:rPr>
              <a:t>   - Relative Reduction PC mortality w screening by 27%</a:t>
            </a:r>
          </a:p>
          <a:p>
            <a:pPr marL="0" indent="0">
              <a:buNone/>
            </a:pPr>
            <a:r>
              <a:rPr lang="en-US" dirty="0">
                <a:solidFill>
                  <a:schemeClr val="bg1"/>
                </a:solidFill>
              </a:rPr>
              <a:t> </a:t>
            </a:r>
            <a:r>
              <a:rPr lang="en-US" dirty="0" smtClean="0">
                <a:solidFill>
                  <a:schemeClr val="bg1"/>
                </a:solidFill>
              </a:rPr>
              <a:t>  </a:t>
            </a:r>
            <a:endParaRPr lang="en-US" dirty="0">
              <a:solidFill>
                <a:schemeClr val="bg1"/>
              </a:solidFill>
            </a:endParaRPr>
          </a:p>
        </p:txBody>
      </p:sp>
      <p:cxnSp>
        <p:nvCxnSpPr>
          <p:cNvPr id="5" name="Straight Connector 4"/>
          <p:cNvCxnSpPr/>
          <p:nvPr/>
        </p:nvCxnSpPr>
        <p:spPr>
          <a:xfrm>
            <a:off x="0" y="1556238"/>
            <a:ext cx="12192000" cy="8793"/>
          </a:xfrm>
          <a:prstGeom prst="line">
            <a:avLst/>
          </a:prstGeom>
          <a:ln>
            <a:solidFill>
              <a:srgbClr val="FFFF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17010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TotalTime>
  <Words>956</Words>
  <Application>Microsoft Office PowerPoint</Application>
  <PresentationFormat>Widescreen</PresentationFormat>
  <Paragraphs>109</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Prostate Cancer Screening- Update</vt:lpstr>
      <vt:lpstr>Case Scenario</vt:lpstr>
      <vt:lpstr>PSA</vt:lpstr>
      <vt:lpstr>PowerPoint Presentation</vt:lpstr>
      <vt:lpstr>PowerPoint Presentation</vt:lpstr>
      <vt:lpstr>PowerPoint Presentation</vt:lpstr>
      <vt:lpstr>United States Preventative Services Task Force Recommendations</vt:lpstr>
      <vt:lpstr>What was the USPSTF’s Evidence?</vt:lpstr>
      <vt:lpstr>What was the USPSTF’s Evidence?</vt:lpstr>
      <vt:lpstr>What was the USPSTF’s Evidence?</vt:lpstr>
      <vt:lpstr>USPSTF’s Current Recommendation’s</vt:lpstr>
      <vt:lpstr>USPSTF’s 2012 Ramification’s</vt:lpstr>
      <vt:lpstr>AUA- Guidelines </vt:lpstr>
      <vt:lpstr>AUA- Guidelines </vt:lpstr>
      <vt:lpstr>AUA- Guidelines </vt:lpstr>
      <vt:lpstr>Shared Decision Making</vt:lpstr>
      <vt:lpstr>Shared Decision Making</vt:lpstr>
      <vt:lpstr>AUA- Guidelines </vt:lpstr>
      <vt:lpstr>Additional Tests</vt:lpstr>
      <vt:lpstr>Revisiting PSA</vt:lpstr>
      <vt:lpstr>Randy</vt:lpstr>
      <vt:lpstr>Ricky</vt:lpstr>
      <vt:lpstr>PowerPoint Presentation</vt:lpstr>
    </vt:vector>
  </TitlesOfParts>
  <Company>Texas Tech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Prostate Cancer Screening- Update</dc:title>
  <dc:creator>Trojan, Sara</dc:creator>
  <cp:lastModifiedBy>Trojan, Sara</cp:lastModifiedBy>
  <cp:revision>22</cp:revision>
  <dcterms:created xsi:type="dcterms:W3CDTF">2018-03-31T21:19:25Z</dcterms:created>
  <dcterms:modified xsi:type="dcterms:W3CDTF">2018-04-07T20:54:21Z</dcterms:modified>
</cp:coreProperties>
</file>