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010" autoAdjust="0"/>
  </p:normalViewPr>
  <p:slideViewPr>
    <p:cSldViewPr snapToGrid="0">
      <p:cViewPr varScale="1">
        <p:scale>
          <a:sx n="53" d="100"/>
          <a:sy n="53" d="100"/>
        </p:scale>
        <p:origin x="-79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D131-9C86-4C1F-A96E-2F63B89A638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59144-AA87-48B5-827C-B68795C6F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9144-AA87-48B5-827C-B68795C6F1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Korean study significant change in life expectancy – particularly for pts in severe category. Some put the estimate at 8-12 years in decrease in life expectancy – similar to smoking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9144-AA87-48B5-827C-B68795C6F1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Meta-analysis 216 patients.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59144-AA87-48B5-827C-B68795C6F1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B02B0-7121-4715-96A0-1C571A008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14C7261-5A4B-4B4B-8417-03343C5C3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479243-0920-47EC-9A5D-6C0792B9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859C55-AEAA-4D3B-A2A7-BF561533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DDC426-A737-4116-B16C-4F0FBAD3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4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A1822-E9B8-4084-A83D-0A319458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4AE7BF-5DC1-4DF6-863B-E27F48E12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73C196-7373-42C1-BB11-723E2D0E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417819-41C3-4D0F-9823-9D3A8687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992D38-1980-424B-8A9E-6A4B998C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E54117-A581-4C07-B988-BA1BE7A20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54B6A9-AA45-46A6-BF84-1F0F0B8EF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5F023F-5668-4B82-A5F2-48BE998F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F8C27A-0472-47B3-AAF1-8FA04A39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66DEF8-049A-43EA-967A-9DE801EF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500AA7-048D-4AE7-BAEF-8A04FB90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D33DEB-2F34-46C5-8898-611F7545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4D9F0D-772B-4216-8A2C-354C9014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919126-D501-4622-ABA1-18913D98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13EF18-A8B3-43CC-A74D-B5C5146C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5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BBD357-E218-4DDB-BAAE-534998EA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CF6BBB-F488-474E-9152-790BF1E8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18B70A-94E0-4C89-9356-5A07256D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DC413D-725A-46AC-AD66-BDCC8809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9A7DF9-3808-484F-96E0-9F76C1CB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A2BF7-3533-4E19-8422-A3D52749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0CEFDC-DD2B-40BC-B0D4-7F0D5B247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7EBFFD-F7B2-40B2-AF5A-C96072033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1EB376-6649-4897-83B5-F0838F84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7A3A3F-AF69-4E2E-9FA7-E4BC3143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0A4B49-ABD3-4161-912F-13B1EDD2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DA9098-9F60-4D02-B29F-95B3C3E8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74E9ED-B69B-438B-8026-1A0D9B665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3C7438-A612-4575-871D-27EAAF118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0168CD-A26A-48B7-8AAF-87B756C42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4B9354-9F66-4702-B51E-EFFF37C4F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72449FE-B848-4AC2-9CBE-DB6AED8F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7998500-8A4A-4AE3-94AF-5767A9BE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6BE4A44-8483-4B29-B3AF-15DB3470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2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E6BF8A-4925-42B0-A3B6-2F395676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C9A7BA-7274-46D5-B089-4005B4B9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891E50-F028-4F61-94AA-D15AB7EA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5F1124-1CB4-4BFC-A372-58E620A3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3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89553D4-ACFB-417C-9BF8-7AA5A286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2782BA0-29AC-4B98-A6A8-DFFE3298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171D13-9D0C-4CEF-8E29-B26C2054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4E5E36-5987-4164-93E3-E293E2D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966772-A72C-4B68-9941-D6352427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75E9EB-1CAB-4517-A45F-923030C10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0B876F-4014-4B4B-AD3B-C20F0AA3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2F9D8C-358B-4223-A2A1-A111AD17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FE4AA5-D908-45B8-8060-F3A907DA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CFA9E-CB8A-48F6-B2E8-3476D0F1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0E6D2B1-3A77-4EE2-BB5A-252978AA3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9E9A5F-1FB5-4230-81EB-61FCCF116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5EA0A0-9EFC-4868-BD26-3ED079F4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84E486-87FF-4CB7-A1BD-4ED2121A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154A73-C560-47EE-B4E8-107F26DE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25EE261-97B5-428E-A59E-A4CC4965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2BCD03-ED70-4935-A23A-F9202EF79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3C33EE-3F6D-47FE-BDDE-84FDBC20A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08E6-60CE-4187-AFEB-8221FAD4C10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9F4123-1F7A-4936-9B43-5526EEFA5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980D54-B481-425E-B7C0-6ED64A51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3C45-2D0C-431C-B2E2-0621B9EA2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4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DF009-8FEA-464F-B68C-2CBD6F37A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9762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/>
              <a:t>Surgical Management of Obstructive Sleep Apnea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AB3DC6-E1D3-4B88-BCDA-2E0A78BBC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52708"/>
            <a:ext cx="9144000" cy="740690"/>
          </a:xfrm>
        </p:spPr>
        <p:txBody>
          <a:bodyPr>
            <a:normAutofit/>
          </a:bodyPr>
          <a:lstStyle/>
          <a:p>
            <a:r>
              <a:rPr lang="en-US" sz="4400" dirty="0"/>
              <a:t>Caleb Wilson MD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="" xmlns:a16="http://schemas.microsoft.com/office/drawing/2014/main" id="{BE795991-F578-4F23-A6FC-29CF41E2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93" y="146919"/>
            <a:ext cx="8066214" cy="238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84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860978-EEF3-4A10-9AF9-1D8862B3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494451-5741-478A-B40B-5D7FA8EA7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Pulse oximetry</a:t>
            </a:r>
          </a:p>
          <a:p>
            <a:endParaRPr lang="en-US" sz="5400" dirty="0"/>
          </a:p>
          <a:p>
            <a:r>
              <a:rPr lang="en-US" sz="5400" dirty="0"/>
              <a:t>Home sleep study</a:t>
            </a:r>
          </a:p>
          <a:p>
            <a:endParaRPr lang="en-US" sz="5400" dirty="0"/>
          </a:p>
          <a:p>
            <a:r>
              <a:rPr lang="en-US" sz="5400" dirty="0"/>
              <a:t>Attended sleep study</a:t>
            </a:r>
          </a:p>
        </p:txBody>
      </p:sp>
    </p:spTree>
    <p:extLst>
      <p:ext uri="{BB962C8B-B14F-4D97-AF65-F5344CB8AC3E}">
        <p14:creationId xmlns:p14="http://schemas.microsoft.com/office/powerpoint/2010/main" val="4233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5809D3-BB7A-49AF-A21F-5667AB94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Nonsurgical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DB0BE1-6621-49DC-B7E2-6605F9237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Lifestyle Modification/Weight Loss</a:t>
            </a:r>
          </a:p>
          <a:p>
            <a:endParaRPr lang="en-US" sz="4000" dirty="0"/>
          </a:p>
          <a:p>
            <a:r>
              <a:rPr lang="en-US" sz="4000" dirty="0"/>
              <a:t>Positive Airway Pressure (First Line)</a:t>
            </a:r>
          </a:p>
          <a:p>
            <a:endParaRPr lang="en-US" sz="4000" dirty="0"/>
          </a:p>
          <a:p>
            <a:r>
              <a:rPr lang="en-US" sz="4000" dirty="0"/>
              <a:t>Oral Appliance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94FFF1-F7CF-44F6-90B3-024BD48CA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10" y="1312109"/>
            <a:ext cx="2689185" cy="2689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539674-5624-4C45-AA64-1D960F19D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990" y="4337600"/>
            <a:ext cx="3238801" cy="2155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80035AC-2009-42D1-AF65-C9485EB375A2}"/>
              </a:ext>
            </a:extLst>
          </p:cNvPr>
          <p:cNvSpPr/>
          <p:nvPr/>
        </p:nvSpPr>
        <p:spPr>
          <a:xfrm>
            <a:off x="9487871" y="6459849"/>
            <a:ext cx="152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TNISleep.com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6C1171-6530-4067-9C74-EB4414F9458F}"/>
              </a:ext>
            </a:extLst>
          </p:cNvPr>
          <p:cNvSpPr txBox="1"/>
          <p:nvPr/>
        </p:nvSpPr>
        <p:spPr>
          <a:xfrm>
            <a:off x="9286001" y="3992470"/>
            <a:ext cx="186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Cpapamerica.com</a:t>
            </a:r>
          </a:p>
        </p:txBody>
      </p:sp>
    </p:spTree>
    <p:extLst>
      <p:ext uri="{BB962C8B-B14F-4D97-AF65-F5344CB8AC3E}">
        <p14:creationId xmlns:p14="http://schemas.microsoft.com/office/powerpoint/2010/main" val="24078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7328C5-C25E-4912-95BC-3C29B14F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Pediatric 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D924A-D07B-4B39-87D9-F6FDB23EE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Sleep study difficult to obtain</a:t>
            </a:r>
          </a:p>
          <a:p>
            <a:pPr lvl="1"/>
            <a:r>
              <a:rPr lang="en-US" sz="4000" dirty="0"/>
              <a:t>Refer based on symptoms</a:t>
            </a:r>
          </a:p>
          <a:p>
            <a:endParaRPr lang="en-US" sz="4400" dirty="0"/>
          </a:p>
          <a:p>
            <a:r>
              <a:rPr lang="en-US" sz="4400" dirty="0"/>
              <a:t>Adenotonsillectomy 1</a:t>
            </a:r>
            <a:r>
              <a:rPr lang="en-US" sz="4400" baseline="30000" dirty="0"/>
              <a:t>st</a:t>
            </a:r>
            <a:r>
              <a:rPr lang="en-US" sz="4400" dirty="0"/>
              <a:t> line therapy</a:t>
            </a:r>
          </a:p>
          <a:p>
            <a:endParaRPr lang="en-US" sz="4400" dirty="0"/>
          </a:p>
          <a:p>
            <a:r>
              <a:rPr lang="en-US" sz="4400" dirty="0"/>
              <a:t>CPAP 2</a:t>
            </a:r>
            <a:r>
              <a:rPr lang="en-US" sz="4400" baseline="30000" dirty="0"/>
              <a:t>nd</a:t>
            </a:r>
            <a:r>
              <a:rPr lang="en-US" sz="4400" dirty="0"/>
              <a:t> line (Obesity, craniofacial abnormalities)</a:t>
            </a:r>
          </a:p>
        </p:txBody>
      </p:sp>
    </p:spTree>
    <p:extLst>
      <p:ext uri="{BB962C8B-B14F-4D97-AF65-F5344CB8AC3E}">
        <p14:creationId xmlns:p14="http://schemas.microsoft.com/office/powerpoint/2010/main" val="28119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D508D8-CDBC-4C88-9C74-F32E1DA8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T&amp;A for Pediatric 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37F2A6-1335-499E-A7B7-39F31C8A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0349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90% success rate in non-obese children (AHI&lt;5)</a:t>
            </a:r>
          </a:p>
          <a:p>
            <a:endParaRPr lang="en-US" dirty="0"/>
          </a:p>
          <a:p>
            <a:r>
              <a:rPr lang="en-US" dirty="0"/>
              <a:t>60% in obese children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="" xmlns:a16="http://schemas.microsoft.com/office/drawing/2014/main" id="{49C82CCF-8266-4DDC-9ADE-9E819A692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6" y="2455788"/>
            <a:ext cx="10319747" cy="1325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5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5CBA0A-CAAD-4026-8338-812695E9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Tonsillectomy in Adults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137451-D3C3-41AF-A9E3-EA1B47F6F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Large tonsils</a:t>
            </a:r>
          </a:p>
          <a:p>
            <a:endParaRPr lang="en-US" dirty="0"/>
          </a:p>
          <a:p>
            <a:r>
              <a:rPr lang="en-US" dirty="0"/>
              <a:t>AHI &lt;30 – greater success rate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="" xmlns:a16="http://schemas.microsoft.com/office/drawing/2014/main" id="{15C9D0A9-4DDA-4D04-ACCA-116DB5D4F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8" y="2164465"/>
            <a:ext cx="9939164" cy="1062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8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8DE1B-48EB-4E1B-A4F4-71C50DA5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Multilevel Obstruction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DBD7543-1D92-473C-8E88-6F74BB438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910607"/>
            <a:ext cx="7847635" cy="4309395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5E67EF9-CBE0-4867-BBB1-41C5969C52DD}"/>
              </a:ext>
            </a:extLst>
          </p:cNvPr>
          <p:cNvSpPr/>
          <p:nvPr/>
        </p:nvSpPr>
        <p:spPr>
          <a:xfrm>
            <a:off x="4764512" y="6255255"/>
            <a:ext cx="2662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sciencebasedmedicine.org</a:t>
            </a:r>
          </a:p>
        </p:txBody>
      </p:sp>
    </p:spTree>
    <p:extLst>
      <p:ext uri="{BB962C8B-B14F-4D97-AF65-F5344CB8AC3E}">
        <p14:creationId xmlns:p14="http://schemas.microsoft.com/office/powerpoint/2010/main" val="18466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58F96A-DAD8-4EE3-A708-B28BCEF1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Endoscopy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FF2C1E-101A-419E-B31F-59A33A40A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Asleep vs Awake</a:t>
            </a:r>
          </a:p>
          <a:p>
            <a:endParaRPr lang="en-US" sz="4000" dirty="0"/>
          </a:p>
          <a:p>
            <a:r>
              <a:rPr lang="en-US" sz="4000" dirty="0"/>
              <a:t>Soft palate closure pattern</a:t>
            </a:r>
          </a:p>
          <a:p>
            <a:endParaRPr lang="en-US" sz="4000" dirty="0"/>
          </a:p>
          <a:p>
            <a:r>
              <a:rPr lang="en-US" sz="4000" dirty="0"/>
              <a:t>Tongue – obstruction, tonsillar hypertrophy</a:t>
            </a:r>
          </a:p>
          <a:p>
            <a:endParaRPr lang="en-US" sz="4000" dirty="0"/>
          </a:p>
          <a:p>
            <a:r>
              <a:rPr lang="en-US" sz="4000" dirty="0"/>
              <a:t>Epiglottic collapse</a:t>
            </a:r>
          </a:p>
        </p:txBody>
      </p:sp>
    </p:spTree>
    <p:extLst>
      <p:ext uri="{BB962C8B-B14F-4D97-AF65-F5344CB8AC3E}">
        <p14:creationId xmlns:p14="http://schemas.microsoft.com/office/powerpoint/2010/main" val="23404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885FD6-7EBC-4E4E-9AF9-F66A03A9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Uvulopharygopalatoplasty (UP3)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="" xmlns:a16="http://schemas.microsoft.com/office/drawing/2014/main" id="{FA916B87-D9FC-4861-8183-C1F52D0FE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59" y="1913143"/>
            <a:ext cx="2858868" cy="3874972"/>
          </a:xfrm>
          <a:prstGeom prst="rect">
            <a:avLst/>
          </a:prstGeom>
        </p:spPr>
      </p:pic>
      <p:pic>
        <p:nvPicPr>
          <p:cNvPr id="11" name="Content Placeholder 10" descr="Screen Clipping">
            <a:extLst>
              <a:ext uri="{FF2B5EF4-FFF2-40B4-BE49-F238E27FC236}">
                <a16:creationId xmlns="" xmlns:a16="http://schemas.microsoft.com/office/drawing/2014/main" id="{F4A9A4BF-E008-4F2E-A789-14E4AA6D0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73" y="1874188"/>
            <a:ext cx="2858868" cy="3913927"/>
          </a:xfr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1534E95-8668-46D7-BC63-79A3CAE27450}"/>
              </a:ext>
            </a:extLst>
          </p:cNvPr>
          <p:cNvSpPr/>
          <p:nvPr/>
        </p:nvSpPr>
        <p:spPr>
          <a:xfrm>
            <a:off x="4441637" y="6079496"/>
            <a:ext cx="33087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en.wikipedia.org/wiki/</a:t>
            </a:r>
            <a:r>
              <a:rPr lang="en-US" sz="1200" dirty="0" err="1"/>
              <a:t>Uvulopalatopharyngoplasty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56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A0D1A8-3B27-4FA4-BEAF-BCBAC626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365125"/>
            <a:ext cx="11412637" cy="1325563"/>
          </a:xfrm>
        </p:spPr>
        <p:txBody>
          <a:bodyPr/>
          <a:lstStyle/>
          <a:p>
            <a:r>
              <a:rPr lang="en-US" dirty="0"/>
              <a:t>Lingual Tonsillectomy vs Tongue Base Reduction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="" xmlns:a16="http://schemas.microsoft.com/office/drawing/2014/main" id="{6315B456-40A6-4F4B-9A7A-923643861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09" y="2261864"/>
            <a:ext cx="6528181" cy="4231011"/>
          </a:xfrm>
        </p:spPr>
      </p:pic>
    </p:spTree>
    <p:extLst>
      <p:ext uri="{BB962C8B-B14F-4D97-AF65-F5344CB8AC3E}">
        <p14:creationId xmlns:p14="http://schemas.microsoft.com/office/powerpoint/2010/main" val="40974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A30FBE-38D6-4B9B-AF87-36827E7D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Suspension Procedures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295F038C-E681-40DE-989C-3033C5DBD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6" y="1918018"/>
            <a:ext cx="4162861" cy="4162861"/>
          </a:xfr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CC56BB5-CD44-4C41-9408-48714CF57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41" y="1918018"/>
            <a:ext cx="4479028" cy="4162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0E34CF1-6151-4913-B94C-8A1D5C50DF38}"/>
              </a:ext>
            </a:extLst>
          </p:cNvPr>
          <p:cNvSpPr/>
          <p:nvPr/>
        </p:nvSpPr>
        <p:spPr>
          <a:xfrm>
            <a:off x="5289144" y="6308209"/>
            <a:ext cx="161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medtronic.com</a:t>
            </a:r>
          </a:p>
        </p:txBody>
      </p:sp>
    </p:spTree>
    <p:extLst>
      <p:ext uri="{BB962C8B-B14F-4D97-AF65-F5344CB8AC3E}">
        <p14:creationId xmlns:p14="http://schemas.microsoft.com/office/powerpoint/2010/main" val="21744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0BC93-E3CD-413B-8EDA-B9D321DC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AD61F8-A540-4B2F-8865-ED3A08505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Definitions</a:t>
            </a:r>
          </a:p>
          <a:p>
            <a:endParaRPr lang="en-US" sz="3600" dirty="0"/>
          </a:p>
          <a:p>
            <a:r>
              <a:rPr lang="en-US" sz="3600" dirty="0"/>
              <a:t>Why treat OSA</a:t>
            </a:r>
          </a:p>
          <a:p>
            <a:endParaRPr lang="en-US" sz="3600" dirty="0"/>
          </a:p>
          <a:p>
            <a:r>
              <a:rPr lang="en-US" sz="3600" dirty="0"/>
              <a:t>Risk factors and screening</a:t>
            </a:r>
          </a:p>
          <a:p>
            <a:endParaRPr lang="en-US" sz="3600" dirty="0"/>
          </a:p>
          <a:p>
            <a:r>
              <a:rPr lang="en-US" sz="3600" dirty="0"/>
              <a:t>Nonsurgical treatment</a:t>
            </a:r>
          </a:p>
          <a:p>
            <a:endParaRPr lang="en-US" sz="3600" dirty="0"/>
          </a:p>
          <a:p>
            <a:r>
              <a:rPr lang="en-US" sz="3600" dirty="0"/>
              <a:t>Surgical treatment</a:t>
            </a:r>
          </a:p>
        </p:txBody>
      </p:sp>
    </p:spTree>
    <p:extLst>
      <p:ext uri="{BB962C8B-B14F-4D97-AF65-F5344CB8AC3E}">
        <p14:creationId xmlns:p14="http://schemas.microsoft.com/office/powerpoint/2010/main" val="3778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AA77E-23C1-47C9-9EDA-61825EAE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Nasal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77A8DE-F40B-4828-AA94-553C33E1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Septoplasty</a:t>
            </a:r>
          </a:p>
          <a:p>
            <a:endParaRPr lang="en-US" sz="4400" dirty="0"/>
          </a:p>
          <a:p>
            <a:r>
              <a:rPr lang="en-US" sz="4400" dirty="0"/>
              <a:t>Turbinate Reduction</a:t>
            </a:r>
          </a:p>
          <a:p>
            <a:endParaRPr lang="en-US" sz="4400" dirty="0"/>
          </a:p>
          <a:p>
            <a:r>
              <a:rPr lang="en-US" sz="4400" dirty="0"/>
              <a:t>CPAP Compliance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C67FA4-0E06-453F-93B9-D622C1E6C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t="22602" r="6703" b="23390"/>
          <a:stretch/>
        </p:blipFill>
        <p:spPr>
          <a:xfrm>
            <a:off x="6516548" y="1970778"/>
            <a:ext cx="5058784" cy="40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BB1869-CA34-4507-BF11-D5731245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5FC47F-EED9-46B7-AE81-643FB716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Maxillomandibular Advancement</a:t>
            </a:r>
          </a:p>
          <a:p>
            <a:endParaRPr lang="en-US" sz="5400" dirty="0"/>
          </a:p>
          <a:p>
            <a:r>
              <a:rPr lang="en-US" sz="5400" dirty="0"/>
              <a:t>Tracheostomy </a:t>
            </a:r>
          </a:p>
        </p:txBody>
      </p:sp>
    </p:spTree>
    <p:extLst>
      <p:ext uri="{BB962C8B-B14F-4D97-AF65-F5344CB8AC3E}">
        <p14:creationId xmlns:p14="http://schemas.microsoft.com/office/powerpoint/2010/main" val="21618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CD486-6533-42E7-8E00-E8E08AE9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DBCFEE-E4E4-46E1-8FE7-9D5AD2CE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="" xmlns:a16="http://schemas.microsoft.com/office/drawing/2014/main" id="{C13E2E12-5989-47B7-A1C7-238D6C003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93" y="2235200"/>
            <a:ext cx="8066214" cy="238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66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9C82EE-53BE-405C-B5AE-DFC716F0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151168-AC9C-44CA-8BF8-9BE63D3D2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Apnea: &gt;90% decrease in airflow for at least 10 seconds</a:t>
            </a:r>
          </a:p>
          <a:p>
            <a:endParaRPr lang="en-US" dirty="0"/>
          </a:p>
          <a:p>
            <a:r>
              <a:rPr lang="en-US" dirty="0"/>
              <a:t>Hypopnea: &gt;50% decrease in airflow or 30% with 3% O2 </a:t>
            </a:r>
            <a:r>
              <a:rPr lang="en-US" dirty="0" err="1"/>
              <a:t>desat</a:t>
            </a:r>
            <a:endParaRPr lang="en-US" dirty="0"/>
          </a:p>
          <a:p>
            <a:endParaRPr lang="en-US" dirty="0"/>
          </a:p>
          <a:p>
            <a:r>
              <a:rPr lang="en-US" dirty="0"/>
              <a:t>AHI: The average number of these combined events per hour </a:t>
            </a:r>
          </a:p>
        </p:txBody>
      </p:sp>
    </p:spTree>
    <p:extLst>
      <p:ext uri="{BB962C8B-B14F-4D97-AF65-F5344CB8AC3E}">
        <p14:creationId xmlns:p14="http://schemas.microsoft.com/office/powerpoint/2010/main" val="28398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2E9EF0-9A34-4217-A7BC-E67A7A66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EC4104-A697-4615-A525-BF584B647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Normal: AHI&lt;5</a:t>
            </a:r>
          </a:p>
          <a:p>
            <a:endParaRPr lang="en-US" dirty="0"/>
          </a:p>
          <a:p>
            <a:r>
              <a:rPr lang="en-US" dirty="0"/>
              <a:t>Mild sleep apnea: 5≤AHI&lt;15</a:t>
            </a:r>
          </a:p>
          <a:p>
            <a:endParaRPr lang="en-US" dirty="0"/>
          </a:p>
          <a:p>
            <a:r>
              <a:rPr lang="en-US" dirty="0"/>
              <a:t>Moderate sleep apnea: 15≤AHI&lt;30</a:t>
            </a:r>
          </a:p>
          <a:p>
            <a:endParaRPr lang="en-US" dirty="0"/>
          </a:p>
          <a:p>
            <a:r>
              <a:rPr lang="en-US" dirty="0"/>
              <a:t>Severe sleep apnea: AHI≥30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628D00-CBCC-40A2-BD1B-8ADCBD95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Why Treat OSA?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7308A1-CCB1-4726-944B-206B49B5E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Improve symptoms:</a:t>
            </a:r>
          </a:p>
          <a:p>
            <a:endParaRPr lang="en-US" dirty="0"/>
          </a:p>
          <a:p>
            <a:pPr lvl="1"/>
            <a:r>
              <a:rPr lang="en-US" dirty="0"/>
              <a:t>Somnolence/fatigue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Poor work/school performance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Headaches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Mood disorders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3C5BFC2-28F1-4BF6-B5AB-8DB92F0B4F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Prevent morbidity/morality: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Auto accidents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Hypertension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Cardiac events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29906C13-AAE6-4EAC-BD5B-EB48B5004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21" y="277792"/>
            <a:ext cx="7785501" cy="5514397"/>
          </a:xfr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87EC571-862E-46EE-BB57-B6DFFF7B9211}"/>
              </a:ext>
            </a:extLst>
          </p:cNvPr>
          <p:cNvSpPr/>
          <p:nvPr/>
        </p:nvSpPr>
        <p:spPr>
          <a:xfrm>
            <a:off x="4131996" y="6215876"/>
            <a:ext cx="3437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http://jcsm.aasm.org/viewabstract.aspx?pid=30917</a:t>
            </a:r>
          </a:p>
        </p:txBody>
      </p:sp>
    </p:spTree>
    <p:extLst>
      <p:ext uri="{BB962C8B-B14F-4D97-AF65-F5344CB8AC3E}">
        <p14:creationId xmlns:p14="http://schemas.microsoft.com/office/powerpoint/2010/main" val="5667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5446A8-2773-43AA-BB8B-D26E2125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adsfg</a:t>
            </a:r>
            <a:endParaRPr lang="en-US" dirty="0"/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="" xmlns:a16="http://schemas.microsoft.com/office/drawing/2014/main" id="{5694D4FB-4B35-4D05-A5D8-40AD7381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69" y="834165"/>
            <a:ext cx="7399661" cy="51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EDA258-3153-49BE-AF26-8712A9C1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Screening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12B593-8EF8-44D0-9D6D-94C7FE9B1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STOP Questionnaire</a:t>
            </a:r>
          </a:p>
          <a:p>
            <a:r>
              <a:rPr lang="en-US" sz="4000" u="sng" dirty="0">
                <a:solidFill>
                  <a:srgbClr val="FF0000"/>
                </a:solidFill>
              </a:rPr>
              <a:t>S</a:t>
            </a:r>
            <a:r>
              <a:rPr lang="en-US" sz="4000" dirty="0"/>
              <a:t>noring</a:t>
            </a:r>
          </a:p>
          <a:p>
            <a:r>
              <a:rPr lang="en-US" sz="4000" u="sng" dirty="0">
                <a:solidFill>
                  <a:srgbClr val="FF0000"/>
                </a:solidFill>
              </a:rPr>
              <a:t>T</a:t>
            </a:r>
            <a:r>
              <a:rPr lang="en-US" sz="4000" dirty="0"/>
              <a:t>iredness</a:t>
            </a:r>
          </a:p>
          <a:p>
            <a:r>
              <a:rPr lang="en-US" sz="4000" u="sng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bserved Apnea</a:t>
            </a:r>
          </a:p>
          <a:p>
            <a:r>
              <a:rPr lang="en-US" sz="4000" u="sng" dirty="0">
                <a:solidFill>
                  <a:srgbClr val="FF0000"/>
                </a:solidFill>
              </a:rPr>
              <a:t>P</a:t>
            </a:r>
            <a:r>
              <a:rPr lang="en-US" sz="4000" dirty="0"/>
              <a:t>ressure (Hypertension)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62E6E76-03ED-4A8B-8FCC-42232A01EC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BANG</a:t>
            </a:r>
          </a:p>
          <a:p>
            <a:r>
              <a:rPr lang="en-US" sz="4000" u="sng" dirty="0">
                <a:solidFill>
                  <a:srgbClr val="FF0000"/>
                </a:solidFill>
              </a:rPr>
              <a:t>B</a:t>
            </a:r>
            <a:r>
              <a:rPr lang="en-US" sz="4000" dirty="0"/>
              <a:t>MI &gt;35</a:t>
            </a:r>
          </a:p>
          <a:p>
            <a:r>
              <a:rPr lang="en-US" sz="4000" u="sng" dirty="0">
                <a:solidFill>
                  <a:srgbClr val="FF0000"/>
                </a:solidFill>
              </a:rPr>
              <a:t>A</a:t>
            </a:r>
            <a:r>
              <a:rPr lang="en-US" sz="4000" dirty="0"/>
              <a:t>ge &gt;50</a:t>
            </a:r>
          </a:p>
          <a:p>
            <a:r>
              <a:rPr lang="en-US" sz="4000" u="sng" dirty="0">
                <a:solidFill>
                  <a:srgbClr val="FF0000"/>
                </a:solidFill>
              </a:rPr>
              <a:t>N</a:t>
            </a:r>
            <a:r>
              <a:rPr lang="en-US" sz="4000" dirty="0"/>
              <a:t>eck Circumference &gt;16” (40cm)</a:t>
            </a:r>
          </a:p>
          <a:p>
            <a:r>
              <a:rPr lang="en-US" sz="4000" u="sng" dirty="0">
                <a:solidFill>
                  <a:srgbClr val="FF0000"/>
                </a:solidFill>
              </a:rPr>
              <a:t>G</a:t>
            </a:r>
            <a:r>
              <a:rPr lang="en-US" sz="4000" dirty="0"/>
              <a:t>ender = Male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5A348667-EA7E-46E8-9F7E-C2E80D5BE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50" y="140022"/>
            <a:ext cx="8757634" cy="6577956"/>
          </a:xfrm>
        </p:spPr>
      </p:pic>
    </p:spTree>
    <p:extLst>
      <p:ext uri="{BB962C8B-B14F-4D97-AF65-F5344CB8AC3E}">
        <p14:creationId xmlns:p14="http://schemas.microsoft.com/office/powerpoint/2010/main" val="13655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310</Words>
  <Application>Microsoft Office PowerPoint</Application>
  <PresentationFormat>Custom</PresentationFormat>
  <Paragraphs>132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Surgical Management of Obstructive Sleep Apnea</vt:lpstr>
      <vt:lpstr>Overview</vt:lpstr>
      <vt:lpstr>Definitions</vt:lpstr>
      <vt:lpstr>Definitions</vt:lpstr>
      <vt:lpstr>Why Treat OSA?</vt:lpstr>
      <vt:lpstr>PowerPoint Presentation</vt:lpstr>
      <vt:lpstr>PowerPoint Presentation</vt:lpstr>
      <vt:lpstr>Screening</vt:lpstr>
      <vt:lpstr>PowerPoint Presentation</vt:lpstr>
      <vt:lpstr>Testing</vt:lpstr>
      <vt:lpstr>Nonsurgical Treatment</vt:lpstr>
      <vt:lpstr>Pediatric OSA</vt:lpstr>
      <vt:lpstr>T&amp;A for Pediatric OSA</vt:lpstr>
      <vt:lpstr>Tonsillectomy in Adults</vt:lpstr>
      <vt:lpstr>Multilevel Obstruction</vt:lpstr>
      <vt:lpstr>Endoscopy </vt:lpstr>
      <vt:lpstr>Uvulopharygopalatoplasty (UP3)</vt:lpstr>
      <vt:lpstr>Lingual Tonsillectomy vs Tongue Base Reduction</vt:lpstr>
      <vt:lpstr>Suspension Procedures</vt:lpstr>
      <vt:lpstr>Nasal Surgery</vt:lpstr>
      <vt:lpstr>Other Procedures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Wilson</dc:creator>
  <cp:lastModifiedBy>Amy Young</cp:lastModifiedBy>
  <cp:revision>21</cp:revision>
  <dcterms:created xsi:type="dcterms:W3CDTF">2018-04-07T17:50:35Z</dcterms:created>
  <dcterms:modified xsi:type="dcterms:W3CDTF">2018-04-18T16:42:18Z</dcterms:modified>
</cp:coreProperties>
</file>