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260" r:id="rId3"/>
    <p:sldId id="261" r:id="rId4"/>
    <p:sldId id="262" r:id="rId5"/>
    <p:sldId id="263" r:id="rId6"/>
    <p:sldId id="264" r:id="rId7"/>
    <p:sldId id="265" r:id="rId8"/>
    <p:sldId id="266" r:id="rId9"/>
    <p:sldId id="267" r:id="rId10"/>
    <p:sldId id="288" r:id="rId11"/>
    <p:sldId id="289" r:id="rId12"/>
    <p:sldId id="269" r:id="rId13"/>
    <p:sldId id="268" r:id="rId14"/>
    <p:sldId id="290" r:id="rId15"/>
    <p:sldId id="271" r:id="rId16"/>
    <p:sldId id="270" r:id="rId17"/>
    <p:sldId id="272" r:id="rId18"/>
    <p:sldId id="273" r:id="rId19"/>
    <p:sldId id="274" r:id="rId20"/>
    <p:sldId id="275" r:id="rId21"/>
    <p:sldId id="276" r:id="rId22"/>
    <p:sldId id="277" r:id="rId23"/>
    <p:sldId id="278" r:id="rId24"/>
    <p:sldId id="257" r:id="rId25"/>
    <p:sldId id="258" r:id="rId26"/>
    <p:sldId id="259" r:id="rId27"/>
    <p:sldId id="279" r:id="rId28"/>
    <p:sldId id="280" r:id="rId29"/>
    <p:sldId id="291"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82"/>
  </p:normalViewPr>
  <p:slideViewPr>
    <p:cSldViewPr>
      <p:cViewPr varScale="1">
        <p:scale>
          <a:sx n="119" d="100"/>
          <a:sy n="119" d="100"/>
        </p:scale>
        <p:origin x="552" y="18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D3B11-F1D0-4B36-8157-4BA1328039D7}" type="datetimeFigureOut">
              <a:rPr lang="en-US" smtClean="0"/>
              <a:t>4/1/18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D2ACE4-3DB1-4A1D-BD5E-2878987A6825}" type="slidenum">
              <a:rPr lang="en-US" smtClean="0"/>
              <a:t>‹#›</a:t>
            </a:fld>
            <a:endParaRPr lang="en-US"/>
          </a:p>
        </p:txBody>
      </p:sp>
    </p:spTree>
    <p:extLst>
      <p:ext uri="{BB962C8B-B14F-4D97-AF65-F5344CB8AC3E}">
        <p14:creationId xmlns:p14="http://schemas.microsoft.com/office/powerpoint/2010/main" val="317336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a:t>
            </a:fld>
            <a:endParaRPr lang="en-US"/>
          </a:p>
        </p:txBody>
      </p:sp>
    </p:spTree>
    <p:extLst>
      <p:ext uri="{BB962C8B-B14F-4D97-AF65-F5344CB8AC3E}">
        <p14:creationId xmlns:p14="http://schemas.microsoft.com/office/powerpoint/2010/main" val="4283731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12</a:t>
            </a:fld>
            <a:endParaRPr lang="en-US"/>
          </a:p>
        </p:txBody>
      </p:sp>
    </p:spTree>
    <p:extLst>
      <p:ext uri="{BB962C8B-B14F-4D97-AF65-F5344CB8AC3E}">
        <p14:creationId xmlns:p14="http://schemas.microsoft.com/office/powerpoint/2010/main" val="2228714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13</a:t>
            </a:fld>
            <a:endParaRPr lang="en-US"/>
          </a:p>
        </p:txBody>
      </p:sp>
    </p:spTree>
    <p:extLst>
      <p:ext uri="{BB962C8B-B14F-4D97-AF65-F5344CB8AC3E}">
        <p14:creationId xmlns:p14="http://schemas.microsoft.com/office/powerpoint/2010/main" val="1513383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15</a:t>
            </a:fld>
            <a:endParaRPr lang="en-US"/>
          </a:p>
        </p:txBody>
      </p:sp>
    </p:spTree>
    <p:extLst>
      <p:ext uri="{BB962C8B-B14F-4D97-AF65-F5344CB8AC3E}">
        <p14:creationId xmlns:p14="http://schemas.microsoft.com/office/powerpoint/2010/main" val="2655657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16</a:t>
            </a:fld>
            <a:endParaRPr lang="en-US"/>
          </a:p>
        </p:txBody>
      </p:sp>
    </p:spTree>
    <p:extLst>
      <p:ext uri="{BB962C8B-B14F-4D97-AF65-F5344CB8AC3E}">
        <p14:creationId xmlns:p14="http://schemas.microsoft.com/office/powerpoint/2010/main" val="1051471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17</a:t>
            </a:fld>
            <a:endParaRPr lang="en-US"/>
          </a:p>
        </p:txBody>
      </p:sp>
    </p:spTree>
    <p:extLst>
      <p:ext uri="{BB962C8B-B14F-4D97-AF65-F5344CB8AC3E}">
        <p14:creationId xmlns:p14="http://schemas.microsoft.com/office/powerpoint/2010/main" val="1524137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18</a:t>
            </a:fld>
            <a:endParaRPr lang="en-US"/>
          </a:p>
        </p:txBody>
      </p:sp>
    </p:spTree>
    <p:extLst>
      <p:ext uri="{BB962C8B-B14F-4D97-AF65-F5344CB8AC3E}">
        <p14:creationId xmlns:p14="http://schemas.microsoft.com/office/powerpoint/2010/main" val="2996849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19</a:t>
            </a:fld>
            <a:endParaRPr lang="en-US"/>
          </a:p>
        </p:txBody>
      </p:sp>
    </p:spTree>
    <p:extLst>
      <p:ext uri="{BB962C8B-B14F-4D97-AF65-F5344CB8AC3E}">
        <p14:creationId xmlns:p14="http://schemas.microsoft.com/office/powerpoint/2010/main" val="1038651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20</a:t>
            </a:fld>
            <a:endParaRPr lang="en-US"/>
          </a:p>
        </p:txBody>
      </p:sp>
    </p:spTree>
    <p:extLst>
      <p:ext uri="{BB962C8B-B14F-4D97-AF65-F5344CB8AC3E}">
        <p14:creationId xmlns:p14="http://schemas.microsoft.com/office/powerpoint/2010/main" val="2432195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21</a:t>
            </a:fld>
            <a:endParaRPr lang="en-US"/>
          </a:p>
        </p:txBody>
      </p:sp>
    </p:spTree>
    <p:extLst>
      <p:ext uri="{BB962C8B-B14F-4D97-AF65-F5344CB8AC3E}">
        <p14:creationId xmlns:p14="http://schemas.microsoft.com/office/powerpoint/2010/main" val="4162479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22</a:t>
            </a:fld>
            <a:endParaRPr lang="en-US"/>
          </a:p>
        </p:txBody>
      </p:sp>
    </p:spTree>
    <p:extLst>
      <p:ext uri="{BB962C8B-B14F-4D97-AF65-F5344CB8AC3E}">
        <p14:creationId xmlns:p14="http://schemas.microsoft.com/office/powerpoint/2010/main" val="339237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a:t>
            </a:fld>
            <a:endParaRPr lang="en-US"/>
          </a:p>
        </p:txBody>
      </p:sp>
    </p:spTree>
    <p:extLst>
      <p:ext uri="{BB962C8B-B14F-4D97-AF65-F5344CB8AC3E}">
        <p14:creationId xmlns:p14="http://schemas.microsoft.com/office/powerpoint/2010/main" val="3935295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23</a:t>
            </a:fld>
            <a:endParaRPr lang="en-US"/>
          </a:p>
        </p:txBody>
      </p:sp>
    </p:spTree>
    <p:extLst>
      <p:ext uri="{BB962C8B-B14F-4D97-AF65-F5344CB8AC3E}">
        <p14:creationId xmlns:p14="http://schemas.microsoft.com/office/powerpoint/2010/main" val="1718586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24</a:t>
            </a:fld>
            <a:endParaRPr lang="en-US"/>
          </a:p>
        </p:txBody>
      </p:sp>
    </p:spTree>
    <p:extLst>
      <p:ext uri="{BB962C8B-B14F-4D97-AF65-F5344CB8AC3E}">
        <p14:creationId xmlns:p14="http://schemas.microsoft.com/office/powerpoint/2010/main" val="1318110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25</a:t>
            </a:fld>
            <a:endParaRPr lang="en-US"/>
          </a:p>
        </p:txBody>
      </p:sp>
    </p:spTree>
    <p:extLst>
      <p:ext uri="{BB962C8B-B14F-4D97-AF65-F5344CB8AC3E}">
        <p14:creationId xmlns:p14="http://schemas.microsoft.com/office/powerpoint/2010/main" val="2862319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26</a:t>
            </a:fld>
            <a:endParaRPr lang="en-US"/>
          </a:p>
        </p:txBody>
      </p:sp>
    </p:spTree>
    <p:extLst>
      <p:ext uri="{BB962C8B-B14F-4D97-AF65-F5344CB8AC3E}">
        <p14:creationId xmlns:p14="http://schemas.microsoft.com/office/powerpoint/2010/main" val="414680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27</a:t>
            </a:fld>
            <a:endParaRPr lang="en-US"/>
          </a:p>
        </p:txBody>
      </p:sp>
    </p:spTree>
    <p:extLst>
      <p:ext uri="{BB962C8B-B14F-4D97-AF65-F5344CB8AC3E}">
        <p14:creationId xmlns:p14="http://schemas.microsoft.com/office/powerpoint/2010/main" val="2197705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28</a:t>
            </a:fld>
            <a:endParaRPr lang="en-US"/>
          </a:p>
        </p:txBody>
      </p:sp>
    </p:spTree>
    <p:extLst>
      <p:ext uri="{BB962C8B-B14F-4D97-AF65-F5344CB8AC3E}">
        <p14:creationId xmlns:p14="http://schemas.microsoft.com/office/powerpoint/2010/main" val="13124363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30</a:t>
            </a:fld>
            <a:endParaRPr lang="en-US"/>
          </a:p>
        </p:txBody>
      </p:sp>
    </p:spTree>
    <p:extLst>
      <p:ext uri="{BB962C8B-B14F-4D97-AF65-F5344CB8AC3E}">
        <p14:creationId xmlns:p14="http://schemas.microsoft.com/office/powerpoint/2010/main" val="64004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31</a:t>
            </a:fld>
            <a:endParaRPr lang="en-US"/>
          </a:p>
        </p:txBody>
      </p:sp>
    </p:spTree>
    <p:extLst>
      <p:ext uri="{BB962C8B-B14F-4D97-AF65-F5344CB8AC3E}">
        <p14:creationId xmlns:p14="http://schemas.microsoft.com/office/powerpoint/2010/main" val="3446303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32</a:t>
            </a:fld>
            <a:endParaRPr lang="en-US"/>
          </a:p>
        </p:txBody>
      </p:sp>
    </p:spTree>
    <p:extLst>
      <p:ext uri="{BB962C8B-B14F-4D97-AF65-F5344CB8AC3E}">
        <p14:creationId xmlns:p14="http://schemas.microsoft.com/office/powerpoint/2010/main" val="188539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33</a:t>
            </a:fld>
            <a:endParaRPr lang="en-US"/>
          </a:p>
        </p:txBody>
      </p:sp>
    </p:spTree>
    <p:extLst>
      <p:ext uri="{BB962C8B-B14F-4D97-AF65-F5344CB8AC3E}">
        <p14:creationId xmlns:p14="http://schemas.microsoft.com/office/powerpoint/2010/main" val="287516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a:t>
            </a:fld>
            <a:endParaRPr lang="en-US"/>
          </a:p>
        </p:txBody>
      </p:sp>
    </p:spTree>
    <p:extLst>
      <p:ext uri="{BB962C8B-B14F-4D97-AF65-F5344CB8AC3E}">
        <p14:creationId xmlns:p14="http://schemas.microsoft.com/office/powerpoint/2010/main" val="28152038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34</a:t>
            </a:fld>
            <a:endParaRPr lang="en-US"/>
          </a:p>
        </p:txBody>
      </p:sp>
    </p:spTree>
    <p:extLst>
      <p:ext uri="{BB962C8B-B14F-4D97-AF65-F5344CB8AC3E}">
        <p14:creationId xmlns:p14="http://schemas.microsoft.com/office/powerpoint/2010/main" val="32898802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35</a:t>
            </a:fld>
            <a:endParaRPr lang="en-US"/>
          </a:p>
        </p:txBody>
      </p:sp>
    </p:spTree>
    <p:extLst>
      <p:ext uri="{BB962C8B-B14F-4D97-AF65-F5344CB8AC3E}">
        <p14:creationId xmlns:p14="http://schemas.microsoft.com/office/powerpoint/2010/main" val="33256617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36</a:t>
            </a:fld>
            <a:endParaRPr lang="en-US"/>
          </a:p>
        </p:txBody>
      </p:sp>
    </p:spTree>
    <p:extLst>
      <p:ext uri="{BB962C8B-B14F-4D97-AF65-F5344CB8AC3E}">
        <p14:creationId xmlns:p14="http://schemas.microsoft.com/office/powerpoint/2010/main" val="153643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4</a:t>
            </a:fld>
            <a:endParaRPr lang="en-US"/>
          </a:p>
        </p:txBody>
      </p:sp>
    </p:spTree>
    <p:extLst>
      <p:ext uri="{BB962C8B-B14F-4D97-AF65-F5344CB8AC3E}">
        <p14:creationId xmlns:p14="http://schemas.microsoft.com/office/powerpoint/2010/main" val="401458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5</a:t>
            </a:fld>
            <a:endParaRPr lang="en-US"/>
          </a:p>
        </p:txBody>
      </p:sp>
    </p:spTree>
    <p:extLst>
      <p:ext uri="{BB962C8B-B14F-4D97-AF65-F5344CB8AC3E}">
        <p14:creationId xmlns:p14="http://schemas.microsoft.com/office/powerpoint/2010/main" val="60993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6</a:t>
            </a:fld>
            <a:endParaRPr lang="en-US"/>
          </a:p>
        </p:txBody>
      </p:sp>
    </p:spTree>
    <p:extLst>
      <p:ext uri="{BB962C8B-B14F-4D97-AF65-F5344CB8AC3E}">
        <p14:creationId xmlns:p14="http://schemas.microsoft.com/office/powerpoint/2010/main" val="286205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7</a:t>
            </a:fld>
            <a:endParaRPr lang="en-US"/>
          </a:p>
        </p:txBody>
      </p:sp>
    </p:spTree>
    <p:extLst>
      <p:ext uri="{BB962C8B-B14F-4D97-AF65-F5344CB8AC3E}">
        <p14:creationId xmlns:p14="http://schemas.microsoft.com/office/powerpoint/2010/main" val="108968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8</a:t>
            </a:fld>
            <a:endParaRPr lang="en-US"/>
          </a:p>
        </p:txBody>
      </p:sp>
    </p:spTree>
    <p:extLst>
      <p:ext uri="{BB962C8B-B14F-4D97-AF65-F5344CB8AC3E}">
        <p14:creationId xmlns:p14="http://schemas.microsoft.com/office/powerpoint/2010/main" val="1160968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2ACE4-3DB1-4A1D-BD5E-2878987A6825}" type="slidenum">
              <a:rPr lang="en-US" smtClean="0"/>
              <a:t>9</a:t>
            </a:fld>
            <a:endParaRPr lang="en-US"/>
          </a:p>
        </p:txBody>
      </p:sp>
    </p:spTree>
    <p:extLst>
      <p:ext uri="{BB962C8B-B14F-4D97-AF65-F5344CB8AC3E}">
        <p14:creationId xmlns:p14="http://schemas.microsoft.com/office/powerpoint/2010/main" val="372814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495627-CC34-4D80-A82F-98470D1A3025}" type="datetimeFigureOut">
              <a:rPr lang="en-US" smtClean="0"/>
              <a:t>4/1/18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EB541B-0062-44FA-905E-D6528A1616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EB541B-0062-44FA-905E-D6528A1616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EB541B-0062-44FA-905E-D6528A1616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EB541B-0062-44FA-905E-D6528A16169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EB541B-0062-44FA-905E-D6528A16169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EB541B-0062-44FA-905E-D6528A16169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EB541B-0062-44FA-905E-D6528A1616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EB541B-0062-44FA-905E-D6528A16169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495627-CC34-4D80-A82F-98470D1A3025}" type="datetimeFigureOut">
              <a:rPr lang="en-US" smtClean="0"/>
              <a:t>4/1/18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EB541B-0062-44FA-905E-D6528A1616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6495627-CC34-4D80-A82F-98470D1A3025}" type="datetimeFigureOut">
              <a:rPr lang="en-US" smtClean="0"/>
              <a:t>4/1/18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EB541B-0062-44FA-905E-D6528A1616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495627-CC34-4D80-A82F-98470D1A3025}" type="datetimeFigureOut">
              <a:rPr lang="en-US" smtClean="0"/>
              <a:t>4/1/18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EB541B-0062-44FA-905E-D6528A16169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495627-CC34-4D80-A82F-98470D1A3025}" type="datetimeFigureOut">
              <a:rPr lang="en-US" smtClean="0"/>
              <a:t>4/1/18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EB541B-0062-44FA-905E-D6528A1616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Hot ID cases</a:t>
            </a:r>
            <a:endParaRPr lang="en-US" dirty="0"/>
          </a:p>
        </p:txBody>
      </p:sp>
      <p:sp>
        <p:nvSpPr>
          <p:cNvPr id="3" name="Subtitle 2"/>
          <p:cNvSpPr>
            <a:spLocks noGrp="1"/>
          </p:cNvSpPr>
          <p:nvPr>
            <p:ph type="subTitle" idx="1"/>
          </p:nvPr>
        </p:nvSpPr>
        <p:spPr/>
        <p:txBody>
          <a:bodyPr>
            <a:normAutofit/>
          </a:bodyPr>
          <a:lstStyle/>
          <a:p>
            <a:pPr algn="r"/>
            <a:r>
              <a:rPr lang="en-US" sz="1600" dirty="0" smtClean="0"/>
              <a:t>Mark E. Dowell MD FACP</a:t>
            </a:r>
          </a:p>
          <a:p>
            <a:pPr algn="r"/>
            <a:r>
              <a:rPr lang="en-US" sz="1600" dirty="0" smtClean="0"/>
              <a:t>Rocky Mountain Infectious Diseases</a:t>
            </a:r>
          </a:p>
          <a:p>
            <a:pPr algn="r"/>
            <a:r>
              <a:rPr lang="en-US" sz="1600" dirty="0" smtClean="0"/>
              <a:t>2018</a:t>
            </a:r>
            <a:endParaRPr lang="en-US" sz="1600" dirty="0"/>
          </a:p>
        </p:txBody>
      </p:sp>
    </p:spTree>
    <p:extLst>
      <p:ext uri="{BB962C8B-B14F-4D97-AF65-F5344CB8AC3E}">
        <p14:creationId xmlns:p14="http://schemas.microsoft.com/office/powerpoint/2010/main" val="24530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066800"/>
            <a:ext cx="5638800" cy="5440362"/>
          </a:xfrm>
        </p:spPr>
      </p:pic>
      <p:sp>
        <p:nvSpPr>
          <p:cNvPr id="3" name="Title 2"/>
          <p:cNvSpPr>
            <a:spLocks noGrp="1"/>
          </p:cNvSpPr>
          <p:nvPr>
            <p:ph type="title"/>
          </p:nvPr>
        </p:nvSpPr>
        <p:spPr/>
        <p:txBody>
          <a:bodyPr/>
          <a:lstStyle/>
          <a:p>
            <a:r>
              <a:rPr lang="en-US" dirty="0" smtClean="0"/>
              <a:t>                     Yum</a:t>
            </a:r>
            <a:endParaRPr lang="en-US" dirty="0"/>
          </a:p>
        </p:txBody>
      </p:sp>
    </p:spTree>
    <p:extLst>
      <p:ext uri="{BB962C8B-B14F-4D97-AF65-F5344CB8AC3E}">
        <p14:creationId xmlns:p14="http://schemas.microsoft.com/office/powerpoint/2010/main" val="130547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417638"/>
            <a:ext cx="7696200" cy="4545753"/>
          </a:xfrm>
        </p:spPr>
      </p:pic>
      <p:sp>
        <p:nvSpPr>
          <p:cNvPr id="3" name="Title 2"/>
          <p:cNvSpPr>
            <a:spLocks noGrp="1"/>
          </p:cNvSpPr>
          <p:nvPr>
            <p:ph type="title"/>
          </p:nvPr>
        </p:nvSpPr>
        <p:spPr/>
        <p:txBody>
          <a:bodyPr/>
          <a:lstStyle/>
          <a:p>
            <a:r>
              <a:rPr lang="en-US" dirty="0" smtClean="0"/>
              <a:t>                   Pustule</a:t>
            </a:r>
            <a:endParaRPr lang="en-US" dirty="0"/>
          </a:p>
        </p:txBody>
      </p:sp>
    </p:spTree>
    <p:extLst>
      <p:ext uri="{BB962C8B-B14F-4D97-AF65-F5344CB8AC3E}">
        <p14:creationId xmlns:p14="http://schemas.microsoft.com/office/powerpoint/2010/main" val="1253799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 placed him on </a:t>
            </a:r>
            <a:r>
              <a:rPr lang="en-US" dirty="0" err="1" smtClean="0"/>
              <a:t>ancef</a:t>
            </a:r>
            <a:r>
              <a:rPr lang="en-US" dirty="0" smtClean="0"/>
              <a:t> after I incised 2 pustules and found the gram stain to reveal gram-positive cocci in clusters.  Blood cultures were drawn upon admission.</a:t>
            </a:r>
            <a:endParaRPr lang="en-US" dirty="0"/>
          </a:p>
        </p:txBody>
      </p:sp>
    </p:spTree>
    <p:extLst>
      <p:ext uri="{BB962C8B-B14F-4D97-AF65-F5344CB8AC3E}">
        <p14:creationId xmlns:p14="http://schemas.microsoft.com/office/powerpoint/2010/main" val="1088928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Questions?</a:t>
            </a:r>
          </a:p>
          <a:p>
            <a:pPr marL="109728" indent="0">
              <a:buNone/>
            </a:pPr>
            <a:endParaRPr lang="en-US" dirty="0" smtClean="0"/>
          </a:p>
          <a:p>
            <a:r>
              <a:rPr lang="en-US" dirty="0" smtClean="0"/>
              <a:t>Thoughts?</a:t>
            </a:r>
            <a:endParaRPr lang="en-US" dirty="0"/>
          </a:p>
        </p:txBody>
      </p:sp>
    </p:spTree>
    <p:extLst>
      <p:ext uri="{BB962C8B-B14F-4D97-AF65-F5344CB8AC3E}">
        <p14:creationId xmlns:p14="http://schemas.microsoft.com/office/powerpoint/2010/main" val="427469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0219" y="1417638"/>
            <a:ext cx="7699381" cy="4373562"/>
          </a:xfrm>
        </p:spPr>
      </p:pic>
      <p:sp>
        <p:nvSpPr>
          <p:cNvPr id="3" name="Title 2"/>
          <p:cNvSpPr>
            <a:spLocks noGrp="1"/>
          </p:cNvSpPr>
          <p:nvPr>
            <p:ph type="title"/>
          </p:nvPr>
        </p:nvSpPr>
        <p:spPr/>
        <p:txBody>
          <a:bodyPr/>
          <a:lstStyle/>
          <a:p>
            <a:r>
              <a:rPr lang="en-US" dirty="0" smtClean="0"/>
              <a:t>               Blood culture</a:t>
            </a:r>
            <a:endParaRPr lang="en-US" dirty="0"/>
          </a:p>
        </p:txBody>
      </p:sp>
    </p:spTree>
    <p:extLst>
      <p:ext uri="{BB962C8B-B14F-4D97-AF65-F5344CB8AC3E}">
        <p14:creationId xmlns:p14="http://schemas.microsoft.com/office/powerpoint/2010/main" val="385748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Levofloxacin was added to the antibiotic approach. So….</a:t>
            </a:r>
            <a:endParaRPr lang="en-US" dirty="0"/>
          </a:p>
        </p:txBody>
      </p:sp>
    </p:spTree>
    <p:extLst>
      <p:ext uri="{BB962C8B-B14F-4D97-AF65-F5344CB8AC3E}">
        <p14:creationId xmlns:p14="http://schemas.microsoft.com/office/powerpoint/2010/main" val="760169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Over the next 24 hours the </a:t>
            </a:r>
            <a:r>
              <a:rPr lang="en-US" dirty="0" err="1" smtClean="0"/>
              <a:t>sh</a:t>
            </a:r>
            <a:r>
              <a:rPr lang="en-US" dirty="0" smtClean="0"/>
              <a:t>*t hit the fan! </a:t>
            </a:r>
          </a:p>
          <a:p>
            <a:pPr marL="109728" indent="0">
              <a:buNone/>
            </a:pPr>
            <a:endParaRPr lang="en-US" dirty="0" smtClean="0"/>
          </a:p>
          <a:p>
            <a:pPr lvl="2"/>
            <a:r>
              <a:rPr lang="en-US" dirty="0" smtClean="0"/>
              <a:t>Blood cultures revealed MSSA</a:t>
            </a:r>
          </a:p>
          <a:p>
            <a:pPr lvl="2"/>
            <a:r>
              <a:rPr lang="en-US" dirty="0" smtClean="0"/>
              <a:t>Blood cultures revealed gram-negative rods too.</a:t>
            </a:r>
          </a:p>
          <a:p>
            <a:pPr lvl="2"/>
            <a:r>
              <a:rPr lang="en-US" dirty="0" smtClean="0"/>
              <a:t>Stool culture revealed non-lactose fermenting gram-negative rods.</a:t>
            </a:r>
            <a:endParaRPr lang="en-US" dirty="0"/>
          </a:p>
        </p:txBody>
      </p:sp>
    </p:spTree>
    <p:extLst>
      <p:ext uri="{BB962C8B-B14F-4D97-AF65-F5344CB8AC3E}">
        <p14:creationId xmlns:p14="http://schemas.microsoft.com/office/powerpoint/2010/main" val="656696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His blood cultures grew both MSSA and Salmonella group B.</a:t>
            </a:r>
          </a:p>
          <a:p>
            <a:r>
              <a:rPr lang="en-US" dirty="0" smtClean="0"/>
              <a:t>His stool culture grew Salmonella group B.</a:t>
            </a:r>
          </a:p>
          <a:p>
            <a:endParaRPr lang="en-US" dirty="0"/>
          </a:p>
          <a:p>
            <a:r>
              <a:rPr lang="en-US" dirty="0" smtClean="0"/>
              <a:t>Any other tests you might like?</a:t>
            </a:r>
            <a:endParaRPr lang="en-US" dirty="0"/>
          </a:p>
        </p:txBody>
      </p:sp>
    </p:spTree>
    <p:extLst>
      <p:ext uri="{BB962C8B-B14F-4D97-AF65-F5344CB8AC3E}">
        <p14:creationId xmlns:p14="http://schemas.microsoft.com/office/powerpoint/2010/main" val="3971942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 TEE revealed a tricuspid valve vegetation.</a:t>
            </a:r>
            <a:endParaRPr lang="en-US" dirty="0"/>
          </a:p>
        </p:txBody>
      </p:sp>
    </p:spTree>
    <p:extLst>
      <p:ext uri="{BB962C8B-B14F-4D97-AF65-F5344CB8AC3E}">
        <p14:creationId xmlns:p14="http://schemas.microsoft.com/office/powerpoint/2010/main" val="1683805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Salmonella group B Bacteremia</a:t>
            </a:r>
          </a:p>
          <a:p>
            <a:r>
              <a:rPr lang="en-US" dirty="0" smtClean="0"/>
              <a:t>Salmonella group B enteritis</a:t>
            </a:r>
          </a:p>
          <a:p>
            <a:r>
              <a:rPr lang="en-US" dirty="0" smtClean="0"/>
              <a:t>MSSA left hand abscess with septic thrombophlebitis.</a:t>
            </a:r>
          </a:p>
          <a:p>
            <a:r>
              <a:rPr lang="en-US" dirty="0" smtClean="0"/>
              <a:t>MSSA bacteremia</a:t>
            </a:r>
          </a:p>
          <a:p>
            <a:r>
              <a:rPr lang="en-US" dirty="0" smtClean="0"/>
              <a:t>Tricuspid valve IE due to Salmonella, MSSA, or both!</a:t>
            </a:r>
            <a:endParaRPr lang="en-US" dirty="0"/>
          </a:p>
        </p:txBody>
      </p:sp>
      <p:sp>
        <p:nvSpPr>
          <p:cNvPr id="3" name="Title 2"/>
          <p:cNvSpPr>
            <a:spLocks noGrp="1"/>
          </p:cNvSpPr>
          <p:nvPr>
            <p:ph type="title"/>
          </p:nvPr>
        </p:nvSpPr>
        <p:spPr/>
        <p:txBody>
          <a:bodyPr/>
          <a:lstStyle/>
          <a:p>
            <a:pPr algn="ctr"/>
            <a:r>
              <a:rPr lang="en-US" dirty="0" smtClean="0"/>
              <a:t>Final Diagnoses</a:t>
            </a:r>
            <a:endParaRPr lang="en-US" dirty="0"/>
          </a:p>
        </p:txBody>
      </p:sp>
    </p:spTree>
    <p:extLst>
      <p:ext uri="{BB962C8B-B14F-4D97-AF65-F5344CB8AC3E}">
        <p14:creationId xmlns:p14="http://schemas.microsoft.com/office/powerpoint/2010/main" val="430893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 fairly healthy 63 year old white man with a history of prior tobacco abuse, obesity, hypertension and at least moderate alcohol use went to Playa del Carmen for rest and relaxation.  He had been to this same all-inclusive resort 8 previous times without incident.  He was drinking, eating, snorkeling, and being a bum for the first 3 days when…</a:t>
            </a:r>
            <a:endParaRPr lang="en-US" dirty="0"/>
          </a:p>
        </p:txBody>
      </p:sp>
      <p:sp>
        <p:nvSpPr>
          <p:cNvPr id="3" name="Title 2"/>
          <p:cNvSpPr>
            <a:spLocks noGrp="1"/>
          </p:cNvSpPr>
          <p:nvPr>
            <p:ph type="title"/>
          </p:nvPr>
        </p:nvSpPr>
        <p:spPr/>
        <p:txBody>
          <a:bodyPr/>
          <a:lstStyle/>
          <a:p>
            <a:pPr algn="ctr"/>
            <a:r>
              <a:rPr lang="en-US" dirty="0" smtClean="0"/>
              <a:t>Mexican Holiday</a:t>
            </a:r>
            <a:endParaRPr lang="en-US" dirty="0"/>
          </a:p>
        </p:txBody>
      </p:sp>
    </p:spTree>
    <p:extLst>
      <p:ext uri="{BB962C8B-B14F-4D97-AF65-F5344CB8AC3E}">
        <p14:creationId xmlns:p14="http://schemas.microsoft.com/office/powerpoint/2010/main" val="3948870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Currently doing well on Ancef plus P.O. levofloxacin for a planned 6 week course.</a:t>
            </a:r>
            <a:endParaRPr lang="en-US" dirty="0"/>
          </a:p>
        </p:txBody>
      </p:sp>
    </p:spTree>
    <p:extLst>
      <p:ext uri="{BB962C8B-B14F-4D97-AF65-F5344CB8AC3E}">
        <p14:creationId xmlns:p14="http://schemas.microsoft.com/office/powerpoint/2010/main" val="1924344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smtClean="0"/>
              <a:t>Less than 5% of Salmonella enteritis features bacteremia.</a:t>
            </a:r>
          </a:p>
          <a:p>
            <a:r>
              <a:rPr lang="en-US" dirty="0" smtClean="0"/>
              <a:t>Of these, 5-10% develop distant infection.</a:t>
            </a:r>
          </a:p>
          <a:p>
            <a:r>
              <a:rPr lang="en-US" dirty="0" smtClean="0"/>
              <a:t>Salmonella likes endovascular locations including aneurysms, atherosclerotic plaques, and vascular grafts.</a:t>
            </a:r>
          </a:p>
        </p:txBody>
      </p:sp>
      <p:sp>
        <p:nvSpPr>
          <p:cNvPr id="3" name="Title 2"/>
          <p:cNvSpPr>
            <a:spLocks noGrp="1"/>
          </p:cNvSpPr>
          <p:nvPr>
            <p:ph type="title"/>
          </p:nvPr>
        </p:nvSpPr>
        <p:spPr/>
        <p:txBody>
          <a:bodyPr/>
          <a:lstStyle/>
          <a:p>
            <a:pPr algn="ctr"/>
            <a:r>
              <a:rPr lang="en-US" dirty="0" smtClean="0"/>
              <a:t>Points</a:t>
            </a:r>
            <a:endParaRPr lang="en-US" dirty="0"/>
          </a:p>
        </p:txBody>
      </p:sp>
    </p:spTree>
    <p:extLst>
      <p:ext uri="{BB962C8B-B14F-4D97-AF65-F5344CB8AC3E}">
        <p14:creationId xmlns:p14="http://schemas.microsoft.com/office/powerpoint/2010/main" val="2689836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0.01% of IE cases</a:t>
            </a:r>
          </a:p>
          <a:p>
            <a:r>
              <a:rPr lang="en-US" dirty="0" smtClean="0"/>
              <a:t>87 cases in literature : 1976-2014</a:t>
            </a:r>
          </a:p>
          <a:p>
            <a:pPr lvl="2"/>
            <a:r>
              <a:rPr lang="en-US" dirty="0" smtClean="0"/>
              <a:t>Mitral valve 33%</a:t>
            </a:r>
          </a:p>
          <a:p>
            <a:pPr lvl="2"/>
            <a:r>
              <a:rPr lang="en-US" dirty="0" smtClean="0"/>
              <a:t>Tricuspid valve 2/87 cases.</a:t>
            </a:r>
          </a:p>
        </p:txBody>
      </p:sp>
      <p:sp>
        <p:nvSpPr>
          <p:cNvPr id="3" name="Title 2"/>
          <p:cNvSpPr>
            <a:spLocks noGrp="1"/>
          </p:cNvSpPr>
          <p:nvPr>
            <p:ph type="title"/>
          </p:nvPr>
        </p:nvSpPr>
        <p:spPr/>
        <p:txBody>
          <a:bodyPr/>
          <a:lstStyle/>
          <a:p>
            <a:pPr algn="ctr"/>
            <a:r>
              <a:rPr lang="en-US" dirty="0" smtClean="0"/>
              <a:t>Salmonella IE</a:t>
            </a:r>
            <a:endParaRPr lang="en-US" dirty="0"/>
          </a:p>
        </p:txBody>
      </p:sp>
    </p:spTree>
    <p:extLst>
      <p:ext uri="{BB962C8B-B14F-4D97-AF65-F5344CB8AC3E}">
        <p14:creationId xmlns:p14="http://schemas.microsoft.com/office/powerpoint/2010/main" val="3342171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Is this the take-home message?</a:t>
            </a:r>
          </a:p>
          <a:p>
            <a:pPr lvl="1"/>
            <a:r>
              <a:rPr lang="en-US" dirty="0" smtClean="0"/>
              <a:t>YOU PLAY </a:t>
            </a:r>
            <a:r>
              <a:rPr lang="en-US" smtClean="0"/>
              <a:t>YOU PAY </a:t>
            </a:r>
            <a:r>
              <a:rPr lang="en-US" dirty="0" smtClean="0"/>
              <a:t>?!?!</a:t>
            </a:r>
            <a:endParaRPr lang="en-US" dirty="0"/>
          </a:p>
        </p:txBody>
      </p:sp>
    </p:spTree>
    <p:extLst>
      <p:ext uri="{BB962C8B-B14F-4D97-AF65-F5344CB8AC3E}">
        <p14:creationId xmlns:p14="http://schemas.microsoft.com/office/powerpoint/2010/main" val="1416388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Detect viral, parasitic, and bacterial pathogens.</a:t>
            </a:r>
          </a:p>
          <a:p>
            <a:r>
              <a:rPr lang="en-US" dirty="0" smtClean="0"/>
              <a:t>Able to identify norovirus, ETEC, EPEC, EAEC.</a:t>
            </a:r>
          </a:p>
          <a:p>
            <a:r>
              <a:rPr lang="en-US" dirty="0" smtClean="0"/>
              <a:t>Goal is to decrease inappropriate antibiotic use.</a:t>
            </a:r>
            <a:endParaRPr lang="en-US" dirty="0"/>
          </a:p>
        </p:txBody>
      </p:sp>
      <p:sp>
        <p:nvSpPr>
          <p:cNvPr id="3" name="Title 2"/>
          <p:cNvSpPr>
            <a:spLocks noGrp="1"/>
          </p:cNvSpPr>
          <p:nvPr>
            <p:ph type="title"/>
          </p:nvPr>
        </p:nvSpPr>
        <p:spPr/>
        <p:txBody>
          <a:bodyPr>
            <a:noAutofit/>
          </a:bodyPr>
          <a:lstStyle/>
          <a:p>
            <a:pPr algn="ctr"/>
            <a:r>
              <a:rPr lang="en-US" sz="3200" dirty="0" err="1" smtClean="0"/>
              <a:t>Multipathogen</a:t>
            </a:r>
            <a:r>
              <a:rPr lang="en-US" sz="3200" dirty="0" smtClean="0"/>
              <a:t> Nucleic Acid Amplification Tests</a:t>
            </a:r>
            <a:endParaRPr lang="en-US" sz="3200" dirty="0"/>
          </a:p>
        </p:txBody>
      </p:sp>
    </p:spTree>
    <p:extLst>
      <p:ext uri="{BB962C8B-B14F-4D97-AF65-F5344CB8AC3E}">
        <p14:creationId xmlns:p14="http://schemas.microsoft.com/office/powerpoint/2010/main" val="2149875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May detect &gt;1 pathogen.  What does it mean?</a:t>
            </a:r>
          </a:p>
          <a:p>
            <a:r>
              <a:rPr lang="en-US" dirty="0" smtClean="0"/>
              <a:t>Must correlate with clinical picture.</a:t>
            </a:r>
          </a:p>
          <a:p>
            <a:r>
              <a:rPr lang="en-US" dirty="0" smtClean="0"/>
              <a:t>Detection does </a:t>
            </a:r>
            <a:r>
              <a:rPr lang="en-US" u="sng" dirty="0" smtClean="0"/>
              <a:t>NOT</a:t>
            </a:r>
            <a:r>
              <a:rPr lang="en-US" dirty="0" smtClean="0"/>
              <a:t> prove presence of viable organisms.</a:t>
            </a:r>
          </a:p>
          <a:p>
            <a:r>
              <a:rPr lang="en-US" dirty="0" smtClean="0"/>
              <a:t>Systems do </a:t>
            </a:r>
            <a:r>
              <a:rPr lang="en-US" u="sng" dirty="0" smtClean="0"/>
              <a:t>NOT</a:t>
            </a:r>
            <a:r>
              <a:rPr lang="en-US" dirty="0" smtClean="0"/>
              <a:t> quantify nucleic acid present.</a:t>
            </a:r>
            <a:endParaRPr lang="en-US" dirty="0"/>
          </a:p>
        </p:txBody>
      </p:sp>
      <p:sp>
        <p:nvSpPr>
          <p:cNvPr id="3" name="Title 2"/>
          <p:cNvSpPr>
            <a:spLocks noGrp="1"/>
          </p:cNvSpPr>
          <p:nvPr>
            <p:ph type="title"/>
          </p:nvPr>
        </p:nvSpPr>
        <p:spPr/>
        <p:txBody>
          <a:bodyPr/>
          <a:lstStyle/>
          <a:p>
            <a:pPr algn="ctr"/>
            <a:r>
              <a:rPr lang="en-US" dirty="0" smtClean="0"/>
              <a:t>Issues</a:t>
            </a:r>
            <a:endParaRPr lang="en-US" dirty="0"/>
          </a:p>
        </p:txBody>
      </p:sp>
    </p:spTree>
    <p:extLst>
      <p:ext uri="{BB962C8B-B14F-4D97-AF65-F5344CB8AC3E}">
        <p14:creationId xmlns:p14="http://schemas.microsoft.com/office/powerpoint/2010/main" val="887519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Must have system in place to confirm results in potential outbreaks.</a:t>
            </a:r>
          </a:p>
          <a:p>
            <a:r>
              <a:rPr lang="en-US" dirty="0" smtClean="0"/>
              <a:t>Must not impede detection and investigation.</a:t>
            </a:r>
          </a:p>
          <a:p>
            <a:r>
              <a:rPr lang="en-US" dirty="0" smtClean="0"/>
              <a:t>Need access to antimicrobial susceptibility testing.</a:t>
            </a:r>
          </a:p>
          <a:p>
            <a:r>
              <a:rPr lang="en-US" dirty="0" smtClean="0"/>
              <a:t>May require serotyping/subtyping.</a:t>
            </a:r>
          </a:p>
          <a:p>
            <a:r>
              <a:rPr lang="en-US" dirty="0" smtClean="0"/>
              <a:t>Does it pay to have some media in lab?</a:t>
            </a:r>
            <a:endParaRPr lang="en-US" dirty="0"/>
          </a:p>
        </p:txBody>
      </p:sp>
      <p:sp>
        <p:nvSpPr>
          <p:cNvPr id="3" name="Title 2"/>
          <p:cNvSpPr>
            <a:spLocks noGrp="1"/>
          </p:cNvSpPr>
          <p:nvPr>
            <p:ph type="title"/>
          </p:nvPr>
        </p:nvSpPr>
        <p:spPr/>
        <p:txBody>
          <a:bodyPr/>
          <a:lstStyle/>
          <a:p>
            <a:pPr algn="ctr"/>
            <a:r>
              <a:rPr lang="en-US" dirty="0" smtClean="0"/>
              <a:t>Public Health Implications</a:t>
            </a:r>
            <a:endParaRPr lang="en-US" dirty="0"/>
          </a:p>
        </p:txBody>
      </p:sp>
    </p:spTree>
    <p:extLst>
      <p:ext uri="{BB962C8B-B14F-4D97-AF65-F5344CB8AC3E}">
        <p14:creationId xmlns:p14="http://schemas.microsoft.com/office/powerpoint/2010/main" val="861771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smtClean="0"/>
              <a:t>A 62 year old Caucasian male, nonsmoker, construction worker developed soaking night sweats and temperatures to 104</a:t>
            </a:r>
            <a:r>
              <a:rPr lang="en-US" baseline="30000" dirty="0" smtClean="0"/>
              <a:t>o</a:t>
            </a:r>
            <a:r>
              <a:rPr lang="en-US" dirty="0" smtClean="0"/>
              <a:t> in March 2017.  He thought he had the “flu” and toughed it out until late April.  During this time, he was weak and anorexic.  He slowly lost weight.</a:t>
            </a:r>
            <a:endParaRPr lang="en-US" dirty="0"/>
          </a:p>
        </p:txBody>
      </p:sp>
      <p:sp>
        <p:nvSpPr>
          <p:cNvPr id="3" name="Title 2"/>
          <p:cNvSpPr>
            <a:spLocks noGrp="1"/>
          </p:cNvSpPr>
          <p:nvPr>
            <p:ph type="title"/>
          </p:nvPr>
        </p:nvSpPr>
        <p:spPr/>
        <p:txBody>
          <a:bodyPr/>
          <a:lstStyle/>
          <a:p>
            <a:pPr algn="ctr"/>
            <a:r>
              <a:rPr lang="en-US" dirty="0" smtClean="0"/>
              <a:t>Are You Pulling My Leg?</a:t>
            </a:r>
            <a:endParaRPr lang="en-US" dirty="0"/>
          </a:p>
        </p:txBody>
      </p:sp>
    </p:spTree>
    <p:extLst>
      <p:ext uri="{BB962C8B-B14F-4D97-AF65-F5344CB8AC3E}">
        <p14:creationId xmlns:p14="http://schemas.microsoft.com/office/powerpoint/2010/main" val="171543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He sought medical evaluation and was found to have a medium-sized left pleural effusion.  He denied SOB previously but now had progressive DOE.  There was no history of sputum production or chest pain.  A chest CT displayed the effusion with ? </a:t>
            </a:r>
            <a:r>
              <a:rPr lang="en-US" dirty="0" err="1" smtClean="0"/>
              <a:t>loculations</a:t>
            </a:r>
            <a:r>
              <a:rPr lang="en-US" dirty="0" smtClean="0"/>
              <a:t>. </a:t>
            </a:r>
            <a:endParaRPr lang="en-US" dirty="0"/>
          </a:p>
        </p:txBody>
      </p:sp>
    </p:spTree>
    <p:extLst>
      <p:ext uri="{BB962C8B-B14F-4D97-AF65-F5344CB8AC3E}">
        <p14:creationId xmlns:p14="http://schemas.microsoft.com/office/powerpoint/2010/main" val="15346729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417638"/>
            <a:ext cx="5562600" cy="4602162"/>
          </a:xfrm>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37727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patient developed intractable nausea and vomiting, up to several times per hour for the first 24 hours.  No diarrhea noted.  Moderate cramps.  He simply stayed in his room and tried to keep up his fluid intake.  This lasted another 12 hours when…</a:t>
            </a:r>
            <a:endParaRPr lang="en-US" dirty="0"/>
          </a:p>
        </p:txBody>
      </p:sp>
    </p:spTree>
    <p:extLst>
      <p:ext uri="{BB962C8B-B14F-4D97-AF65-F5344CB8AC3E}">
        <p14:creationId xmlns:p14="http://schemas.microsoft.com/office/powerpoint/2010/main" val="2252613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patient was prescribed </a:t>
            </a:r>
            <a:r>
              <a:rPr lang="en-US" dirty="0" err="1" smtClean="0"/>
              <a:t>cefdinir</a:t>
            </a:r>
            <a:r>
              <a:rPr lang="en-US" dirty="0" smtClean="0"/>
              <a:t> and azithromycin for 10 days.  There was no improvement.  He continued to have temperatures to 102</a:t>
            </a:r>
            <a:r>
              <a:rPr lang="en-US" baseline="30000" dirty="0" smtClean="0"/>
              <a:t>o</a:t>
            </a:r>
            <a:r>
              <a:rPr lang="en-US" dirty="0" smtClean="0"/>
              <a:t> and felt “lousy”.</a:t>
            </a:r>
            <a:endParaRPr lang="en-US" dirty="0"/>
          </a:p>
        </p:txBody>
      </p:sp>
    </p:spTree>
    <p:extLst>
      <p:ext uri="{BB962C8B-B14F-4D97-AF65-F5344CB8AC3E}">
        <p14:creationId xmlns:p14="http://schemas.microsoft.com/office/powerpoint/2010/main" val="2069555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After the course of antibiotics, he underwent thoracentesis: 3846 WBC (82% mononuclear cells).  The gram stain was negative for organisms.  His peripheral WBC was 12.9 with 64 </a:t>
            </a:r>
            <a:r>
              <a:rPr lang="en-US" dirty="0" err="1" smtClean="0"/>
              <a:t>segs</a:t>
            </a:r>
            <a:r>
              <a:rPr lang="en-US" dirty="0" smtClean="0"/>
              <a:t>.</a:t>
            </a:r>
            <a:endParaRPr lang="en-US" dirty="0"/>
          </a:p>
        </p:txBody>
      </p:sp>
    </p:spTree>
    <p:extLst>
      <p:ext uri="{BB962C8B-B14F-4D97-AF65-F5344CB8AC3E}">
        <p14:creationId xmlns:p14="http://schemas.microsoft.com/office/powerpoint/2010/main" val="2945782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Questions?</a:t>
            </a:r>
            <a:endParaRPr lang="en-US" dirty="0"/>
          </a:p>
        </p:txBody>
      </p:sp>
    </p:spTree>
    <p:extLst>
      <p:ext uri="{BB962C8B-B14F-4D97-AF65-F5344CB8AC3E}">
        <p14:creationId xmlns:p14="http://schemas.microsoft.com/office/powerpoint/2010/main" val="3711503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No insect bites.  Owns a horse.  Prior to becoming ill, his cat brought in a fresh baby rabbit leg and placed it on a carpet runner inside the house.  The patient picked it up and placed it in the kitchen trash.  His wife vacuumed the runner.</a:t>
            </a:r>
            <a:endParaRPr lang="en-US" dirty="0"/>
          </a:p>
        </p:txBody>
      </p:sp>
    </p:spTree>
    <p:extLst>
      <p:ext uri="{BB962C8B-B14F-4D97-AF65-F5344CB8AC3E}">
        <p14:creationId xmlns:p14="http://schemas.microsoft.com/office/powerpoint/2010/main" val="25602666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pleural fluid culture grew </a:t>
            </a:r>
            <a:r>
              <a:rPr lang="en-US" u="sng" dirty="0" err="1" smtClean="0"/>
              <a:t>Francisella</a:t>
            </a:r>
            <a:r>
              <a:rPr lang="en-US" dirty="0" smtClean="0"/>
              <a:t> </a:t>
            </a:r>
            <a:r>
              <a:rPr lang="en-US" u="sng" dirty="0" err="1" smtClean="0"/>
              <a:t>tularensis</a:t>
            </a:r>
            <a:r>
              <a:rPr lang="en-US" dirty="0" smtClean="0"/>
              <a:t>.</a:t>
            </a:r>
            <a:endParaRPr lang="en-US" dirty="0"/>
          </a:p>
        </p:txBody>
      </p:sp>
    </p:spTree>
    <p:extLst>
      <p:ext uri="{BB962C8B-B14F-4D97-AF65-F5344CB8AC3E}">
        <p14:creationId xmlns:p14="http://schemas.microsoft.com/office/powerpoint/2010/main" val="4240784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He received a 3 week course of gentamicin and recovered clinically and radiographically.</a:t>
            </a:r>
            <a:endParaRPr lang="en-US" dirty="0"/>
          </a:p>
        </p:txBody>
      </p:sp>
    </p:spTree>
    <p:extLst>
      <p:ext uri="{BB962C8B-B14F-4D97-AF65-F5344CB8AC3E}">
        <p14:creationId xmlns:p14="http://schemas.microsoft.com/office/powerpoint/2010/main" val="24210255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Chronic Tularemia with isolated left </a:t>
            </a:r>
            <a:r>
              <a:rPr lang="en-US" smtClean="0"/>
              <a:t>pleural effusion.</a:t>
            </a:r>
            <a:endParaRPr lang="en-US"/>
          </a:p>
        </p:txBody>
      </p:sp>
      <p:sp>
        <p:nvSpPr>
          <p:cNvPr id="3" name="Title 2"/>
          <p:cNvSpPr>
            <a:spLocks noGrp="1"/>
          </p:cNvSpPr>
          <p:nvPr>
            <p:ph type="title"/>
          </p:nvPr>
        </p:nvSpPr>
        <p:spPr/>
        <p:txBody>
          <a:bodyPr/>
          <a:lstStyle/>
          <a:p>
            <a:pPr algn="ctr"/>
            <a:r>
              <a:rPr lang="en-US" dirty="0" smtClean="0"/>
              <a:t>Diagnosis</a:t>
            </a:r>
            <a:endParaRPr lang="en-US" dirty="0"/>
          </a:p>
        </p:txBody>
      </p:sp>
    </p:spTree>
    <p:extLst>
      <p:ext uri="{BB962C8B-B14F-4D97-AF65-F5344CB8AC3E}">
        <p14:creationId xmlns:p14="http://schemas.microsoft.com/office/powerpoint/2010/main" val="1499033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He began experiencing profuse, non-bloody diarrhea</a:t>
            </a:r>
            <a:r>
              <a:rPr lang="en-US" dirty="0"/>
              <a:t>.</a:t>
            </a:r>
            <a:r>
              <a:rPr lang="en-US" dirty="0" smtClean="0"/>
              <a:t> He may have had a low-grade fever?  He had no appetite and was very weak.  His wife requested medial evaluation at the resort.  A physician attempted to place an IV for fluids but was unsuccessful.  He suggested evaluation at a local hospital: “The best in the region”.</a:t>
            </a:r>
            <a:endParaRPr lang="en-US" dirty="0"/>
          </a:p>
        </p:txBody>
      </p:sp>
    </p:spTree>
    <p:extLst>
      <p:ext uri="{BB962C8B-B14F-4D97-AF65-F5344CB8AC3E}">
        <p14:creationId xmlns:p14="http://schemas.microsoft.com/office/powerpoint/2010/main" val="293047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Upon arrival, the patient’s wife was told she must pay $6500 up front since it was obvious he would be hospitalized. Initial labs revealed WBC 12,000,no shift, BUN 65, creatinine 3.0 and mild LFT elevation.  IVF were initiated and stool studies ordered.</a:t>
            </a:r>
            <a:endParaRPr lang="en-US" dirty="0"/>
          </a:p>
        </p:txBody>
      </p:sp>
    </p:spTree>
    <p:extLst>
      <p:ext uri="{BB962C8B-B14F-4D97-AF65-F5344CB8AC3E}">
        <p14:creationId xmlns:p14="http://schemas.microsoft.com/office/powerpoint/2010/main" val="3251977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He was hospitalized 4 days, was marginally better and decided to fly back to Casper.  He had &gt;5 stools on the trip back. In total, he had lost &gt;10 pounds.  The patient was told that the only positive stool test revealed Rotavirus.</a:t>
            </a:r>
            <a:endParaRPr lang="en-US" dirty="0"/>
          </a:p>
        </p:txBody>
      </p:sp>
    </p:spTree>
    <p:extLst>
      <p:ext uri="{BB962C8B-B14F-4D97-AF65-F5344CB8AC3E}">
        <p14:creationId xmlns:p14="http://schemas.microsoft.com/office/powerpoint/2010/main" val="3397263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Upon arrival in Casper, he went to the ER at WMC.  Initial vital signs revealed 107/74, 110, normal RA 0</a:t>
            </a:r>
            <a:r>
              <a:rPr lang="en-US" baseline="-25000" dirty="0" smtClean="0"/>
              <a:t>2</a:t>
            </a:r>
            <a:r>
              <a:rPr lang="en-US" dirty="0" smtClean="0"/>
              <a:t> saturation, and an afebrile state.  WBC 12.09, </a:t>
            </a:r>
            <a:r>
              <a:rPr lang="en-US" dirty="0" err="1" smtClean="0"/>
              <a:t>Hgb</a:t>
            </a:r>
            <a:r>
              <a:rPr lang="en-US" dirty="0" smtClean="0"/>
              <a:t> 17.3, creatinine 1.8, and minimal LFT elevation.</a:t>
            </a:r>
            <a:endParaRPr lang="en-US" dirty="0"/>
          </a:p>
        </p:txBody>
      </p:sp>
    </p:spTree>
    <p:extLst>
      <p:ext uri="{BB962C8B-B14F-4D97-AF65-F5344CB8AC3E}">
        <p14:creationId xmlns:p14="http://schemas.microsoft.com/office/powerpoint/2010/main" val="1796929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His wife stated to me that everyone else in their party of 8 was well.</a:t>
            </a:r>
            <a:endParaRPr lang="en-US" dirty="0"/>
          </a:p>
        </p:txBody>
      </p:sp>
    </p:spTree>
    <p:extLst>
      <p:ext uri="{BB962C8B-B14F-4D97-AF65-F5344CB8AC3E}">
        <p14:creationId xmlns:p14="http://schemas.microsoft.com/office/powerpoint/2010/main" val="4126198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On PE, chronically ill. Pustules, decent sized noted on left lateral wrist, distal left finger, and right 4</a:t>
            </a:r>
            <a:r>
              <a:rPr lang="en-US" baseline="30000" dirty="0" smtClean="0"/>
              <a:t>th</a:t>
            </a:r>
            <a:r>
              <a:rPr lang="en-US" dirty="0" smtClean="0"/>
              <a:t> digit.  An old IV site on the dorsal left hand displayed diffuse erythema and mild edema, but no pus.  It was warm.  The only other PE finding was that of essentially normal abdominal exam.</a:t>
            </a:r>
            <a:endParaRPr lang="en-US" dirty="0"/>
          </a:p>
        </p:txBody>
      </p:sp>
    </p:spTree>
    <p:extLst>
      <p:ext uri="{BB962C8B-B14F-4D97-AF65-F5344CB8AC3E}">
        <p14:creationId xmlns:p14="http://schemas.microsoft.com/office/powerpoint/2010/main" val="3610142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386</TotalTime>
  <Words>1043</Words>
  <Application>Microsoft Macintosh PowerPoint</Application>
  <PresentationFormat>On-screen Show (4:3)</PresentationFormat>
  <Paragraphs>138</Paragraphs>
  <Slides>36</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Lucida Sans Unicode</vt:lpstr>
      <vt:lpstr>Verdana</vt:lpstr>
      <vt:lpstr>Wingdings 2</vt:lpstr>
      <vt:lpstr>Wingdings 3</vt:lpstr>
      <vt:lpstr>Concourse</vt:lpstr>
      <vt:lpstr>Hot ID cases</vt:lpstr>
      <vt:lpstr>Mexican Holiday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Yum</vt:lpstr>
      <vt:lpstr>                   Pustule</vt:lpstr>
      <vt:lpstr>PowerPoint Presentation</vt:lpstr>
      <vt:lpstr>PowerPoint Presentation</vt:lpstr>
      <vt:lpstr>               Blood culture</vt:lpstr>
      <vt:lpstr>PowerPoint Presentation</vt:lpstr>
      <vt:lpstr>PowerPoint Presentation</vt:lpstr>
      <vt:lpstr>PowerPoint Presentation</vt:lpstr>
      <vt:lpstr>PowerPoint Presentation</vt:lpstr>
      <vt:lpstr>Final Diagnoses</vt:lpstr>
      <vt:lpstr>PowerPoint Presentation</vt:lpstr>
      <vt:lpstr>Points</vt:lpstr>
      <vt:lpstr>Salmonella IE</vt:lpstr>
      <vt:lpstr>PowerPoint Presentation</vt:lpstr>
      <vt:lpstr>Multipathogen Nucleic Acid Amplification Tests</vt:lpstr>
      <vt:lpstr>Issues</vt:lpstr>
      <vt:lpstr>Public Health Implications</vt:lpstr>
      <vt:lpstr>Are You Pulling My Leg?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Diagnosis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ID cases</dc:title>
  <dc:creator>Rachel Muhlbeier</dc:creator>
  <cp:lastModifiedBy>mark dowell</cp:lastModifiedBy>
  <cp:revision>45</cp:revision>
  <dcterms:created xsi:type="dcterms:W3CDTF">2018-03-23T16:33:53Z</dcterms:created>
  <dcterms:modified xsi:type="dcterms:W3CDTF">2018-04-02T03:06:36Z</dcterms:modified>
</cp:coreProperties>
</file>